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9" d="100"/>
          <a:sy n="59" d="100"/>
        </p:scale>
        <p:origin x="868" y="5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theme" Target="theme/theme1.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41" Type="http://schemas.openxmlformats.org/officeDocument/2006/relationships/viewProps" Target="viewProp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presProps" Target="presProp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tableStyles" Target="tableStyles.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3600" b="1" i="0">
                <a:solidFill>
                  <a:schemeClr val="tx1"/>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000" b="0" i="0">
                <a:solidFill>
                  <a:schemeClr val="tx1"/>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2/25/2025</a:t>
            </a:fld>
            <a:endParaRPr lang="en-US"/>
          </a:p>
        </p:txBody>
      </p:sp>
      <p:sp>
        <p:nvSpPr>
          <p:cNvPr id="6" name="Holder 6"/>
          <p:cNvSpPr>
            <a:spLocks noGrp="1"/>
          </p:cNvSpPr>
          <p:nvPr>
            <p:ph type="sldNum" sz="quarter" idx="7"/>
          </p:nvPr>
        </p:nvSpPr>
        <p:spPr/>
        <p:txBody>
          <a:bodyPr lIns="0" tIns="0" rIns="0" bIns="0"/>
          <a:lstStyle>
            <a:lvl1pPr>
              <a:defRPr sz="1200" b="1" i="0">
                <a:solidFill>
                  <a:schemeClr val="tx1"/>
                </a:solidFill>
                <a:latin typeface="Roboto"/>
                <a:cs typeface="Roboto"/>
              </a:defRPr>
            </a:lvl1pPr>
          </a:lstStyle>
          <a:p>
            <a:pPr marL="139700">
              <a:lnSpc>
                <a:spcPct val="100000"/>
              </a:lnSpc>
            </a:pPr>
            <a:fld id="{81D60167-4931-47E6-BA6A-407CBD079E47}" type="slidenum">
              <a:rPr sz="1400" spc="-50" dirty="0"/>
              <a:t>‹#›</a:t>
            </a:fld>
            <a:endParaRPr sz="14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000" b="0" i="0">
                <a:solidFill>
                  <a:schemeClr val="tx1"/>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2/25/2025</a:t>
            </a:fld>
            <a:endParaRPr lang="en-US"/>
          </a:p>
        </p:txBody>
      </p:sp>
      <p:sp>
        <p:nvSpPr>
          <p:cNvPr id="6" name="Holder 6"/>
          <p:cNvSpPr>
            <a:spLocks noGrp="1"/>
          </p:cNvSpPr>
          <p:nvPr>
            <p:ph type="sldNum" sz="quarter" idx="7"/>
          </p:nvPr>
        </p:nvSpPr>
        <p:spPr/>
        <p:txBody>
          <a:bodyPr lIns="0" tIns="0" rIns="0" bIns="0"/>
          <a:lstStyle>
            <a:lvl1pPr>
              <a:defRPr sz="1200" b="1" i="0">
                <a:solidFill>
                  <a:schemeClr val="tx1"/>
                </a:solidFill>
                <a:latin typeface="Roboto"/>
                <a:cs typeface="Roboto"/>
              </a:defRPr>
            </a:lvl1pPr>
          </a:lstStyle>
          <a:p>
            <a:pPr marL="139700">
              <a:lnSpc>
                <a:spcPct val="100000"/>
              </a:lnSpc>
            </a:pPr>
            <a:fld id="{81D60167-4931-47E6-BA6A-407CBD079E47}" type="slidenum">
              <a:rPr sz="1400" spc="-50" dirty="0"/>
              <a:t>‹#›</a:t>
            </a:fld>
            <a:endParaRPr sz="14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2/25/2025</a:t>
            </a:fld>
            <a:endParaRPr lang="en-US"/>
          </a:p>
        </p:txBody>
      </p:sp>
      <p:sp>
        <p:nvSpPr>
          <p:cNvPr id="7" name="Holder 7"/>
          <p:cNvSpPr>
            <a:spLocks noGrp="1"/>
          </p:cNvSpPr>
          <p:nvPr>
            <p:ph type="sldNum" sz="quarter" idx="7"/>
          </p:nvPr>
        </p:nvSpPr>
        <p:spPr/>
        <p:txBody>
          <a:bodyPr lIns="0" tIns="0" rIns="0" bIns="0"/>
          <a:lstStyle>
            <a:lvl1pPr>
              <a:defRPr sz="1200" b="1" i="0">
                <a:solidFill>
                  <a:schemeClr val="tx1"/>
                </a:solidFill>
                <a:latin typeface="Roboto"/>
                <a:cs typeface="Roboto"/>
              </a:defRPr>
            </a:lvl1pPr>
          </a:lstStyle>
          <a:p>
            <a:pPr marL="139700">
              <a:lnSpc>
                <a:spcPct val="100000"/>
              </a:lnSpc>
            </a:pPr>
            <a:fld id="{81D60167-4931-47E6-BA6A-407CBD079E47}" type="slidenum">
              <a:rPr sz="1400" spc="-50" dirty="0"/>
              <a:t>‹#›</a:t>
            </a:fld>
            <a:endParaRPr sz="14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2/25/2025</a:t>
            </a:fld>
            <a:endParaRPr lang="en-US"/>
          </a:p>
        </p:txBody>
      </p:sp>
      <p:sp>
        <p:nvSpPr>
          <p:cNvPr id="5" name="Holder 5"/>
          <p:cNvSpPr>
            <a:spLocks noGrp="1"/>
          </p:cNvSpPr>
          <p:nvPr>
            <p:ph type="sldNum" sz="quarter" idx="7"/>
          </p:nvPr>
        </p:nvSpPr>
        <p:spPr/>
        <p:txBody>
          <a:bodyPr lIns="0" tIns="0" rIns="0" bIns="0"/>
          <a:lstStyle>
            <a:lvl1pPr>
              <a:defRPr sz="1200" b="1" i="0">
                <a:solidFill>
                  <a:schemeClr val="tx1"/>
                </a:solidFill>
                <a:latin typeface="Roboto"/>
                <a:cs typeface="Roboto"/>
              </a:defRPr>
            </a:lvl1pPr>
          </a:lstStyle>
          <a:p>
            <a:pPr marL="139700">
              <a:lnSpc>
                <a:spcPct val="100000"/>
              </a:lnSpc>
            </a:pPr>
            <a:fld id="{81D60167-4931-47E6-BA6A-407CBD079E47}" type="slidenum">
              <a:rPr sz="1400" spc="-50" dirty="0"/>
              <a:t>‹#›</a:t>
            </a:fld>
            <a:endParaRPr sz="14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2/25/2025</a:t>
            </a:fld>
            <a:endParaRPr lang="en-US"/>
          </a:p>
        </p:txBody>
      </p:sp>
      <p:sp>
        <p:nvSpPr>
          <p:cNvPr id="4" name="Holder 4"/>
          <p:cNvSpPr>
            <a:spLocks noGrp="1"/>
          </p:cNvSpPr>
          <p:nvPr>
            <p:ph type="sldNum" sz="quarter" idx="7"/>
          </p:nvPr>
        </p:nvSpPr>
        <p:spPr/>
        <p:txBody>
          <a:bodyPr lIns="0" tIns="0" rIns="0" bIns="0"/>
          <a:lstStyle>
            <a:lvl1pPr>
              <a:defRPr sz="1200" b="1" i="0">
                <a:solidFill>
                  <a:schemeClr val="tx1"/>
                </a:solidFill>
                <a:latin typeface="Roboto"/>
                <a:cs typeface="Roboto"/>
              </a:defRPr>
            </a:lvl1pPr>
          </a:lstStyle>
          <a:p>
            <a:pPr marL="139700">
              <a:lnSpc>
                <a:spcPct val="100000"/>
              </a:lnSpc>
            </a:pPr>
            <a:fld id="{81D60167-4931-47E6-BA6A-407CBD079E47}" type="slidenum">
              <a:rPr sz="1400" spc="-50" dirty="0"/>
              <a:t>‹#›</a:t>
            </a:fld>
            <a:endParaRPr sz="140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theme" Target="../theme/theme1.xml" /><Relationship Id="rId5" Type="http://schemas.openxmlformats.org/officeDocument/2006/relationships/slideLayout" Target="../slideLayouts/slideLayout5.xml" /><Relationship Id="rId4" Type="http://schemas.openxmlformats.org/officeDocument/2006/relationships/slideLayout" Target="../slideLayouts/slideLayout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072632" y="6597346"/>
            <a:ext cx="3896995" cy="45720"/>
          </a:xfrm>
          <a:custGeom>
            <a:avLst/>
            <a:gdLst/>
            <a:ahLst/>
            <a:cxnLst/>
            <a:rect l="l" t="t" r="r" b="b"/>
            <a:pathLst>
              <a:path w="3896995" h="45720">
                <a:moveTo>
                  <a:pt x="3896614" y="0"/>
                </a:moveTo>
                <a:lnTo>
                  <a:pt x="0" y="0"/>
                </a:lnTo>
                <a:lnTo>
                  <a:pt x="0" y="45718"/>
                </a:lnTo>
                <a:lnTo>
                  <a:pt x="3896614" y="45718"/>
                </a:lnTo>
                <a:lnTo>
                  <a:pt x="3896614" y="0"/>
                </a:lnTo>
                <a:close/>
              </a:path>
            </a:pathLst>
          </a:custGeom>
          <a:solidFill>
            <a:srgbClr val="225FA7"/>
          </a:solidFill>
        </p:spPr>
        <p:txBody>
          <a:bodyPr wrap="square" lIns="0" tIns="0" rIns="0" bIns="0" rtlCol="0"/>
          <a:lstStyle/>
          <a:p>
            <a:endParaRPr/>
          </a:p>
        </p:txBody>
      </p:sp>
      <p:sp>
        <p:nvSpPr>
          <p:cNvPr id="17" name="bg object 17"/>
          <p:cNvSpPr/>
          <p:nvPr/>
        </p:nvSpPr>
        <p:spPr>
          <a:xfrm>
            <a:off x="9969245" y="6597346"/>
            <a:ext cx="1488440" cy="45720"/>
          </a:xfrm>
          <a:custGeom>
            <a:avLst/>
            <a:gdLst/>
            <a:ahLst/>
            <a:cxnLst/>
            <a:rect l="l" t="t" r="r" b="b"/>
            <a:pathLst>
              <a:path w="1488440" h="45720">
                <a:moveTo>
                  <a:pt x="1488058" y="0"/>
                </a:moveTo>
                <a:lnTo>
                  <a:pt x="0" y="0"/>
                </a:lnTo>
                <a:lnTo>
                  <a:pt x="0" y="45718"/>
                </a:lnTo>
                <a:lnTo>
                  <a:pt x="1488058" y="45718"/>
                </a:lnTo>
                <a:lnTo>
                  <a:pt x="1488058" y="0"/>
                </a:lnTo>
                <a:close/>
              </a:path>
            </a:pathLst>
          </a:custGeom>
          <a:solidFill>
            <a:srgbClr val="F3BA44"/>
          </a:solidFill>
        </p:spPr>
        <p:txBody>
          <a:bodyPr wrap="square" lIns="0" tIns="0" rIns="0" bIns="0" rtlCol="0"/>
          <a:lstStyle/>
          <a:p>
            <a:endParaRPr/>
          </a:p>
        </p:txBody>
      </p:sp>
      <p:sp>
        <p:nvSpPr>
          <p:cNvPr id="18" name="bg object 18"/>
          <p:cNvSpPr/>
          <p:nvPr/>
        </p:nvSpPr>
        <p:spPr>
          <a:xfrm>
            <a:off x="264617" y="6597346"/>
            <a:ext cx="5808345" cy="45720"/>
          </a:xfrm>
          <a:custGeom>
            <a:avLst/>
            <a:gdLst/>
            <a:ahLst/>
            <a:cxnLst/>
            <a:rect l="l" t="t" r="r" b="b"/>
            <a:pathLst>
              <a:path w="5808345" h="45720">
                <a:moveTo>
                  <a:pt x="5808091" y="0"/>
                </a:moveTo>
                <a:lnTo>
                  <a:pt x="0" y="0"/>
                </a:lnTo>
                <a:lnTo>
                  <a:pt x="0" y="45718"/>
                </a:lnTo>
                <a:lnTo>
                  <a:pt x="5808091" y="45718"/>
                </a:lnTo>
                <a:lnTo>
                  <a:pt x="5808091" y="0"/>
                </a:lnTo>
                <a:close/>
              </a:path>
            </a:pathLst>
          </a:custGeom>
          <a:solidFill>
            <a:srgbClr val="337CB8"/>
          </a:solidFill>
        </p:spPr>
        <p:txBody>
          <a:bodyPr wrap="square" lIns="0" tIns="0" rIns="0" bIns="0" rtlCol="0"/>
          <a:lstStyle/>
          <a:p>
            <a:endParaRPr/>
          </a:p>
        </p:txBody>
      </p:sp>
      <p:sp>
        <p:nvSpPr>
          <p:cNvPr id="2" name="Holder 2"/>
          <p:cNvSpPr>
            <a:spLocks noGrp="1"/>
          </p:cNvSpPr>
          <p:nvPr>
            <p:ph type="title"/>
          </p:nvPr>
        </p:nvSpPr>
        <p:spPr>
          <a:xfrm>
            <a:off x="210108" y="52831"/>
            <a:ext cx="11771782" cy="878840"/>
          </a:xfrm>
          <a:prstGeom prst="rect">
            <a:avLst/>
          </a:prstGeom>
        </p:spPr>
        <p:txBody>
          <a:bodyPr wrap="square" lIns="0" tIns="0" rIns="0" bIns="0">
            <a:spAutoFit/>
          </a:bodyPr>
          <a:lstStyle>
            <a:lvl1pPr>
              <a:defRPr sz="3600" b="1" i="0">
                <a:solidFill>
                  <a:schemeClr val="tx1"/>
                </a:solidFill>
                <a:latin typeface="Arial"/>
                <a:cs typeface="Arial"/>
              </a:defRPr>
            </a:lvl1pPr>
          </a:lstStyle>
          <a:p>
            <a:endParaRPr/>
          </a:p>
        </p:txBody>
      </p:sp>
      <p:sp>
        <p:nvSpPr>
          <p:cNvPr id="3" name="Holder 3"/>
          <p:cNvSpPr>
            <a:spLocks noGrp="1"/>
          </p:cNvSpPr>
          <p:nvPr>
            <p:ph type="body" idx="1"/>
          </p:nvPr>
        </p:nvSpPr>
        <p:spPr>
          <a:xfrm>
            <a:off x="6065265" y="1545716"/>
            <a:ext cx="5027295" cy="3115945"/>
          </a:xfrm>
          <a:prstGeom prst="rect">
            <a:avLst/>
          </a:prstGeom>
        </p:spPr>
        <p:txBody>
          <a:bodyPr wrap="square" lIns="0" tIns="0" rIns="0" bIns="0">
            <a:spAutoFit/>
          </a:bodyPr>
          <a:lstStyle>
            <a:lvl1pPr>
              <a:defRPr sz="2000" b="0" i="0">
                <a:solidFill>
                  <a:schemeClr val="tx1"/>
                </a:solidFill>
                <a:latin typeface="Tahoma"/>
                <a:cs typeface="Tahoma"/>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2/25/2025</a:t>
            </a:fld>
            <a:endParaRPr lang="en-US"/>
          </a:p>
        </p:txBody>
      </p:sp>
      <p:sp>
        <p:nvSpPr>
          <p:cNvPr id="6" name="Holder 6"/>
          <p:cNvSpPr>
            <a:spLocks noGrp="1"/>
          </p:cNvSpPr>
          <p:nvPr>
            <p:ph type="sldNum" sz="quarter" idx="7"/>
          </p:nvPr>
        </p:nvSpPr>
        <p:spPr>
          <a:xfrm>
            <a:off x="11767439" y="6505836"/>
            <a:ext cx="411607" cy="356521"/>
          </a:xfrm>
          <a:prstGeom prst="rect">
            <a:avLst/>
          </a:prstGeom>
        </p:spPr>
        <p:txBody>
          <a:bodyPr wrap="square" lIns="0" tIns="0" rIns="0" bIns="0">
            <a:spAutoFit/>
          </a:bodyPr>
          <a:lstStyle>
            <a:lvl1pPr>
              <a:defRPr sz="1200" b="1" i="0">
                <a:solidFill>
                  <a:schemeClr val="tx1"/>
                </a:solidFill>
                <a:latin typeface="Roboto"/>
                <a:cs typeface="Roboto"/>
              </a:defRPr>
            </a:lvl1pPr>
          </a:lstStyle>
          <a:p>
            <a:pPr marL="139700">
              <a:lnSpc>
                <a:spcPct val="100000"/>
              </a:lnSpc>
            </a:pPr>
            <a:fld id="{81D60167-4931-47E6-BA6A-407CBD079E47}" type="slidenum">
              <a:rPr sz="1400" spc="-50" dirty="0"/>
              <a:t>‹#›</a:t>
            </a:fld>
            <a:endParaRPr sz="140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 /><Relationship Id="rId3" Type="http://schemas.openxmlformats.org/officeDocument/2006/relationships/image" Target="../media/image2.png" /><Relationship Id="rId7" Type="http://schemas.openxmlformats.org/officeDocument/2006/relationships/image" Target="../media/image6.png" /><Relationship Id="rId2" Type="http://schemas.openxmlformats.org/officeDocument/2006/relationships/image" Target="../media/image1.png" /><Relationship Id="rId1" Type="http://schemas.openxmlformats.org/officeDocument/2006/relationships/slideLayout" Target="../slideLayouts/slideLayout2.xml" /><Relationship Id="rId6" Type="http://schemas.openxmlformats.org/officeDocument/2006/relationships/image" Target="../media/image5.png" /><Relationship Id="rId5" Type="http://schemas.openxmlformats.org/officeDocument/2006/relationships/image" Target="../media/image4.png" /><Relationship Id="rId10" Type="http://schemas.openxmlformats.org/officeDocument/2006/relationships/image" Target="../media/image9.png" /><Relationship Id="rId4" Type="http://schemas.openxmlformats.org/officeDocument/2006/relationships/image" Target="../media/image3.png" /><Relationship Id="rId9" Type="http://schemas.openxmlformats.org/officeDocument/2006/relationships/image" Target="../media/image8.png" /></Relationships>
</file>

<file path=ppt/slides/_rels/slide10.xml.rels><?xml version="1.0" encoding="UTF-8" standalone="yes"?>
<Relationships xmlns="http://schemas.openxmlformats.org/package/2006/relationships"><Relationship Id="rId8" Type="http://schemas.openxmlformats.org/officeDocument/2006/relationships/image" Target="../media/image47.png" /><Relationship Id="rId13" Type="http://schemas.openxmlformats.org/officeDocument/2006/relationships/image" Target="../media/image52.png" /><Relationship Id="rId3" Type="http://schemas.openxmlformats.org/officeDocument/2006/relationships/image" Target="../media/image42.png" /><Relationship Id="rId7" Type="http://schemas.openxmlformats.org/officeDocument/2006/relationships/image" Target="../media/image46.png" /><Relationship Id="rId12" Type="http://schemas.openxmlformats.org/officeDocument/2006/relationships/image" Target="../media/image51.jpg" /><Relationship Id="rId2" Type="http://schemas.openxmlformats.org/officeDocument/2006/relationships/image" Target="../media/image41.png" /><Relationship Id="rId1" Type="http://schemas.openxmlformats.org/officeDocument/2006/relationships/slideLayout" Target="../slideLayouts/slideLayout2.xml" /><Relationship Id="rId6" Type="http://schemas.openxmlformats.org/officeDocument/2006/relationships/image" Target="../media/image45.png" /><Relationship Id="rId11" Type="http://schemas.openxmlformats.org/officeDocument/2006/relationships/image" Target="../media/image50.jpg" /><Relationship Id="rId5" Type="http://schemas.openxmlformats.org/officeDocument/2006/relationships/image" Target="../media/image44.png" /><Relationship Id="rId15" Type="http://schemas.openxmlformats.org/officeDocument/2006/relationships/image" Target="../media/image54.png" /><Relationship Id="rId10" Type="http://schemas.openxmlformats.org/officeDocument/2006/relationships/image" Target="../media/image49.png" /><Relationship Id="rId4" Type="http://schemas.openxmlformats.org/officeDocument/2006/relationships/image" Target="../media/image43.png" /><Relationship Id="rId9" Type="http://schemas.openxmlformats.org/officeDocument/2006/relationships/image" Target="../media/image48.png" /><Relationship Id="rId14" Type="http://schemas.openxmlformats.org/officeDocument/2006/relationships/image" Target="../media/image53.jpg" /></Relationships>
</file>

<file path=ppt/slides/_rels/slide11.xml.rels><?xml version="1.0" encoding="UTF-8" standalone="yes"?>
<Relationships xmlns="http://schemas.openxmlformats.org/package/2006/relationships"><Relationship Id="rId2" Type="http://schemas.openxmlformats.org/officeDocument/2006/relationships/image" Target="../media/image55.png"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2" Type="http://schemas.openxmlformats.org/officeDocument/2006/relationships/image" Target="../media/image56.jpg"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8" Type="http://schemas.openxmlformats.org/officeDocument/2006/relationships/image" Target="../media/image63.png" /><Relationship Id="rId3" Type="http://schemas.openxmlformats.org/officeDocument/2006/relationships/image" Target="../media/image58.png" /><Relationship Id="rId7" Type="http://schemas.openxmlformats.org/officeDocument/2006/relationships/image" Target="../media/image62.png" /><Relationship Id="rId2" Type="http://schemas.openxmlformats.org/officeDocument/2006/relationships/image" Target="../media/image57.png" /><Relationship Id="rId1" Type="http://schemas.openxmlformats.org/officeDocument/2006/relationships/slideLayout" Target="../slideLayouts/slideLayout2.xml" /><Relationship Id="rId6" Type="http://schemas.openxmlformats.org/officeDocument/2006/relationships/image" Target="../media/image61.png" /><Relationship Id="rId5" Type="http://schemas.openxmlformats.org/officeDocument/2006/relationships/image" Target="../media/image60.png" /><Relationship Id="rId4" Type="http://schemas.openxmlformats.org/officeDocument/2006/relationships/image" Target="../media/image59.png" /><Relationship Id="rId9" Type="http://schemas.openxmlformats.org/officeDocument/2006/relationships/image" Target="../media/image64.png" /></Relationships>
</file>

<file path=ppt/slides/_rels/slide14.xml.rels><?xml version="1.0" encoding="UTF-8" standalone="yes"?>
<Relationships xmlns="http://schemas.openxmlformats.org/package/2006/relationships"><Relationship Id="rId3" Type="http://schemas.openxmlformats.org/officeDocument/2006/relationships/image" Target="../media/image66.png" /><Relationship Id="rId2" Type="http://schemas.openxmlformats.org/officeDocument/2006/relationships/image" Target="../media/image65.png" /><Relationship Id="rId1" Type="http://schemas.openxmlformats.org/officeDocument/2006/relationships/slideLayout" Target="../slideLayouts/slideLayout2.xml" /><Relationship Id="rId4" Type="http://schemas.openxmlformats.org/officeDocument/2006/relationships/image" Target="../media/image67.png" /></Relationships>
</file>

<file path=ppt/slides/_rels/slide15.xml.rels><?xml version="1.0" encoding="UTF-8" standalone="yes"?>
<Relationships xmlns="http://schemas.openxmlformats.org/package/2006/relationships"><Relationship Id="rId3" Type="http://schemas.openxmlformats.org/officeDocument/2006/relationships/image" Target="../media/image69.png" /><Relationship Id="rId2" Type="http://schemas.openxmlformats.org/officeDocument/2006/relationships/image" Target="../media/image68.png" /><Relationship Id="rId1" Type="http://schemas.openxmlformats.org/officeDocument/2006/relationships/slideLayout" Target="../slideLayouts/slideLayout2.xml" /><Relationship Id="rId6" Type="http://schemas.openxmlformats.org/officeDocument/2006/relationships/image" Target="../media/image72.png" /><Relationship Id="rId5" Type="http://schemas.openxmlformats.org/officeDocument/2006/relationships/image" Target="../media/image71.png" /><Relationship Id="rId4" Type="http://schemas.openxmlformats.org/officeDocument/2006/relationships/image" Target="../media/image70.png" /></Relationships>
</file>

<file path=ppt/slides/_rels/slide16.xml.rels><?xml version="1.0" encoding="UTF-8" standalone="yes"?>
<Relationships xmlns="http://schemas.openxmlformats.org/package/2006/relationships"><Relationship Id="rId3" Type="http://schemas.openxmlformats.org/officeDocument/2006/relationships/image" Target="../media/image13.png" /><Relationship Id="rId2" Type="http://schemas.openxmlformats.org/officeDocument/2006/relationships/image" Target="../media/image73.png" /><Relationship Id="rId1" Type="http://schemas.openxmlformats.org/officeDocument/2006/relationships/slideLayout" Target="../slideLayouts/slideLayout4.xml" /><Relationship Id="rId4" Type="http://schemas.openxmlformats.org/officeDocument/2006/relationships/image" Target="../media/image3.png" /></Relationships>
</file>

<file path=ppt/slides/_rels/slide17.xml.rels><?xml version="1.0" encoding="UTF-8" standalone="yes"?>
<Relationships xmlns="http://schemas.openxmlformats.org/package/2006/relationships"><Relationship Id="rId8" Type="http://schemas.openxmlformats.org/officeDocument/2006/relationships/image" Target="../media/image80.png" /><Relationship Id="rId13" Type="http://schemas.openxmlformats.org/officeDocument/2006/relationships/image" Target="../media/image85.png" /><Relationship Id="rId3" Type="http://schemas.openxmlformats.org/officeDocument/2006/relationships/image" Target="../media/image75.png" /><Relationship Id="rId7" Type="http://schemas.openxmlformats.org/officeDocument/2006/relationships/image" Target="../media/image79.png" /><Relationship Id="rId12" Type="http://schemas.openxmlformats.org/officeDocument/2006/relationships/image" Target="../media/image84.png" /><Relationship Id="rId2" Type="http://schemas.openxmlformats.org/officeDocument/2006/relationships/image" Target="../media/image74.png" /><Relationship Id="rId1" Type="http://schemas.openxmlformats.org/officeDocument/2006/relationships/slideLayout" Target="../slideLayouts/slideLayout2.xml" /><Relationship Id="rId6" Type="http://schemas.openxmlformats.org/officeDocument/2006/relationships/image" Target="../media/image78.png" /><Relationship Id="rId11" Type="http://schemas.openxmlformats.org/officeDocument/2006/relationships/image" Target="../media/image83.png" /><Relationship Id="rId5" Type="http://schemas.openxmlformats.org/officeDocument/2006/relationships/image" Target="../media/image77.png" /><Relationship Id="rId10" Type="http://schemas.openxmlformats.org/officeDocument/2006/relationships/image" Target="../media/image82.png" /><Relationship Id="rId4" Type="http://schemas.openxmlformats.org/officeDocument/2006/relationships/image" Target="../media/image76.png" /><Relationship Id="rId9" Type="http://schemas.openxmlformats.org/officeDocument/2006/relationships/image" Target="../media/image81.png" /><Relationship Id="rId14" Type="http://schemas.openxmlformats.org/officeDocument/2006/relationships/image" Target="../media/image86.png" /></Relationships>
</file>

<file path=ppt/slides/_rels/slide18.xml.rels><?xml version="1.0" encoding="UTF-8" standalone="yes"?>
<Relationships xmlns="http://schemas.openxmlformats.org/package/2006/relationships"><Relationship Id="rId8" Type="http://schemas.openxmlformats.org/officeDocument/2006/relationships/image" Target="../media/image93.png" /><Relationship Id="rId3" Type="http://schemas.openxmlformats.org/officeDocument/2006/relationships/image" Target="../media/image88.png" /><Relationship Id="rId7" Type="http://schemas.openxmlformats.org/officeDocument/2006/relationships/image" Target="../media/image92.png" /><Relationship Id="rId2" Type="http://schemas.openxmlformats.org/officeDocument/2006/relationships/image" Target="../media/image87.png" /><Relationship Id="rId1" Type="http://schemas.openxmlformats.org/officeDocument/2006/relationships/slideLayout" Target="../slideLayouts/slideLayout2.xml" /><Relationship Id="rId6" Type="http://schemas.openxmlformats.org/officeDocument/2006/relationships/image" Target="../media/image91.png" /><Relationship Id="rId5" Type="http://schemas.openxmlformats.org/officeDocument/2006/relationships/image" Target="../media/image90.png" /><Relationship Id="rId10" Type="http://schemas.openxmlformats.org/officeDocument/2006/relationships/image" Target="../media/image95.png" /><Relationship Id="rId4" Type="http://schemas.openxmlformats.org/officeDocument/2006/relationships/image" Target="../media/image89.png" /><Relationship Id="rId9" Type="http://schemas.openxmlformats.org/officeDocument/2006/relationships/image" Target="../media/image94.png" /></Relationships>
</file>

<file path=ppt/slides/_rels/slide19.xml.rels><?xml version="1.0" encoding="UTF-8" standalone="yes"?>
<Relationships xmlns="http://schemas.openxmlformats.org/package/2006/relationships"><Relationship Id="rId8" Type="http://schemas.openxmlformats.org/officeDocument/2006/relationships/image" Target="../media/image102.png" /><Relationship Id="rId13" Type="http://schemas.openxmlformats.org/officeDocument/2006/relationships/image" Target="../media/image107.png" /><Relationship Id="rId18" Type="http://schemas.openxmlformats.org/officeDocument/2006/relationships/image" Target="../media/image112.png" /><Relationship Id="rId3" Type="http://schemas.openxmlformats.org/officeDocument/2006/relationships/image" Target="../media/image97.png" /><Relationship Id="rId21" Type="http://schemas.openxmlformats.org/officeDocument/2006/relationships/image" Target="../media/image115.png" /><Relationship Id="rId7" Type="http://schemas.openxmlformats.org/officeDocument/2006/relationships/image" Target="../media/image101.png" /><Relationship Id="rId12" Type="http://schemas.openxmlformats.org/officeDocument/2006/relationships/image" Target="../media/image106.png" /><Relationship Id="rId17" Type="http://schemas.openxmlformats.org/officeDocument/2006/relationships/image" Target="../media/image111.png" /><Relationship Id="rId2" Type="http://schemas.openxmlformats.org/officeDocument/2006/relationships/image" Target="../media/image96.png" /><Relationship Id="rId16" Type="http://schemas.openxmlformats.org/officeDocument/2006/relationships/image" Target="../media/image110.png" /><Relationship Id="rId20" Type="http://schemas.openxmlformats.org/officeDocument/2006/relationships/image" Target="../media/image114.png" /><Relationship Id="rId1" Type="http://schemas.openxmlformats.org/officeDocument/2006/relationships/slideLayout" Target="../slideLayouts/slideLayout2.xml" /><Relationship Id="rId6" Type="http://schemas.openxmlformats.org/officeDocument/2006/relationships/image" Target="../media/image100.png" /><Relationship Id="rId11" Type="http://schemas.openxmlformats.org/officeDocument/2006/relationships/image" Target="../media/image105.png" /><Relationship Id="rId24" Type="http://schemas.openxmlformats.org/officeDocument/2006/relationships/image" Target="../media/image118.png" /><Relationship Id="rId5" Type="http://schemas.openxmlformats.org/officeDocument/2006/relationships/image" Target="../media/image99.png" /><Relationship Id="rId15" Type="http://schemas.openxmlformats.org/officeDocument/2006/relationships/image" Target="../media/image109.png" /><Relationship Id="rId23" Type="http://schemas.openxmlformats.org/officeDocument/2006/relationships/image" Target="../media/image117.png" /><Relationship Id="rId10" Type="http://schemas.openxmlformats.org/officeDocument/2006/relationships/image" Target="../media/image104.png" /><Relationship Id="rId19" Type="http://schemas.openxmlformats.org/officeDocument/2006/relationships/image" Target="../media/image113.png" /><Relationship Id="rId4" Type="http://schemas.openxmlformats.org/officeDocument/2006/relationships/image" Target="../media/image98.png" /><Relationship Id="rId9" Type="http://schemas.openxmlformats.org/officeDocument/2006/relationships/image" Target="../media/image103.png" /><Relationship Id="rId14" Type="http://schemas.openxmlformats.org/officeDocument/2006/relationships/image" Target="../media/image108.png" /><Relationship Id="rId22" Type="http://schemas.openxmlformats.org/officeDocument/2006/relationships/image" Target="../media/image116.png" /></Relationships>
</file>

<file path=ppt/slides/_rels/slide2.xml.rels><?xml version="1.0" encoding="UTF-8" standalone="yes"?>
<Relationships xmlns="http://schemas.openxmlformats.org/package/2006/relationships"><Relationship Id="rId8" Type="http://schemas.openxmlformats.org/officeDocument/2006/relationships/image" Target="../media/image7.png" /><Relationship Id="rId3" Type="http://schemas.openxmlformats.org/officeDocument/2006/relationships/image" Target="../media/image11.png" /><Relationship Id="rId7" Type="http://schemas.openxmlformats.org/officeDocument/2006/relationships/image" Target="../media/image6.png" /><Relationship Id="rId2" Type="http://schemas.openxmlformats.org/officeDocument/2006/relationships/image" Target="../media/image10.jpg" /><Relationship Id="rId1" Type="http://schemas.openxmlformats.org/officeDocument/2006/relationships/slideLayout" Target="../slideLayouts/slideLayout5.xml" /><Relationship Id="rId6" Type="http://schemas.openxmlformats.org/officeDocument/2006/relationships/image" Target="../media/image5.png" /><Relationship Id="rId5" Type="http://schemas.openxmlformats.org/officeDocument/2006/relationships/image" Target="../media/image4.png" /><Relationship Id="rId10" Type="http://schemas.openxmlformats.org/officeDocument/2006/relationships/image" Target="../media/image9.png" /><Relationship Id="rId4" Type="http://schemas.openxmlformats.org/officeDocument/2006/relationships/image" Target="../media/image3.png" /><Relationship Id="rId9" Type="http://schemas.openxmlformats.org/officeDocument/2006/relationships/image" Target="../media/image8.png" /></Relationships>
</file>

<file path=ppt/slides/_rels/slide20.xml.rels><?xml version="1.0" encoding="UTF-8" standalone="yes"?>
<Relationships xmlns="http://schemas.openxmlformats.org/package/2006/relationships"><Relationship Id="rId8" Type="http://schemas.openxmlformats.org/officeDocument/2006/relationships/image" Target="../media/image125.png" /><Relationship Id="rId3" Type="http://schemas.openxmlformats.org/officeDocument/2006/relationships/image" Target="../media/image120.png" /><Relationship Id="rId7" Type="http://schemas.openxmlformats.org/officeDocument/2006/relationships/image" Target="../media/image124.png" /><Relationship Id="rId12" Type="http://schemas.openxmlformats.org/officeDocument/2006/relationships/image" Target="../media/image129.png" /><Relationship Id="rId2" Type="http://schemas.openxmlformats.org/officeDocument/2006/relationships/image" Target="../media/image119.jpg" /><Relationship Id="rId1" Type="http://schemas.openxmlformats.org/officeDocument/2006/relationships/slideLayout" Target="../slideLayouts/slideLayout3.xml" /><Relationship Id="rId6" Type="http://schemas.openxmlformats.org/officeDocument/2006/relationships/image" Target="../media/image123.png" /><Relationship Id="rId11" Type="http://schemas.openxmlformats.org/officeDocument/2006/relationships/image" Target="../media/image128.png" /><Relationship Id="rId5" Type="http://schemas.openxmlformats.org/officeDocument/2006/relationships/image" Target="../media/image122.png" /><Relationship Id="rId10" Type="http://schemas.openxmlformats.org/officeDocument/2006/relationships/image" Target="../media/image127.png" /><Relationship Id="rId4" Type="http://schemas.openxmlformats.org/officeDocument/2006/relationships/image" Target="../media/image121.png" /><Relationship Id="rId9" Type="http://schemas.openxmlformats.org/officeDocument/2006/relationships/image" Target="../media/image126.png" /></Relationships>
</file>

<file path=ppt/slides/_rels/slide21.xml.rels><?xml version="1.0" encoding="UTF-8" standalone="yes"?>
<Relationships xmlns="http://schemas.openxmlformats.org/package/2006/relationships"><Relationship Id="rId2" Type="http://schemas.openxmlformats.org/officeDocument/2006/relationships/image" Target="../media/image130.png"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8" Type="http://schemas.openxmlformats.org/officeDocument/2006/relationships/image" Target="../media/image137.jpg" /><Relationship Id="rId3" Type="http://schemas.openxmlformats.org/officeDocument/2006/relationships/image" Target="../media/image132.png" /><Relationship Id="rId7" Type="http://schemas.openxmlformats.org/officeDocument/2006/relationships/image" Target="../media/image136.png" /><Relationship Id="rId2" Type="http://schemas.openxmlformats.org/officeDocument/2006/relationships/image" Target="../media/image131.jpg" /><Relationship Id="rId1" Type="http://schemas.openxmlformats.org/officeDocument/2006/relationships/slideLayout" Target="../slideLayouts/slideLayout2.xml" /><Relationship Id="rId6" Type="http://schemas.openxmlformats.org/officeDocument/2006/relationships/image" Target="../media/image135.jpg" /><Relationship Id="rId5" Type="http://schemas.openxmlformats.org/officeDocument/2006/relationships/image" Target="../media/image134.png" /><Relationship Id="rId4" Type="http://schemas.openxmlformats.org/officeDocument/2006/relationships/image" Target="../media/image133.jpg" /><Relationship Id="rId9" Type="http://schemas.openxmlformats.org/officeDocument/2006/relationships/image" Target="../media/image138.png" /></Relationships>
</file>

<file path=ppt/slides/_rels/slide23.xml.rels><?xml version="1.0" encoding="UTF-8" standalone="yes"?>
<Relationships xmlns="http://schemas.openxmlformats.org/package/2006/relationships"><Relationship Id="rId13" Type="http://schemas.openxmlformats.org/officeDocument/2006/relationships/image" Target="../media/image150.png" /><Relationship Id="rId18" Type="http://schemas.openxmlformats.org/officeDocument/2006/relationships/image" Target="../media/image155.png" /><Relationship Id="rId26" Type="http://schemas.openxmlformats.org/officeDocument/2006/relationships/image" Target="../media/image163.png" /><Relationship Id="rId39" Type="http://schemas.openxmlformats.org/officeDocument/2006/relationships/image" Target="../media/image176.png" /><Relationship Id="rId21" Type="http://schemas.openxmlformats.org/officeDocument/2006/relationships/image" Target="../media/image158.png" /><Relationship Id="rId34" Type="http://schemas.openxmlformats.org/officeDocument/2006/relationships/image" Target="../media/image171.png" /><Relationship Id="rId42" Type="http://schemas.openxmlformats.org/officeDocument/2006/relationships/image" Target="../media/image179.png" /><Relationship Id="rId47" Type="http://schemas.openxmlformats.org/officeDocument/2006/relationships/image" Target="../media/image184.png" /><Relationship Id="rId50" Type="http://schemas.openxmlformats.org/officeDocument/2006/relationships/image" Target="../media/image187.png" /><Relationship Id="rId55" Type="http://schemas.openxmlformats.org/officeDocument/2006/relationships/image" Target="../media/image192.png" /><Relationship Id="rId7" Type="http://schemas.openxmlformats.org/officeDocument/2006/relationships/image" Target="../media/image144.png" /><Relationship Id="rId2" Type="http://schemas.openxmlformats.org/officeDocument/2006/relationships/image" Target="../media/image139.png" /><Relationship Id="rId16" Type="http://schemas.openxmlformats.org/officeDocument/2006/relationships/image" Target="../media/image153.png" /><Relationship Id="rId20" Type="http://schemas.openxmlformats.org/officeDocument/2006/relationships/image" Target="../media/image157.png" /><Relationship Id="rId29" Type="http://schemas.openxmlformats.org/officeDocument/2006/relationships/image" Target="../media/image166.png" /><Relationship Id="rId41" Type="http://schemas.openxmlformats.org/officeDocument/2006/relationships/image" Target="../media/image178.png" /><Relationship Id="rId54" Type="http://schemas.openxmlformats.org/officeDocument/2006/relationships/image" Target="../media/image191.png" /><Relationship Id="rId1" Type="http://schemas.openxmlformats.org/officeDocument/2006/relationships/slideLayout" Target="../slideLayouts/slideLayout2.xml" /><Relationship Id="rId6" Type="http://schemas.openxmlformats.org/officeDocument/2006/relationships/image" Target="../media/image143.png" /><Relationship Id="rId11" Type="http://schemas.openxmlformats.org/officeDocument/2006/relationships/image" Target="../media/image148.png" /><Relationship Id="rId24" Type="http://schemas.openxmlformats.org/officeDocument/2006/relationships/image" Target="../media/image161.png" /><Relationship Id="rId32" Type="http://schemas.openxmlformats.org/officeDocument/2006/relationships/image" Target="../media/image169.png" /><Relationship Id="rId37" Type="http://schemas.openxmlformats.org/officeDocument/2006/relationships/image" Target="../media/image174.png" /><Relationship Id="rId40" Type="http://schemas.openxmlformats.org/officeDocument/2006/relationships/image" Target="../media/image177.png" /><Relationship Id="rId45" Type="http://schemas.openxmlformats.org/officeDocument/2006/relationships/image" Target="../media/image182.png" /><Relationship Id="rId53" Type="http://schemas.openxmlformats.org/officeDocument/2006/relationships/image" Target="../media/image190.png" /><Relationship Id="rId58" Type="http://schemas.openxmlformats.org/officeDocument/2006/relationships/image" Target="../media/image195.png" /><Relationship Id="rId5" Type="http://schemas.openxmlformats.org/officeDocument/2006/relationships/image" Target="../media/image142.png" /><Relationship Id="rId15" Type="http://schemas.openxmlformats.org/officeDocument/2006/relationships/image" Target="../media/image152.png" /><Relationship Id="rId23" Type="http://schemas.openxmlformats.org/officeDocument/2006/relationships/image" Target="../media/image160.png" /><Relationship Id="rId28" Type="http://schemas.openxmlformats.org/officeDocument/2006/relationships/image" Target="../media/image165.png" /><Relationship Id="rId36" Type="http://schemas.openxmlformats.org/officeDocument/2006/relationships/image" Target="../media/image173.png" /><Relationship Id="rId49" Type="http://schemas.openxmlformats.org/officeDocument/2006/relationships/image" Target="../media/image186.png" /><Relationship Id="rId57" Type="http://schemas.openxmlformats.org/officeDocument/2006/relationships/image" Target="../media/image194.png" /><Relationship Id="rId61" Type="http://schemas.openxmlformats.org/officeDocument/2006/relationships/image" Target="../media/image198.png" /><Relationship Id="rId10" Type="http://schemas.openxmlformats.org/officeDocument/2006/relationships/image" Target="../media/image147.png" /><Relationship Id="rId19" Type="http://schemas.openxmlformats.org/officeDocument/2006/relationships/image" Target="../media/image156.png" /><Relationship Id="rId31" Type="http://schemas.openxmlformats.org/officeDocument/2006/relationships/image" Target="../media/image168.png" /><Relationship Id="rId44" Type="http://schemas.openxmlformats.org/officeDocument/2006/relationships/image" Target="../media/image181.png" /><Relationship Id="rId52" Type="http://schemas.openxmlformats.org/officeDocument/2006/relationships/image" Target="../media/image189.png" /><Relationship Id="rId60" Type="http://schemas.openxmlformats.org/officeDocument/2006/relationships/image" Target="../media/image197.png" /><Relationship Id="rId4" Type="http://schemas.openxmlformats.org/officeDocument/2006/relationships/image" Target="../media/image141.png" /><Relationship Id="rId9" Type="http://schemas.openxmlformats.org/officeDocument/2006/relationships/image" Target="../media/image146.png" /><Relationship Id="rId14" Type="http://schemas.openxmlformats.org/officeDocument/2006/relationships/image" Target="../media/image151.png" /><Relationship Id="rId22" Type="http://schemas.openxmlformats.org/officeDocument/2006/relationships/image" Target="../media/image159.png" /><Relationship Id="rId27" Type="http://schemas.openxmlformats.org/officeDocument/2006/relationships/image" Target="../media/image164.png" /><Relationship Id="rId30" Type="http://schemas.openxmlformats.org/officeDocument/2006/relationships/image" Target="../media/image167.png" /><Relationship Id="rId35" Type="http://schemas.openxmlformats.org/officeDocument/2006/relationships/image" Target="../media/image172.png" /><Relationship Id="rId43" Type="http://schemas.openxmlformats.org/officeDocument/2006/relationships/image" Target="../media/image180.png" /><Relationship Id="rId48" Type="http://schemas.openxmlformats.org/officeDocument/2006/relationships/image" Target="../media/image185.png" /><Relationship Id="rId56" Type="http://schemas.openxmlformats.org/officeDocument/2006/relationships/image" Target="../media/image193.png" /><Relationship Id="rId8" Type="http://schemas.openxmlformats.org/officeDocument/2006/relationships/image" Target="../media/image145.png" /><Relationship Id="rId51" Type="http://schemas.openxmlformats.org/officeDocument/2006/relationships/image" Target="../media/image188.png" /><Relationship Id="rId3" Type="http://schemas.openxmlformats.org/officeDocument/2006/relationships/image" Target="../media/image140.png" /><Relationship Id="rId12" Type="http://schemas.openxmlformats.org/officeDocument/2006/relationships/image" Target="../media/image149.png" /><Relationship Id="rId17" Type="http://schemas.openxmlformats.org/officeDocument/2006/relationships/image" Target="../media/image154.png" /><Relationship Id="rId25" Type="http://schemas.openxmlformats.org/officeDocument/2006/relationships/image" Target="../media/image162.png" /><Relationship Id="rId33" Type="http://schemas.openxmlformats.org/officeDocument/2006/relationships/image" Target="../media/image170.png" /><Relationship Id="rId38" Type="http://schemas.openxmlformats.org/officeDocument/2006/relationships/image" Target="../media/image175.png" /><Relationship Id="rId46" Type="http://schemas.openxmlformats.org/officeDocument/2006/relationships/image" Target="../media/image183.png" /><Relationship Id="rId59" Type="http://schemas.openxmlformats.org/officeDocument/2006/relationships/image" Target="../media/image196.png" /></Relationships>
</file>

<file path=ppt/slides/_rels/slide24.xml.rels><?xml version="1.0" encoding="UTF-8" standalone="yes"?>
<Relationships xmlns="http://schemas.openxmlformats.org/package/2006/relationships"><Relationship Id="rId8" Type="http://schemas.openxmlformats.org/officeDocument/2006/relationships/image" Target="../media/image205.png" /><Relationship Id="rId3" Type="http://schemas.openxmlformats.org/officeDocument/2006/relationships/image" Target="../media/image200.png" /><Relationship Id="rId7" Type="http://schemas.openxmlformats.org/officeDocument/2006/relationships/image" Target="../media/image204.png" /><Relationship Id="rId2" Type="http://schemas.openxmlformats.org/officeDocument/2006/relationships/image" Target="../media/image199.png" /><Relationship Id="rId1" Type="http://schemas.openxmlformats.org/officeDocument/2006/relationships/slideLayout" Target="../slideLayouts/slideLayout2.xml" /><Relationship Id="rId6" Type="http://schemas.openxmlformats.org/officeDocument/2006/relationships/image" Target="../media/image203.png" /><Relationship Id="rId5" Type="http://schemas.openxmlformats.org/officeDocument/2006/relationships/image" Target="../media/image202.png" /><Relationship Id="rId4" Type="http://schemas.openxmlformats.org/officeDocument/2006/relationships/image" Target="../media/image201.png" /><Relationship Id="rId9" Type="http://schemas.openxmlformats.org/officeDocument/2006/relationships/image" Target="../media/image206.png" /></Relationships>
</file>

<file path=ppt/slides/_rels/slide25.xml.rels><?xml version="1.0" encoding="UTF-8" standalone="yes"?>
<Relationships xmlns="http://schemas.openxmlformats.org/package/2006/relationships"><Relationship Id="rId3" Type="http://schemas.openxmlformats.org/officeDocument/2006/relationships/image" Target="../media/image13.png" /><Relationship Id="rId2" Type="http://schemas.openxmlformats.org/officeDocument/2006/relationships/image" Target="../media/image207.png" /><Relationship Id="rId1" Type="http://schemas.openxmlformats.org/officeDocument/2006/relationships/slideLayout" Target="../slideLayouts/slideLayout4.xml" /><Relationship Id="rId4" Type="http://schemas.openxmlformats.org/officeDocument/2006/relationships/image" Target="../media/image3.png" /></Relationships>
</file>

<file path=ppt/slides/_rels/slide26.xml.rels><?xml version="1.0" encoding="UTF-8" standalone="yes"?>
<Relationships xmlns="http://schemas.openxmlformats.org/package/2006/relationships"><Relationship Id="rId3" Type="http://schemas.openxmlformats.org/officeDocument/2006/relationships/image" Target="../media/image209.png" /><Relationship Id="rId2" Type="http://schemas.openxmlformats.org/officeDocument/2006/relationships/image" Target="../media/image208.png" /><Relationship Id="rId1" Type="http://schemas.openxmlformats.org/officeDocument/2006/relationships/slideLayout" Target="../slideLayouts/slideLayout2.xml" /><Relationship Id="rId5" Type="http://schemas.openxmlformats.org/officeDocument/2006/relationships/image" Target="../media/image211.png" /><Relationship Id="rId4" Type="http://schemas.openxmlformats.org/officeDocument/2006/relationships/image" Target="../media/image210.png" /></Relationships>
</file>

<file path=ppt/slides/_rels/slide27.xml.rels><?xml version="1.0" encoding="UTF-8" standalone="yes"?>
<Relationships xmlns="http://schemas.openxmlformats.org/package/2006/relationships"><Relationship Id="rId3" Type="http://schemas.openxmlformats.org/officeDocument/2006/relationships/image" Target="../media/image213.png" /><Relationship Id="rId2" Type="http://schemas.openxmlformats.org/officeDocument/2006/relationships/image" Target="../media/image212.png" /><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13" Type="http://schemas.openxmlformats.org/officeDocument/2006/relationships/image" Target="../media/image225.png" /><Relationship Id="rId18" Type="http://schemas.openxmlformats.org/officeDocument/2006/relationships/image" Target="../media/image230.png" /><Relationship Id="rId26" Type="http://schemas.openxmlformats.org/officeDocument/2006/relationships/image" Target="../media/image238.png" /><Relationship Id="rId39" Type="http://schemas.openxmlformats.org/officeDocument/2006/relationships/image" Target="../media/image251.png" /><Relationship Id="rId3" Type="http://schemas.openxmlformats.org/officeDocument/2006/relationships/image" Target="../media/image215.png" /><Relationship Id="rId21" Type="http://schemas.openxmlformats.org/officeDocument/2006/relationships/image" Target="../media/image233.png" /><Relationship Id="rId34" Type="http://schemas.openxmlformats.org/officeDocument/2006/relationships/image" Target="../media/image246.png" /><Relationship Id="rId42" Type="http://schemas.openxmlformats.org/officeDocument/2006/relationships/image" Target="../media/image254.png" /><Relationship Id="rId47" Type="http://schemas.openxmlformats.org/officeDocument/2006/relationships/image" Target="../media/image259.png" /><Relationship Id="rId50" Type="http://schemas.openxmlformats.org/officeDocument/2006/relationships/image" Target="../media/image262.png" /><Relationship Id="rId7" Type="http://schemas.openxmlformats.org/officeDocument/2006/relationships/image" Target="../media/image219.png" /><Relationship Id="rId12" Type="http://schemas.openxmlformats.org/officeDocument/2006/relationships/image" Target="../media/image224.png" /><Relationship Id="rId17" Type="http://schemas.openxmlformats.org/officeDocument/2006/relationships/image" Target="../media/image229.png" /><Relationship Id="rId25" Type="http://schemas.openxmlformats.org/officeDocument/2006/relationships/image" Target="../media/image237.png" /><Relationship Id="rId33" Type="http://schemas.openxmlformats.org/officeDocument/2006/relationships/image" Target="../media/image245.png" /><Relationship Id="rId38" Type="http://schemas.openxmlformats.org/officeDocument/2006/relationships/image" Target="../media/image250.png" /><Relationship Id="rId46" Type="http://schemas.openxmlformats.org/officeDocument/2006/relationships/image" Target="../media/image258.png" /><Relationship Id="rId2" Type="http://schemas.openxmlformats.org/officeDocument/2006/relationships/image" Target="../media/image214.png" /><Relationship Id="rId16" Type="http://schemas.openxmlformats.org/officeDocument/2006/relationships/image" Target="../media/image228.png" /><Relationship Id="rId20" Type="http://schemas.openxmlformats.org/officeDocument/2006/relationships/image" Target="../media/image232.png" /><Relationship Id="rId29" Type="http://schemas.openxmlformats.org/officeDocument/2006/relationships/image" Target="../media/image241.png" /><Relationship Id="rId41" Type="http://schemas.openxmlformats.org/officeDocument/2006/relationships/image" Target="../media/image253.png" /><Relationship Id="rId1" Type="http://schemas.openxmlformats.org/officeDocument/2006/relationships/slideLayout" Target="../slideLayouts/slideLayout2.xml" /><Relationship Id="rId6" Type="http://schemas.openxmlformats.org/officeDocument/2006/relationships/image" Target="../media/image218.png" /><Relationship Id="rId11" Type="http://schemas.openxmlformats.org/officeDocument/2006/relationships/image" Target="../media/image223.png" /><Relationship Id="rId24" Type="http://schemas.openxmlformats.org/officeDocument/2006/relationships/image" Target="../media/image236.png" /><Relationship Id="rId32" Type="http://schemas.openxmlformats.org/officeDocument/2006/relationships/image" Target="../media/image244.png" /><Relationship Id="rId37" Type="http://schemas.openxmlformats.org/officeDocument/2006/relationships/image" Target="../media/image249.png" /><Relationship Id="rId40" Type="http://schemas.openxmlformats.org/officeDocument/2006/relationships/image" Target="../media/image252.png" /><Relationship Id="rId45" Type="http://schemas.openxmlformats.org/officeDocument/2006/relationships/image" Target="../media/image257.png" /><Relationship Id="rId5" Type="http://schemas.openxmlformats.org/officeDocument/2006/relationships/image" Target="../media/image217.png" /><Relationship Id="rId15" Type="http://schemas.openxmlformats.org/officeDocument/2006/relationships/image" Target="../media/image227.png" /><Relationship Id="rId23" Type="http://schemas.openxmlformats.org/officeDocument/2006/relationships/image" Target="../media/image235.png" /><Relationship Id="rId28" Type="http://schemas.openxmlformats.org/officeDocument/2006/relationships/image" Target="../media/image240.png" /><Relationship Id="rId36" Type="http://schemas.openxmlformats.org/officeDocument/2006/relationships/image" Target="../media/image248.png" /><Relationship Id="rId49" Type="http://schemas.openxmlformats.org/officeDocument/2006/relationships/image" Target="../media/image261.png" /><Relationship Id="rId10" Type="http://schemas.openxmlformats.org/officeDocument/2006/relationships/image" Target="../media/image222.png" /><Relationship Id="rId19" Type="http://schemas.openxmlformats.org/officeDocument/2006/relationships/image" Target="../media/image231.png" /><Relationship Id="rId31" Type="http://schemas.openxmlformats.org/officeDocument/2006/relationships/image" Target="../media/image243.png" /><Relationship Id="rId44" Type="http://schemas.openxmlformats.org/officeDocument/2006/relationships/image" Target="../media/image256.png" /><Relationship Id="rId52" Type="http://schemas.openxmlformats.org/officeDocument/2006/relationships/image" Target="../media/image264.png" /><Relationship Id="rId4" Type="http://schemas.openxmlformats.org/officeDocument/2006/relationships/image" Target="../media/image216.png" /><Relationship Id="rId9" Type="http://schemas.openxmlformats.org/officeDocument/2006/relationships/image" Target="../media/image221.png" /><Relationship Id="rId14" Type="http://schemas.openxmlformats.org/officeDocument/2006/relationships/image" Target="../media/image226.png" /><Relationship Id="rId22" Type="http://schemas.openxmlformats.org/officeDocument/2006/relationships/image" Target="../media/image234.png" /><Relationship Id="rId27" Type="http://schemas.openxmlformats.org/officeDocument/2006/relationships/image" Target="../media/image239.png" /><Relationship Id="rId30" Type="http://schemas.openxmlformats.org/officeDocument/2006/relationships/image" Target="../media/image242.png" /><Relationship Id="rId35" Type="http://schemas.openxmlformats.org/officeDocument/2006/relationships/image" Target="../media/image247.png" /><Relationship Id="rId43" Type="http://schemas.openxmlformats.org/officeDocument/2006/relationships/image" Target="../media/image255.png" /><Relationship Id="rId48" Type="http://schemas.openxmlformats.org/officeDocument/2006/relationships/image" Target="../media/image260.png" /><Relationship Id="rId8" Type="http://schemas.openxmlformats.org/officeDocument/2006/relationships/image" Target="../media/image220.png" /><Relationship Id="rId51" Type="http://schemas.openxmlformats.org/officeDocument/2006/relationships/image" Target="../media/image263.png" /></Relationships>
</file>

<file path=ppt/slides/_rels/slide29.xml.rels><?xml version="1.0" encoding="UTF-8" standalone="yes"?>
<Relationships xmlns="http://schemas.openxmlformats.org/package/2006/relationships"><Relationship Id="rId8" Type="http://schemas.openxmlformats.org/officeDocument/2006/relationships/image" Target="../media/image270.png" /><Relationship Id="rId3" Type="http://schemas.openxmlformats.org/officeDocument/2006/relationships/image" Target="../media/image265.png" /><Relationship Id="rId7" Type="http://schemas.openxmlformats.org/officeDocument/2006/relationships/image" Target="../media/image269.png" /><Relationship Id="rId12" Type="http://schemas.openxmlformats.org/officeDocument/2006/relationships/image" Target="../media/image274.png" /><Relationship Id="rId2" Type="http://schemas.openxmlformats.org/officeDocument/2006/relationships/image" Target="../media/image214.png" /><Relationship Id="rId1" Type="http://schemas.openxmlformats.org/officeDocument/2006/relationships/slideLayout" Target="../slideLayouts/slideLayout2.xml" /><Relationship Id="rId6" Type="http://schemas.openxmlformats.org/officeDocument/2006/relationships/image" Target="../media/image268.png" /><Relationship Id="rId11" Type="http://schemas.openxmlformats.org/officeDocument/2006/relationships/image" Target="../media/image273.png" /><Relationship Id="rId5" Type="http://schemas.openxmlformats.org/officeDocument/2006/relationships/image" Target="../media/image267.png" /><Relationship Id="rId10" Type="http://schemas.openxmlformats.org/officeDocument/2006/relationships/image" Target="../media/image272.png" /><Relationship Id="rId4" Type="http://schemas.openxmlformats.org/officeDocument/2006/relationships/image" Target="../media/image266.png" /><Relationship Id="rId9" Type="http://schemas.openxmlformats.org/officeDocument/2006/relationships/image" Target="../media/image271.png" /></Relationships>
</file>

<file path=ppt/slides/_rels/slide3.xml.rels><?xml version="1.0" encoding="UTF-8" standalone="yes"?>
<Relationships xmlns="http://schemas.openxmlformats.org/package/2006/relationships"><Relationship Id="rId3" Type="http://schemas.openxmlformats.org/officeDocument/2006/relationships/image" Target="../media/image13.png" /><Relationship Id="rId2" Type="http://schemas.openxmlformats.org/officeDocument/2006/relationships/image" Target="../media/image12.png" /><Relationship Id="rId1" Type="http://schemas.openxmlformats.org/officeDocument/2006/relationships/slideLayout" Target="../slideLayouts/slideLayout4.xml" /><Relationship Id="rId4" Type="http://schemas.openxmlformats.org/officeDocument/2006/relationships/image" Target="../media/image3.png" /></Relationships>
</file>

<file path=ppt/slides/_rels/slide30.xml.rels><?xml version="1.0" encoding="UTF-8" standalone="yes"?>
<Relationships xmlns="http://schemas.openxmlformats.org/package/2006/relationships"><Relationship Id="rId3" Type="http://schemas.openxmlformats.org/officeDocument/2006/relationships/image" Target="../media/image13.png" /><Relationship Id="rId2" Type="http://schemas.openxmlformats.org/officeDocument/2006/relationships/image" Target="../media/image275.png" /><Relationship Id="rId1" Type="http://schemas.openxmlformats.org/officeDocument/2006/relationships/slideLayout" Target="../slideLayouts/slideLayout4.xml" /><Relationship Id="rId4" Type="http://schemas.openxmlformats.org/officeDocument/2006/relationships/image" Target="../media/image276.png" /></Relationships>
</file>

<file path=ppt/slides/_rels/slide31.xml.rels><?xml version="1.0" encoding="UTF-8" standalone="yes"?>
<Relationships xmlns="http://schemas.openxmlformats.org/package/2006/relationships"><Relationship Id="rId8" Type="http://schemas.openxmlformats.org/officeDocument/2006/relationships/image" Target="../media/image283.png" /><Relationship Id="rId3" Type="http://schemas.openxmlformats.org/officeDocument/2006/relationships/image" Target="../media/image278.png" /><Relationship Id="rId7" Type="http://schemas.openxmlformats.org/officeDocument/2006/relationships/image" Target="../media/image282.png" /><Relationship Id="rId2" Type="http://schemas.openxmlformats.org/officeDocument/2006/relationships/image" Target="../media/image277.png" /><Relationship Id="rId1" Type="http://schemas.openxmlformats.org/officeDocument/2006/relationships/slideLayout" Target="../slideLayouts/slideLayout3.xml" /><Relationship Id="rId6" Type="http://schemas.openxmlformats.org/officeDocument/2006/relationships/image" Target="../media/image281.png" /><Relationship Id="rId5" Type="http://schemas.openxmlformats.org/officeDocument/2006/relationships/image" Target="../media/image280.png" /><Relationship Id="rId4" Type="http://schemas.openxmlformats.org/officeDocument/2006/relationships/image" Target="../media/image279.png" /></Relationships>
</file>

<file path=ppt/slides/_rels/slide32.xml.rels><?xml version="1.0" encoding="UTF-8" standalone="yes"?>
<Relationships xmlns="http://schemas.openxmlformats.org/package/2006/relationships"><Relationship Id="rId3" Type="http://schemas.openxmlformats.org/officeDocument/2006/relationships/image" Target="../media/image285.png" /><Relationship Id="rId2" Type="http://schemas.openxmlformats.org/officeDocument/2006/relationships/image" Target="../media/image284.png" /><Relationship Id="rId1" Type="http://schemas.openxmlformats.org/officeDocument/2006/relationships/slideLayout" Target="../slideLayouts/slideLayout2.xml" /><Relationship Id="rId6" Type="http://schemas.openxmlformats.org/officeDocument/2006/relationships/image" Target="../media/image288.png" /><Relationship Id="rId5" Type="http://schemas.openxmlformats.org/officeDocument/2006/relationships/image" Target="../media/image287.png" /><Relationship Id="rId4" Type="http://schemas.openxmlformats.org/officeDocument/2006/relationships/image" Target="../media/image286.png" /></Relationships>
</file>

<file path=ppt/slides/_rels/slide33.xml.rels><?xml version="1.0" encoding="UTF-8" standalone="yes"?>
<Relationships xmlns="http://schemas.openxmlformats.org/package/2006/relationships"><Relationship Id="rId8" Type="http://schemas.openxmlformats.org/officeDocument/2006/relationships/image" Target="../media/image295.jpg" /><Relationship Id="rId3" Type="http://schemas.openxmlformats.org/officeDocument/2006/relationships/image" Target="../media/image290.png" /><Relationship Id="rId7" Type="http://schemas.openxmlformats.org/officeDocument/2006/relationships/image" Target="../media/image294.png" /><Relationship Id="rId12" Type="http://schemas.openxmlformats.org/officeDocument/2006/relationships/image" Target="../media/image299.png" /><Relationship Id="rId2" Type="http://schemas.openxmlformats.org/officeDocument/2006/relationships/image" Target="../media/image289.jpg" /><Relationship Id="rId1" Type="http://schemas.openxmlformats.org/officeDocument/2006/relationships/slideLayout" Target="../slideLayouts/slideLayout2.xml" /><Relationship Id="rId6" Type="http://schemas.openxmlformats.org/officeDocument/2006/relationships/image" Target="../media/image293.jpg" /><Relationship Id="rId11" Type="http://schemas.openxmlformats.org/officeDocument/2006/relationships/image" Target="../media/image298.jpg" /><Relationship Id="rId5" Type="http://schemas.openxmlformats.org/officeDocument/2006/relationships/image" Target="../media/image292.png" /><Relationship Id="rId10" Type="http://schemas.openxmlformats.org/officeDocument/2006/relationships/image" Target="../media/image297.png" /><Relationship Id="rId4" Type="http://schemas.openxmlformats.org/officeDocument/2006/relationships/image" Target="../media/image291.jpg" /><Relationship Id="rId9" Type="http://schemas.openxmlformats.org/officeDocument/2006/relationships/image" Target="../media/image296.jpg" /></Relationships>
</file>

<file path=ppt/slides/_rels/slide34.xml.rels><?xml version="1.0" encoding="UTF-8" standalone="yes"?>
<Relationships xmlns="http://schemas.openxmlformats.org/package/2006/relationships"><Relationship Id="rId3" Type="http://schemas.openxmlformats.org/officeDocument/2006/relationships/image" Target="../media/image301.png" /><Relationship Id="rId2" Type="http://schemas.openxmlformats.org/officeDocument/2006/relationships/image" Target="../media/image300.png" /><Relationship Id="rId1" Type="http://schemas.openxmlformats.org/officeDocument/2006/relationships/slideLayout" Target="../slideLayouts/slideLayout2.xml" /><Relationship Id="rId6" Type="http://schemas.openxmlformats.org/officeDocument/2006/relationships/image" Target="../media/image304.png" /><Relationship Id="rId5" Type="http://schemas.openxmlformats.org/officeDocument/2006/relationships/image" Target="../media/image303.png" /><Relationship Id="rId4" Type="http://schemas.openxmlformats.org/officeDocument/2006/relationships/image" Target="../media/image302.png" /></Relationships>
</file>

<file path=ppt/slides/_rels/slide35.xml.rels><?xml version="1.0" encoding="UTF-8" standalone="yes"?>
<Relationships xmlns="http://schemas.openxmlformats.org/package/2006/relationships"><Relationship Id="rId8" Type="http://schemas.openxmlformats.org/officeDocument/2006/relationships/image" Target="../media/image311.png" /><Relationship Id="rId3" Type="http://schemas.openxmlformats.org/officeDocument/2006/relationships/image" Target="../media/image306.png" /><Relationship Id="rId7" Type="http://schemas.openxmlformats.org/officeDocument/2006/relationships/image" Target="../media/image310.png" /><Relationship Id="rId12" Type="http://schemas.openxmlformats.org/officeDocument/2006/relationships/hyperlink" Target="http://www.kemenkeu.go.id/" TargetMode="External" /><Relationship Id="rId2" Type="http://schemas.openxmlformats.org/officeDocument/2006/relationships/image" Target="../media/image305.jpg" /><Relationship Id="rId1" Type="http://schemas.openxmlformats.org/officeDocument/2006/relationships/slideLayout" Target="../slideLayouts/slideLayout2.xml" /><Relationship Id="rId6" Type="http://schemas.openxmlformats.org/officeDocument/2006/relationships/image" Target="../media/image309.png" /><Relationship Id="rId11" Type="http://schemas.openxmlformats.org/officeDocument/2006/relationships/image" Target="../media/image3.png" /><Relationship Id="rId5" Type="http://schemas.openxmlformats.org/officeDocument/2006/relationships/image" Target="../media/image308.png" /><Relationship Id="rId10" Type="http://schemas.openxmlformats.org/officeDocument/2006/relationships/image" Target="../media/image13.png" /><Relationship Id="rId4" Type="http://schemas.openxmlformats.org/officeDocument/2006/relationships/image" Target="../media/image307.png" /><Relationship Id="rId9" Type="http://schemas.openxmlformats.org/officeDocument/2006/relationships/image" Target="../media/image312.png" /></Relationships>
</file>

<file path=ppt/slides/_rels/slide36.xml.rels><?xml version="1.0" encoding="UTF-8" standalone="yes"?>
<Relationships xmlns="http://schemas.openxmlformats.org/package/2006/relationships"><Relationship Id="rId3" Type="http://schemas.openxmlformats.org/officeDocument/2006/relationships/image" Target="../media/image314.png" /><Relationship Id="rId2" Type="http://schemas.openxmlformats.org/officeDocument/2006/relationships/image" Target="../media/image313.jpg" /><Relationship Id="rId1" Type="http://schemas.openxmlformats.org/officeDocument/2006/relationships/slideLayout" Target="../slideLayouts/slideLayout5.xml" /></Relationships>
</file>

<file path=ppt/slides/_rels/slide37.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315.png" /><Relationship Id="rId1" Type="http://schemas.openxmlformats.org/officeDocument/2006/relationships/slideLayout" Target="../slideLayouts/slideLayout2.xml" /><Relationship Id="rId5" Type="http://schemas.openxmlformats.org/officeDocument/2006/relationships/image" Target="../media/image317.png" /><Relationship Id="rId4" Type="http://schemas.openxmlformats.org/officeDocument/2006/relationships/image" Target="../media/image316.png" /></Relationships>
</file>

<file path=ppt/slides/_rels/slide38.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315.png" /><Relationship Id="rId1" Type="http://schemas.openxmlformats.org/officeDocument/2006/relationships/slideLayout" Target="../slideLayouts/slideLayout2.xml" /><Relationship Id="rId5" Type="http://schemas.openxmlformats.org/officeDocument/2006/relationships/image" Target="../media/image319.png" /><Relationship Id="rId4" Type="http://schemas.openxmlformats.org/officeDocument/2006/relationships/image" Target="../media/image318.png" /></Relationships>
</file>

<file path=ppt/slides/_rels/slide4.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14.png" /><Relationship Id="rId1" Type="http://schemas.openxmlformats.org/officeDocument/2006/relationships/slideLayout" Target="../slideLayouts/slideLayout3.xml" /><Relationship Id="rId4" Type="http://schemas.openxmlformats.org/officeDocument/2006/relationships/image" Target="../media/image16.jpg" /></Relationships>
</file>

<file path=ppt/slides/_rels/slide5.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3" Type="http://schemas.openxmlformats.org/officeDocument/2006/relationships/image" Target="../media/image19.png" /><Relationship Id="rId7" Type="http://schemas.openxmlformats.org/officeDocument/2006/relationships/image" Target="../media/image23.png" /><Relationship Id="rId2" Type="http://schemas.openxmlformats.org/officeDocument/2006/relationships/image" Target="../media/image18.png" /><Relationship Id="rId1" Type="http://schemas.openxmlformats.org/officeDocument/2006/relationships/slideLayout" Target="../slideLayouts/slideLayout2.xml" /><Relationship Id="rId6" Type="http://schemas.openxmlformats.org/officeDocument/2006/relationships/image" Target="../media/image22.png" /><Relationship Id="rId5" Type="http://schemas.openxmlformats.org/officeDocument/2006/relationships/image" Target="../media/image21.png" /><Relationship Id="rId4" Type="http://schemas.openxmlformats.org/officeDocument/2006/relationships/image" Target="../media/image20.png" /></Relationships>
</file>

<file path=ppt/slides/_rels/slide7.xml.rels><?xml version="1.0" encoding="UTF-8" standalone="yes"?>
<Relationships xmlns="http://schemas.openxmlformats.org/package/2006/relationships"><Relationship Id="rId3" Type="http://schemas.openxmlformats.org/officeDocument/2006/relationships/image" Target="../media/image25.png" /><Relationship Id="rId2" Type="http://schemas.openxmlformats.org/officeDocument/2006/relationships/image" Target="../media/image24.png" /><Relationship Id="rId1" Type="http://schemas.openxmlformats.org/officeDocument/2006/relationships/slideLayout" Target="../slideLayouts/slideLayout2.xml" /><Relationship Id="rId4" Type="http://schemas.openxmlformats.org/officeDocument/2006/relationships/image" Target="../media/image26.png" /></Relationships>
</file>

<file path=ppt/slides/_rels/slide8.xml.rels><?xml version="1.0" encoding="UTF-8" standalone="yes"?>
<Relationships xmlns="http://schemas.openxmlformats.org/package/2006/relationships"><Relationship Id="rId8" Type="http://schemas.openxmlformats.org/officeDocument/2006/relationships/image" Target="../media/image33.png" /><Relationship Id="rId3" Type="http://schemas.openxmlformats.org/officeDocument/2006/relationships/image" Target="../media/image28.png" /><Relationship Id="rId7" Type="http://schemas.openxmlformats.org/officeDocument/2006/relationships/image" Target="../media/image32.png" /><Relationship Id="rId2" Type="http://schemas.openxmlformats.org/officeDocument/2006/relationships/image" Target="../media/image27.jpg" /><Relationship Id="rId1" Type="http://schemas.openxmlformats.org/officeDocument/2006/relationships/slideLayout" Target="../slideLayouts/slideLayout2.xml" /><Relationship Id="rId6" Type="http://schemas.openxmlformats.org/officeDocument/2006/relationships/image" Target="../media/image31.png" /><Relationship Id="rId11" Type="http://schemas.openxmlformats.org/officeDocument/2006/relationships/image" Target="../media/image36.png" /><Relationship Id="rId5" Type="http://schemas.openxmlformats.org/officeDocument/2006/relationships/image" Target="../media/image30.png" /><Relationship Id="rId10" Type="http://schemas.openxmlformats.org/officeDocument/2006/relationships/image" Target="../media/image35.png" /><Relationship Id="rId4" Type="http://schemas.openxmlformats.org/officeDocument/2006/relationships/image" Target="../media/image29.png" /><Relationship Id="rId9" Type="http://schemas.openxmlformats.org/officeDocument/2006/relationships/image" Target="../media/image34.png" /></Relationships>
</file>

<file path=ppt/slides/_rels/slide9.xml.rels><?xml version="1.0" encoding="UTF-8" standalone="yes"?>
<Relationships xmlns="http://schemas.openxmlformats.org/package/2006/relationships"><Relationship Id="rId3" Type="http://schemas.openxmlformats.org/officeDocument/2006/relationships/image" Target="../media/image38.png" /><Relationship Id="rId2" Type="http://schemas.openxmlformats.org/officeDocument/2006/relationships/image" Target="../media/image37.png" /><Relationship Id="rId1" Type="http://schemas.openxmlformats.org/officeDocument/2006/relationships/slideLayout" Target="../slideLayouts/slideLayout2.xml" /><Relationship Id="rId5" Type="http://schemas.openxmlformats.org/officeDocument/2006/relationships/image" Target="../media/image40.png" /><Relationship Id="rId4" Type="http://schemas.openxmlformats.org/officeDocument/2006/relationships/image" Target="../media/image39.png" /></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2"/>
            <a:ext cx="12192000" cy="6858000"/>
            <a:chOff x="0" y="-2"/>
            <a:chExt cx="12192000" cy="6858000"/>
          </a:xfrm>
        </p:grpSpPr>
        <p:pic>
          <p:nvPicPr>
            <p:cNvPr id="3" name="object 3"/>
            <p:cNvPicPr/>
            <p:nvPr/>
          </p:nvPicPr>
          <p:blipFill>
            <a:blip r:embed="rId2" cstate="print"/>
            <a:stretch>
              <a:fillRect/>
            </a:stretch>
          </p:blipFill>
          <p:spPr>
            <a:xfrm>
              <a:off x="0" y="0"/>
              <a:ext cx="12192000" cy="6858000"/>
            </a:xfrm>
            <a:prstGeom prst="rect">
              <a:avLst/>
            </a:prstGeom>
          </p:spPr>
        </p:pic>
        <p:pic>
          <p:nvPicPr>
            <p:cNvPr id="4" name="object 4"/>
            <p:cNvPicPr/>
            <p:nvPr/>
          </p:nvPicPr>
          <p:blipFill>
            <a:blip r:embed="rId3" cstate="print"/>
            <a:stretch>
              <a:fillRect/>
            </a:stretch>
          </p:blipFill>
          <p:spPr>
            <a:xfrm>
              <a:off x="1314322" y="-2"/>
              <a:ext cx="10877677" cy="6858000"/>
            </a:xfrm>
            <a:prstGeom prst="rect">
              <a:avLst/>
            </a:prstGeom>
          </p:spPr>
        </p:pic>
        <p:sp>
          <p:nvSpPr>
            <p:cNvPr id="5" name="object 5"/>
            <p:cNvSpPr/>
            <p:nvPr/>
          </p:nvSpPr>
          <p:spPr>
            <a:xfrm>
              <a:off x="0" y="0"/>
              <a:ext cx="3701415" cy="6858000"/>
            </a:xfrm>
            <a:custGeom>
              <a:avLst/>
              <a:gdLst/>
              <a:ahLst/>
              <a:cxnLst/>
              <a:rect l="l" t="t" r="r" b="b"/>
              <a:pathLst>
                <a:path w="3701415" h="6858000">
                  <a:moveTo>
                    <a:pt x="3700999" y="0"/>
                  </a:moveTo>
                  <a:lnTo>
                    <a:pt x="0" y="0"/>
                  </a:lnTo>
                  <a:lnTo>
                    <a:pt x="0" y="6858000"/>
                  </a:lnTo>
                  <a:lnTo>
                    <a:pt x="1475830" y="6858000"/>
                  </a:lnTo>
                  <a:lnTo>
                    <a:pt x="3700999" y="0"/>
                  </a:lnTo>
                  <a:close/>
                </a:path>
              </a:pathLst>
            </a:custGeom>
            <a:solidFill>
              <a:srgbClr val="FFFFFF">
                <a:alpha val="94117"/>
              </a:srgbClr>
            </a:solidFill>
          </p:spPr>
          <p:txBody>
            <a:bodyPr wrap="square" lIns="0" tIns="0" rIns="0" bIns="0" rtlCol="0"/>
            <a:lstStyle/>
            <a:p>
              <a:endParaRPr/>
            </a:p>
          </p:txBody>
        </p:sp>
      </p:grpSp>
      <p:sp>
        <p:nvSpPr>
          <p:cNvPr id="6" name="object 6"/>
          <p:cNvSpPr txBox="1"/>
          <p:nvPr/>
        </p:nvSpPr>
        <p:spPr>
          <a:xfrm>
            <a:off x="202610" y="1447801"/>
            <a:ext cx="538609" cy="5055280"/>
          </a:xfrm>
          <a:prstGeom prst="rect">
            <a:avLst/>
          </a:prstGeom>
        </p:spPr>
        <p:txBody>
          <a:bodyPr vert="vert270" wrap="square" lIns="0" tIns="0" rIns="0" bIns="0" rtlCol="0">
            <a:spAutoFit/>
          </a:bodyPr>
          <a:lstStyle/>
          <a:p>
            <a:pPr marL="12700">
              <a:lnSpc>
                <a:spcPts val="4160"/>
              </a:lnSpc>
            </a:pPr>
            <a:r>
              <a:rPr sz="3600" b="1" spc="-10" dirty="0">
                <a:solidFill>
                  <a:srgbClr val="D9D9D9"/>
                </a:solidFill>
                <a:latin typeface="Roboto"/>
                <a:cs typeface="Roboto"/>
              </a:rPr>
              <a:t>KemenkeuTepercaya</a:t>
            </a:r>
            <a:endParaRPr sz="3600" dirty="0">
              <a:latin typeface="Roboto"/>
              <a:cs typeface="Roboto"/>
            </a:endParaRPr>
          </a:p>
        </p:txBody>
      </p:sp>
      <p:grpSp>
        <p:nvGrpSpPr>
          <p:cNvPr id="7" name="object 7"/>
          <p:cNvGrpSpPr/>
          <p:nvPr/>
        </p:nvGrpSpPr>
        <p:grpSpPr>
          <a:xfrm>
            <a:off x="327558" y="247688"/>
            <a:ext cx="2744470" cy="556895"/>
            <a:chOff x="327558" y="247688"/>
            <a:chExt cx="2744470" cy="556895"/>
          </a:xfrm>
        </p:grpSpPr>
        <p:pic>
          <p:nvPicPr>
            <p:cNvPr id="8" name="object 8"/>
            <p:cNvPicPr/>
            <p:nvPr/>
          </p:nvPicPr>
          <p:blipFill>
            <a:blip r:embed="rId4" cstate="print"/>
            <a:stretch>
              <a:fillRect/>
            </a:stretch>
          </p:blipFill>
          <p:spPr>
            <a:xfrm>
              <a:off x="327558" y="247688"/>
              <a:ext cx="511848" cy="556348"/>
            </a:xfrm>
            <a:prstGeom prst="rect">
              <a:avLst/>
            </a:prstGeom>
          </p:spPr>
        </p:pic>
        <p:pic>
          <p:nvPicPr>
            <p:cNvPr id="9" name="object 9"/>
            <p:cNvPicPr/>
            <p:nvPr/>
          </p:nvPicPr>
          <p:blipFill>
            <a:blip r:embed="rId5" cstate="print"/>
            <a:stretch>
              <a:fillRect/>
            </a:stretch>
          </p:blipFill>
          <p:spPr>
            <a:xfrm>
              <a:off x="1029068" y="260298"/>
              <a:ext cx="541041" cy="487222"/>
            </a:xfrm>
            <a:prstGeom prst="rect">
              <a:avLst/>
            </a:prstGeom>
          </p:spPr>
        </p:pic>
        <p:pic>
          <p:nvPicPr>
            <p:cNvPr id="10" name="object 10"/>
            <p:cNvPicPr/>
            <p:nvPr/>
          </p:nvPicPr>
          <p:blipFill>
            <a:blip r:embed="rId6" cstate="print"/>
            <a:stretch>
              <a:fillRect/>
            </a:stretch>
          </p:blipFill>
          <p:spPr>
            <a:xfrm>
              <a:off x="1654486" y="641874"/>
              <a:ext cx="242405" cy="77161"/>
            </a:xfrm>
            <a:prstGeom prst="rect">
              <a:avLst/>
            </a:prstGeom>
          </p:spPr>
        </p:pic>
        <p:pic>
          <p:nvPicPr>
            <p:cNvPr id="11" name="object 11"/>
            <p:cNvPicPr/>
            <p:nvPr/>
          </p:nvPicPr>
          <p:blipFill>
            <a:blip r:embed="rId7" cstate="print"/>
            <a:stretch>
              <a:fillRect/>
            </a:stretch>
          </p:blipFill>
          <p:spPr>
            <a:xfrm>
              <a:off x="1917514" y="641874"/>
              <a:ext cx="125671" cy="77161"/>
            </a:xfrm>
            <a:prstGeom prst="rect">
              <a:avLst/>
            </a:prstGeom>
          </p:spPr>
        </p:pic>
        <p:sp>
          <p:nvSpPr>
            <p:cNvPr id="12" name="object 12"/>
            <p:cNvSpPr/>
            <p:nvPr/>
          </p:nvSpPr>
          <p:spPr>
            <a:xfrm>
              <a:off x="2063305" y="641883"/>
              <a:ext cx="106045" cy="76835"/>
            </a:xfrm>
            <a:custGeom>
              <a:avLst/>
              <a:gdLst/>
              <a:ahLst/>
              <a:cxnLst/>
              <a:rect l="l" t="t" r="r" b="b"/>
              <a:pathLst>
                <a:path w="106044" h="76834">
                  <a:moveTo>
                    <a:pt x="57670" y="76682"/>
                  </a:moveTo>
                  <a:lnTo>
                    <a:pt x="21551" y="37642"/>
                  </a:lnTo>
                  <a:lnTo>
                    <a:pt x="55359" y="0"/>
                  </a:lnTo>
                  <a:lnTo>
                    <a:pt x="40805" y="0"/>
                  </a:lnTo>
                  <a:lnTo>
                    <a:pt x="16433" y="27749"/>
                  </a:lnTo>
                  <a:lnTo>
                    <a:pt x="15494" y="29641"/>
                  </a:lnTo>
                  <a:lnTo>
                    <a:pt x="14554" y="30581"/>
                  </a:lnTo>
                  <a:lnTo>
                    <a:pt x="11747" y="33870"/>
                  </a:lnTo>
                  <a:lnTo>
                    <a:pt x="11747" y="0"/>
                  </a:lnTo>
                  <a:lnTo>
                    <a:pt x="0" y="0"/>
                  </a:lnTo>
                  <a:lnTo>
                    <a:pt x="0" y="76682"/>
                  </a:lnTo>
                  <a:lnTo>
                    <a:pt x="11747" y="76682"/>
                  </a:lnTo>
                  <a:lnTo>
                    <a:pt x="11747" y="43281"/>
                  </a:lnTo>
                  <a:lnTo>
                    <a:pt x="15494" y="47040"/>
                  </a:lnTo>
                  <a:lnTo>
                    <a:pt x="42672" y="76682"/>
                  </a:lnTo>
                  <a:lnTo>
                    <a:pt x="57670" y="76682"/>
                  </a:lnTo>
                  <a:close/>
                </a:path>
                <a:path w="106044" h="76834">
                  <a:moveTo>
                    <a:pt x="105486" y="0"/>
                  </a:moveTo>
                  <a:lnTo>
                    <a:pt x="93802" y="0"/>
                  </a:lnTo>
                  <a:lnTo>
                    <a:pt x="93802" y="76682"/>
                  </a:lnTo>
                  <a:lnTo>
                    <a:pt x="105486" y="76682"/>
                  </a:lnTo>
                  <a:lnTo>
                    <a:pt x="105486" y="0"/>
                  </a:lnTo>
                  <a:close/>
                </a:path>
              </a:pathLst>
            </a:custGeom>
            <a:solidFill>
              <a:srgbClr val="000000"/>
            </a:solidFill>
          </p:spPr>
          <p:txBody>
            <a:bodyPr wrap="square" lIns="0" tIns="0" rIns="0" bIns="0" rtlCol="0"/>
            <a:lstStyle/>
            <a:p>
              <a:endParaRPr/>
            </a:p>
          </p:txBody>
        </p:sp>
        <p:pic>
          <p:nvPicPr>
            <p:cNvPr id="13" name="object 13"/>
            <p:cNvPicPr/>
            <p:nvPr/>
          </p:nvPicPr>
          <p:blipFill>
            <a:blip r:embed="rId8" cstate="print"/>
            <a:stretch>
              <a:fillRect/>
            </a:stretch>
          </p:blipFill>
          <p:spPr>
            <a:xfrm>
              <a:off x="2188978" y="641874"/>
              <a:ext cx="67053" cy="76690"/>
            </a:xfrm>
            <a:prstGeom prst="rect">
              <a:avLst/>
            </a:prstGeom>
          </p:spPr>
        </p:pic>
        <p:pic>
          <p:nvPicPr>
            <p:cNvPr id="14" name="object 14"/>
            <p:cNvPicPr/>
            <p:nvPr/>
          </p:nvPicPr>
          <p:blipFill>
            <a:blip r:embed="rId9" cstate="print"/>
            <a:stretch>
              <a:fillRect/>
            </a:stretch>
          </p:blipFill>
          <p:spPr>
            <a:xfrm>
              <a:off x="2276154" y="641874"/>
              <a:ext cx="233969" cy="76690"/>
            </a:xfrm>
            <a:prstGeom prst="rect">
              <a:avLst/>
            </a:prstGeom>
          </p:spPr>
        </p:pic>
        <p:pic>
          <p:nvPicPr>
            <p:cNvPr id="15" name="object 15"/>
            <p:cNvPicPr/>
            <p:nvPr/>
          </p:nvPicPr>
          <p:blipFill>
            <a:blip r:embed="rId10" cstate="print"/>
            <a:stretch>
              <a:fillRect/>
            </a:stretch>
          </p:blipFill>
          <p:spPr>
            <a:xfrm>
              <a:off x="2530309" y="641874"/>
              <a:ext cx="208160" cy="76690"/>
            </a:xfrm>
            <a:prstGeom prst="rect">
              <a:avLst/>
            </a:prstGeom>
          </p:spPr>
        </p:pic>
        <p:sp>
          <p:nvSpPr>
            <p:cNvPr id="16" name="object 16"/>
            <p:cNvSpPr/>
            <p:nvPr/>
          </p:nvSpPr>
          <p:spPr>
            <a:xfrm>
              <a:off x="1654479" y="472858"/>
              <a:ext cx="1417320" cy="84455"/>
            </a:xfrm>
            <a:custGeom>
              <a:avLst/>
              <a:gdLst/>
              <a:ahLst/>
              <a:cxnLst/>
              <a:rect l="l" t="t" r="r" b="b"/>
              <a:pathLst>
                <a:path w="1417320" h="84454">
                  <a:moveTo>
                    <a:pt x="67056" y="84340"/>
                  </a:moveTo>
                  <a:lnTo>
                    <a:pt x="27178" y="41516"/>
                  </a:lnTo>
                  <a:lnTo>
                    <a:pt x="63804" y="114"/>
                  </a:lnTo>
                  <a:lnTo>
                    <a:pt x="43624" y="114"/>
                  </a:lnTo>
                  <a:lnTo>
                    <a:pt x="17373" y="30226"/>
                  </a:lnTo>
                  <a:lnTo>
                    <a:pt x="17373" y="30695"/>
                  </a:lnTo>
                  <a:lnTo>
                    <a:pt x="16433" y="31635"/>
                  </a:lnTo>
                  <a:lnTo>
                    <a:pt x="15938" y="114"/>
                  </a:lnTo>
                  <a:lnTo>
                    <a:pt x="0" y="114"/>
                  </a:lnTo>
                  <a:lnTo>
                    <a:pt x="0" y="84340"/>
                  </a:lnTo>
                  <a:lnTo>
                    <a:pt x="15938" y="84340"/>
                  </a:lnTo>
                  <a:lnTo>
                    <a:pt x="15938" y="52336"/>
                  </a:lnTo>
                  <a:lnTo>
                    <a:pt x="45491" y="84340"/>
                  </a:lnTo>
                  <a:lnTo>
                    <a:pt x="67056" y="84340"/>
                  </a:lnTo>
                  <a:close/>
                </a:path>
                <a:path w="1417320" h="84454">
                  <a:moveTo>
                    <a:pt x="115354" y="114"/>
                  </a:moveTo>
                  <a:lnTo>
                    <a:pt x="71297" y="114"/>
                  </a:lnTo>
                  <a:lnTo>
                    <a:pt x="71297" y="84340"/>
                  </a:lnTo>
                  <a:lnTo>
                    <a:pt x="115354" y="84340"/>
                  </a:lnTo>
                  <a:lnTo>
                    <a:pt x="115354" y="70218"/>
                  </a:lnTo>
                  <a:lnTo>
                    <a:pt x="87236" y="70218"/>
                  </a:lnTo>
                  <a:lnTo>
                    <a:pt x="87236" y="49047"/>
                  </a:lnTo>
                  <a:lnTo>
                    <a:pt x="115354" y="49047"/>
                  </a:lnTo>
                  <a:lnTo>
                    <a:pt x="115354" y="34937"/>
                  </a:lnTo>
                  <a:lnTo>
                    <a:pt x="87236" y="34937"/>
                  </a:lnTo>
                  <a:lnTo>
                    <a:pt x="87236" y="14693"/>
                  </a:lnTo>
                  <a:lnTo>
                    <a:pt x="115354" y="14693"/>
                  </a:lnTo>
                  <a:lnTo>
                    <a:pt x="115354" y="114"/>
                  </a:lnTo>
                  <a:close/>
                </a:path>
                <a:path w="1417320" h="84454">
                  <a:moveTo>
                    <a:pt x="218973" y="84340"/>
                  </a:moveTo>
                  <a:lnTo>
                    <a:pt x="216331" y="32105"/>
                  </a:lnTo>
                  <a:lnTo>
                    <a:pt x="214718" y="114"/>
                  </a:lnTo>
                  <a:lnTo>
                    <a:pt x="197853" y="114"/>
                  </a:lnTo>
                  <a:lnTo>
                    <a:pt x="174409" y="60337"/>
                  </a:lnTo>
                  <a:lnTo>
                    <a:pt x="174409" y="60807"/>
                  </a:lnTo>
                  <a:lnTo>
                    <a:pt x="173977" y="61277"/>
                  </a:lnTo>
                  <a:lnTo>
                    <a:pt x="173482" y="60807"/>
                  </a:lnTo>
                  <a:lnTo>
                    <a:pt x="173482" y="60337"/>
                  </a:lnTo>
                  <a:lnTo>
                    <a:pt x="162306" y="31635"/>
                  </a:lnTo>
                  <a:lnTo>
                    <a:pt x="150037" y="114"/>
                  </a:lnTo>
                  <a:lnTo>
                    <a:pt x="133604" y="114"/>
                  </a:lnTo>
                  <a:lnTo>
                    <a:pt x="127546" y="84340"/>
                  </a:lnTo>
                  <a:lnTo>
                    <a:pt x="142976" y="84340"/>
                  </a:lnTo>
                  <a:lnTo>
                    <a:pt x="146265" y="32105"/>
                  </a:lnTo>
                  <a:lnTo>
                    <a:pt x="146291" y="31635"/>
                  </a:lnTo>
                  <a:lnTo>
                    <a:pt x="166916" y="84340"/>
                  </a:lnTo>
                  <a:lnTo>
                    <a:pt x="180975" y="84340"/>
                  </a:lnTo>
                  <a:lnTo>
                    <a:pt x="189306" y="62217"/>
                  </a:lnTo>
                  <a:lnTo>
                    <a:pt x="200660" y="32105"/>
                  </a:lnTo>
                  <a:lnTo>
                    <a:pt x="203479" y="84340"/>
                  </a:lnTo>
                  <a:lnTo>
                    <a:pt x="218973" y="84340"/>
                  </a:lnTo>
                  <a:close/>
                </a:path>
                <a:path w="1417320" h="84454">
                  <a:moveTo>
                    <a:pt x="279463" y="114"/>
                  </a:moveTo>
                  <a:lnTo>
                    <a:pt x="235343" y="114"/>
                  </a:lnTo>
                  <a:lnTo>
                    <a:pt x="235343" y="84340"/>
                  </a:lnTo>
                  <a:lnTo>
                    <a:pt x="279463" y="84340"/>
                  </a:lnTo>
                  <a:lnTo>
                    <a:pt x="279463" y="70218"/>
                  </a:lnTo>
                  <a:lnTo>
                    <a:pt x="251777" y="70218"/>
                  </a:lnTo>
                  <a:lnTo>
                    <a:pt x="251777" y="49047"/>
                  </a:lnTo>
                  <a:lnTo>
                    <a:pt x="279463" y="49047"/>
                  </a:lnTo>
                  <a:lnTo>
                    <a:pt x="279463" y="34937"/>
                  </a:lnTo>
                  <a:lnTo>
                    <a:pt x="251777" y="34937"/>
                  </a:lnTo>
                  <a:lnTo>
                    <a:pt x="251777" y="14693"/>
                  </a:lnTo>
                  <a:lnTo>
                    <a:pt x="279463" y="14693"/>
                  </a:lnTo>
                  <a:lnTo>
                    <a:pt x="279463" y="114"/>
                  </a:lnTo>
                  <a:close/>
                </a:path>
                <a:path w="1417320" h="84454">
                  <a:moveTo>
                    <a:pt x="368515" y="114"/>
                  </a:moveTo>
                  <a:lnTo>
                    <a:pt x="353072" y="114"/>
                  </a:lnTo>
                  <a:lnTo>
                    <a:pt x="353072" y="57988"/>
                  </a:lnTo>
                  <a:lnTo>
                    <a:pt x="350710" y="54216"/>
                  </a:lnTo>
                  <a:lnTo>
                    <a:pt x="310400" y="114"/>
                  </a:lnTo>
                  <a:lnTo>
                    <a:pt x="294462" y="114"/>
                  </a:lnTo>
                  <a:lnTo>
                    <a:pt x="294462" y="84340"/>
                  </a:lnTo>
                  <a:lnTo>
                    <a:pt x="309892" y="84340"/>
                  </a:lnTo>
                  <a:lnTo>
                    <a:pt x="309892" y="25984"/>
                  </a:lnTo>
                  <a:lnTo>
                    <a:pt x="311772" y="29286"/>
                  </a:lnTo>
                  <a:lnTo>
                    <a:pt x="312712" y="30226"/>
                  </a:lnTo>
                  <a:lnTo>
                    <a:pt x="313207" y="31165"/>
                  </a:lnTo>
                  <a:lnTo>
                    <a:pt x="313651" y="31635"/>
                  </a:lnTo>
                  <a:lnTo>
                    <a:pt x="353517" y="84340"/>
                  </a:lnTo>
                  <a:lnTo>
                    <a:pt x="368515" y="84340"/>
                  </a:lnTo>
                  <a:lnTo>
                    <a:pt x="368515" y="114"/>
                  </a:lnTo>
                  <a:close/>
                </a:path>
                <a:path w="1417320" h="84454">
                  <a:moveTo>
                    <a:pt x="436943" y="114"/>
                  </a:moveTo>
                  <a:lnTo>
                    <a:pt x="380263" y="114"/>
                  </a:lnTo>
                  <a:lnTo>
                    <a:pt x="380263" y="14693"/>
                  </a:lnTo>
                  <a:lnTo>
                    <a:pt x="400380" y="14693"/>
                  </a:lnTo>
                  <a:lnTo>
                    <a:pt x="400380" y="84340"/>
                  </a:lnTo>
                  <a:lnTo>
                    <a:pt x="416826" y="84340"/>
                  </a:lnTo>
                  <a:lnTo>
                    <a:pt x="416826" y="14693"/>
                  </a:lnTo>
                  <a:lnTo>
                    <a:pt x="436943" y="14693"/>
                  </a:lnTo>
                  <a:lnTo>
                    <a:pt x="436943" y="114"/>
                  </a:lnTo>
                  <a:close/>
                </a:path>
                <a:path w="1417320" h="84454">
                  <a:moveTo>
                    <a:pt x="492747" y="114"/>
                  </a:moveTo>
                  <a:lnTo>
                    <a:pt x="448691" y="114"/>
                  </a:lnTo>
                  <a:lnTo>
                    <a:pt x="448691" y="84340"/>
                  </a:lnTo>
                  <a:lnTo>
                    <a:pt x="492747" y="84340"/>
                  </a:lnTo>
                  <a:lnTo>
                    <a:pt x="492747" y="70218"/>
                  </a:lnTo>
                  <a:lnTo>
                    <a:pt x="464629" y="70218"/>
                  </a:lnTo>
                  <a:lnTo>
                    <a:pt x="464629" y="49047"/>
                  </a:lnTo>
                  <a:lnTo>
                    <a:pt x="492747" y="49047"/>
                  </a:lnTo>
                  <a:lnTo>
                    <a:pt x="492747" y="34937"/>
                  </a:lnTo>
                  <a:lnTo>
                    <a:pt x="464629" y="34937"/>
                  </a:lnTo>
                  <a:lnTo>
                    <a:pt x="464629" y="14693"/>
                  </a:lnTo>
                  <a:lnTo>
                    <a:pt x="492747" y="14693"/>
                  </a:lnTo>
                  <a:lnTo>
                    <a:pt x="492747" y="114"/>
                  </a:lnTo>
                  <a:close/>
                </a:path>
                <a:path w="1417320" h="84454">
                  <a:moveTo>
                    <a:pt x="567804" y="84340"/>
                  </a:moveTo>
                  <a:lnTo>
                    <a:pt x="544309" y="49047"/>
                  </a:lnTo>
                  <a:lnTo>
                    <a:pt x="542429" y="46228"/>
                  </a:lnTo>
                  <a:lnTo>
                    <a:pt x="544360" y="45758"/>
                  </a:lnTo>
                  <a:lnTo>
                    <a:pt x="545744" y="44818"/>
                  </a:lnTo>
                  <a:lnTo>
                    <a:pt x="547179" y="43878"/>
                  </a:lnTo>
                  <a:lnTo>
                    <a:pt x="549490" y="42926"/>
                  </a:lnTo>
                  <a:lnTo>
                    <a:pt x="551865" y="41046"/>
                  </a:lnTo>
                  <a:lnTo>
                    <a:pt x="559727" y="26936"/>
                  </a:lnTo>
                  <a:lnTo>
                    <a:pt x="559689" y="17995"/>
                  </a:lnTo>
                  <a:lnTo>
                    <a:pt x="559358" y="15163"/>
                  </a:lnTo>
                  <a:lnTo>
                    <a:pt x="559092" y="14693"/>
                  </a:lnTo>
                  <a:lnTo>
                    <a:pt x="557491" y="11874"/>
                  </a:lnTo>
                  <a:lnTo>
                    <a:pt x="542925" y="1409"/>
                  </a:lnTo>
                  <a:lnTo>
                    <a:pt x="542925" y="20345"/>
                  </a:lnTo>
                  <a:lnTo>
                    <a:pt x="542925" y="26936"/>
                  </a:lnTo>
                  <a:lnTo>
                    <a:pt x="541997" y="29756"/>
                  </a:lnTo>
                  <a:lnTo>
                    <a:pt x="539623" y="31635"/>
                  </a:lnTo>
                  <a:lnTo>
                    <a:pt x="536803" y="33985"/>
                  </a:lnTo>
                  <a:lnTo>
                    <a:pt x="533057" y="34937"/>
                  </a:lnTo>
                  <a:lnTo>
                    <a:pt x="523684" y="34937"/>
                  </a:lnTo>
                  <a:lnTo>
                    <a:pt x="523684" y="14693"/>
                  </a:lnTo>
                  <a:lnTo>
                    <a:pt x="533552" y="14693"/>
                  </a:lnTo>
                  <a:lnTo>
                    <a:pt x="537743" y="15163"/>
                  </a:lnTo>
                  <a:lnTo>
                    <a:pt x="540118" y="16573"/>
                  </a:lnTo>
                  <a:lnTo>
                    <a:pt x="541997" y="17995"/>
                  </a:lnTo>
                  <a:lnTo>
                    <a:pt x="542925" y="20345"/>
                  </a:lnTo>
                  <a:lnTo>
                    <a:pt x="542925" y="1409"/>
                  </a:lnTo>
                  <a:lnTo>
                    <a:pt x="540118" y="1054"/>
                  </a:lnTo>
                  <a:lnTo>
                    <a:pt x="536371" y="114"/>
                  </a:lnTo>
                  <a:lnTo>
                    <a:pt x="507746" y="114"/>
                  </a:lnTo>
                  <a:lnTo>
                    <a:pt x="507746" y="84340"/>
                  </a:lnTo>
                  <a:lnTo>
                    <a:pt x="523684" y="84340"/>
                  </a:lnTo>
                  <a:lnTo>
                    <a:pt x="523684" y="49047"/>
                  </a:lnTo>
                  <a:lnTo>
                    <a:pt x="526491" y="49047"/>
                  </a:lnTo>
                  <a:lnTo>
                    <a:pt x="548551" y="84340"/>
                  </a:lnTo>
                  <a:lnTo>
                    <a:pt x="567804" y="84340"/>
                  </a:lnTo>
                  <a:close/>
                </a:path>
                <a:path w="1417320" h="84454">
                  <a:moveTo>
                    <a:pt x="591235" y="114"/>
                  </a:moveTo>
                  <a:lnTo>
                    <a:pt x="574802" y="114"/>
                  </a:lnTo>
                  <a:lnTo>
                    <a:pt x="574802" y="84340"/>
                  </a:lnTo>
                  <a:lnTo>
                    <a:pt x="591235" y="84340"/>
                  </a:lnTo>
                  <a:lnTo>
                    <a:pt x="591235" y="114"/>
                  </a:lnTo>
                  <a:close/>
                </a:path>
                <a:path w="1417320" h="84454">
                  <a:moveTo>
                    <a:pt x="677976" y="84340"/>
                  </a:moveTo>
                  <a:lnTo>
                    <a:pt x="668858" y="61277"/>
                  </a:lnTo>
                  <a:lnTo>
                    <a:pt x="663092" y="46697"/>
                  </a:lnTo>
                  <a:lnTo>
                    <a:pt x="653592" y="22694"/>
                  </a:lnTo>
                  <a:lnTo>
                    <a:pt x="646099" y="3746"/>
                  </a:lnTo>
                  <a:lnTo>
                    <a:pt x="646099" y="46697"/>
                  </a:lnTo>
                  <a:lnTo>
                    <a:pt x="628726" y="46697"/>
                  </a:lnTo>
                  <a:lnTo>
                    <a:pt x="637171" y="22694"/>
                  </a:lnTo>
                  <a:lnTo>
                    <a:pt x="646099" y="46697"/>
                  </a:lnTo>
                  <a:lnTo>
                    <a:pt x="646099" y="3746"/>
                  </a:lnTo>
                  <a:lnTo>
                    <a:pt x="644664" y="114"/>
                  </a:lnTo>
                  <a:lnTo>
                    <a:pt x="630110" y="114"/>
                  </a:lnTo>
                  <a:lnTo>
                    <a:pt x="597801" y="84340"/>
                  </a:lnTo>
                  <a:lnTo>
                    <a:pt x="615111" y="84340"/>
                  </a:lnTo>
                  <a:lnTo>
                    <a:pt x="623544" y="61277"/>
                  </a:lnTo>
                  <a:lnTo>
                    <a:pt x="651230" y="61277"/>
                  </a:lnTo>
                  <a:lnTo>
                    <a:pt x="660603" y="84340"/>
                  </a:lnTo>
                  <a:lnTo>
                    <a:pt x="677976" y="84340"/>
                  </a:lnTo>
                  <a:close/>
                </a:path>
                <a:path w="1417320" h="84454">
                  <a:moveTo>
                    <a:pt x="758151" y="114"/>
                  </a:moveTo>
                  <a:lnTo>
                    <a:pt x="742657" y="114"/>
                  </a:lnTo>
                  <a:lnTo>
                    <a:pt x="742657" y="57988"/>
                  </a:lnTo>
                  <a:lnTo>
                    <a:pt x="740346" y="54216"/>
                  </a:lnTo>
                  <a:lnTo>
                    <a:pt x="699973" y="114"/>
                  </a:lnTo>
                  <a:lnTo>
                    <a:pt x="684034" y="114"/>
                  </a:lnTo>
                  <a:lnTo>
                    <a:pt x="684034" y="84340"/>
                  </a:lnTo>
                  <a:lnTo>
                    <a:pt x="699528" y="84340"/>
                  </a:lnTo>
                  <a:lnTo>
                    <a:pt x="699528" y="25984"/>
                  </a:lnTo>
                  <a:lnTo>
                    <a:pt x="701840" y="29286"/>
                  </a:lnTo>
                  <a:lnTo>
                    <a:pt x="702779" y="31165"/>
                  </a:lnTo>
                  <a:lnTo>
                    <a:pt x="703287" y="31635"/>
                  </a:lnTo>
                  <a:lnTo>
                    <a:pt x="743153" y="84340"/>
                  </a:lnTo>
                  <a:lnTo>
                    <a:pt x="758151" y="84340"/>
                  </a:lnTo>
                  <a:lnTo>
                    <a:pt x="758151" y="114"/>
                  </a:lnTo>
                  <a:close/>
                </a:path>
                <a:path w="1417320" h="84454">
                  <a:moveTo>
                    <a:pt x="869264" y="84340"/>
                  </a:moveTo>
                  <a:lnTo>
                    <a:pt x="829386" y="41516"/>
                  </a:lnTo>
                  <a:lnTo>
                    <a:pt x="865949" y="114"/>
                  </a:lnTo>
                  <a:lnTo>
                    <a:pt x="845832" y="114"/>
                  </a:lnTo>
                  <a:lnTo>
                    <a:pt x="819518" y="30226"/>
                  </a:lnTo>
                  <a:lnTo>
                    <a:pt x="819518" y="30695"/>
                  </a:lnTo>
                  <a:lnTo>
                    <a:pt x="818578" y="31635"/>
                  </a:lnTo>
                  <a:lnTo>
                    <a:pt x="818146" y="114"/>
                  </a:lnTo>
                  <a:lnTo>
                    <a:pt x="802208" y="114"/>
                  </a:lnTo>
                  <a:lnTo>
                    <a:pt x="802208" y="84340"/>
                  </a:lnTo>
                  <a:lnTo>
                    <a:pt x="818146" y="84340"/>
                  </a:lnTo>
                  <a:lnTo>
                    <a:pt x="818146" y="52336"/>
                  </a:lnTo>
                  <a:lnTo>
                    <a:pt x="847699" y="84340"/>
                  </a:lnTo>
                  <a:lnTo>
                    <a:pt x="869264" y="84340"/>
                  </a:lnTo>
                  <a:close/>
                </a:path>
                <a:path w="1417320" h="84454">
                  <a:moveTo>
                    <a:pt x="917498" y="114"/>
                  </a:moveTo>
                  <a:lnTo>
                    <a:pt x="873442" y="114"/>
                  </a:lnTo>
                  <a:lnTo>
                    <a:pt x="873442" y="84340"/>
                  </a:lnTo>
                  <a:lnTo>
                    <a:pt x="917498" y="84340"/>
                  </a:lnTo>
                  <a:lnTo>
                    <a:pt x="917498" y="70218"/>
                  </a:lnTo>
                  <a:lnTo>
                    <a:pt x="889381" y="70218"/>
                  </a:lnTo>
                  <a:lnTo>
                    <a:pt x="889381" y="49047"/>
                  </a:lnTo>
                  <a:lnTo>
                    <a:pt x="917498" y="49047"/>
                  </a:lnTo>
                  <a:lnTo>
                    <a:pt x="917498" y="34937"/>
                  </a:lnTo>
                  <a:lnTo>
                    <a:pt x="889381" y="34937"/>
                  </a:lnTo>
                  <a:lnTo>
                    <a:pt x="889381" y="14693"/>
                  </a:lnTo>
                  <a:lnTo>
                    <a:pt x="917498" y="14693"/>
                  </a:lnTo>
                  <a:lnTo>
                    <a:pt x="917498" y="114"/>
                  </a:lnTo>
                  <a:close/>
                </a:path>
                <a:path w="1417320" h="84454">
                  <a:moveTo>
                    <a:pt x="1000988" y="114"/>
                  </a:moveTo>
                  <a:lnTo>
                    <a:pt x="985062" y="114"/>
                  </a:lnTo>
                  <a:lnTo>
                    <a:pt x="985062" y="50457"/>
                  </a:lnTo>
                  <a:lnTo>
                    <a:pt x="985062" y="53746"/>
                  </a:lnTo>
                  <a:lnTo>
                    <a:pt x="974750" y="68808"/>
                  </a:lnTo>
                  <a:lnTo>
                    <a:pt x="970064" y="70688"/>
                  </a:lnTo>
                  <a:lnTo>
                    <a:pt x="963498" y="70688"/>
                  </a:lnTo>
                  <a:lnTo>
                    <a:pt x="959243" y="68808"/>
                  </a:lnTo>
                  <a:lnTo>
                    <a:pt x="956932" y="68338"/>
                  </a:lnTo>
                  <a:lnTo>
                    <a:pt x="955065" y="66916"/>
                  </a:lnTo>
                  <a:lnTo>
                    <a:pt x="953630" y="65036"/>
                  </a:lnTo>
                  <a:lnTo>
                    <a:pt x="951750" y="63627"/>
                  </a:lnTo>
                  <a:lnTo>
                    <a:pt x="949871" y="58928"/>
                  </a:lnTo>
                  <a:lnTo>
                    <a:pt x="948944" y="56095"/>
                  </a:lnTo>
                  <a:lnTo>
                    <a:pt x="948499" y="53276"/>
                  </a:lnTo>
                  <a:lnTo>
                    <a:pt x="948499" y="114"/>
                  </a:lnTo>
                  <a:lnTo>
                    <a:pt x="932561" y="114"/>
                  </a:lnTo>
                  <a:lnTo>
                    <a:pt x="932561" y="55626"/>
                  </a:lnTo>
                  <a:lnTo>
                    <a:pt x="933005" y="60807"/>
                  </a:lnTo>
                  <a:lnTo>
                    <a:pt x="934872" y="65036"/>
                  </a:lnTo>
                  <a:lnTo>
                    <a:pt x="936320" y="69278"/>
                  </a:lnTo>
                  <a:lnTo>
                    <a:pt x="961123" y="84340"/>
                  </a:lnTo>
                  <a:lnTo>
                    <a:pt x="971435" y="84340"/>
                  </a:lnTo>
                  <a:lnTo>
                    <a:pt x="998181" y="64096"/>
                  </a:lnTo>
                  <a:lnTo>
                    <a:pt x="1000061" y="59867"/>
                  </a:lnTo>
                  <a:lnTo>
                    <a:pt x="1000988" y="54686"/>
                  </a:lnTo>
                  <a:lnTo>
                    <a:pt x="1000988" y="114"/>
                  </a:lnTo>
                  <a:close/>
                </a:path>
                <a:path w="1417320" h="84454">
                  <a:moveTo>
                    <a:pt x="1087234" y="84340"/>
                  </a:moveTo>
                  <a:lnTo>
                    <a:pt x="1078255" y="61277"/>
                  </a:lnTo>
                  <a:lnTo>
                    <a:pt x="1072565" y="46697"/>
                  </a:lnTo>
                  <a:lnTo>
                    <a:pt x="1063218" y="22694"/>
                  </a:lnTo>
                  <a:lnTo>
                    <a:pt x="1055865" y="3810"/>
                  </a:lnTo>
                  <a:lnTo>
                    <a:pt x="1055865" y="46697"/>
                  </a:lnTo>
                  <a:lnTo>
                    <a:pt x="1038047" y="46697"/>
                  </a:lnTo>
                  <a:lnTo>
                    <a:pt x="1046924" y="22694"/>
                  </a:lnTo>
                  <a:lnTo>
                    <a:pt x="1055865" y="46697"/>
                  </a:lnTo>
                  <a:lnTo>
                    <a:pt x="1055865" y="3810"/>
                  </a:lnTo>
                  <a:lnTo>
                    <a:pt x="1054430" y="114"/>
                  </a:lnTo>
                  <a:lnTo>
                    <a:pt x="1039926" y="114"/>
                  </a:lnTo>
                  <a:lnTo>
                    <a:pt x="1007059" y="84340"/>
                  </a:lnTo>
                  <a:lnTo>
                    <a:pt x="1024432" y="84340"/>
                  </a:lnTo>
                  <a:lnTo>
                    <a:pt x="1032865" y="61277"/>
                  </a:lnTo>
                  <a:lnTo>
                    <a:pt x="1060983" y="61277"/>
                  </a:lnTo>
                  <a:lnTo>
                    <a:pt x="1069924" y="84340"/>
                  </a:lnTo>
                  <a:lnTo>
                    <a:pt x="1087234" y="84340"/>
                  </a:lnTo>
                  <a:close/>
                </a:path>
                <a:path w="1417320" h="84454">
                  <a:moveTo>
                    <a:pt x="1167409" y="114"/>
                  </a:moveTo>
                  <a:lnTo>
                    <a:pt x="1152410" y="114"/>
                  </a:lnTo>
                  <a:lnTo>
                    <a:pt x="1152410" y="57988"/>
                  </a:lnTo>
                  <a:lnTo>
                    <a:pt x="1109726" y="114"/>
                  </a:lnTo>
                  <a:lnTo>
                    <a:pt x="1093800" y="114"/>
                  </a:lnTo>
                  <a:lnTo>
                    <a:pt x="1093800" y="84340"/>
                  </a:lnTo>
                  <a:lnTo>
                    <a:pt x="1109294" y="84340"/>
                  </a:lnTo>
                  <a:lnTo>
                    <a:pt x="1109294" y="25984"/>
                  </a:lnTo>
                  <a:lnTo>
                    <a:pt x="1111161" y="29286"/>
                  </a:lnTo>
                  <a:lnTo>
                    <a:pt x="1112100" y="30226"/>
                  </a:lnTo>
                  <a:lnTo>
                    <a:pt x="1112545" y="31165"/>
                  </a:lnTo>
                  <a:lnTo>
                    <a:pt x="1112545" y="31635"/>
                  </a:lnTo>
                  <a:lnTo>
                    <a:pt x="1152410" y="84340"/>
                  </a:lnTo>
                  <a:lnTo>
                    <a:pt x="1167409" y="84340"/>
                  </a:lnTo>
                  <a:lnTo>
                    <a:pt x="1167409" y="114"/>
                  </a:lnTo>
                  <a:close/>
                </a:path>
                <a:path w="1417320" h="84454">
                  <a:moveTo>
                    <a:pt x="1254150" y="8115"/>
                  </a:moveTo>
                  <a:lnTo>
                    <a:pt x="1224394" y="0"/>
                  </a:lnTo>
                  <a:lnTo>
                    <a:pt x="1216355" y="800"/>
                  </a:lnTo>
                  <a:lnTo>
                    <a:pt x="1183347" y="30226"/>
                  </a:lnTo>
                  <a:lnTo>
                    <a:pt x="1182408" y="36347"/>
                  </a:lnTo>
                  <a:lnTo>
                    <a:pt x="1182408" y="49047"/>
                  </a:lnTo>
                  <a:lnTo>
                    <a:pt x="1183347" y="54686"/>
                  </a:lnTo>
                  <a:lnTo>
                    <a:pt x="1185214" y="59397"/>
                  </a:lnTo>
                  <a:lnTo>
                    <a:pt x="1187094" y="64566"/>
                  </a:lnTo>
                  <a:lnTo>
                    <a:pt x="1217091" y="84340"/>
                  </a:lnTo>
                  <a:lnTo>
                    <a:pt x="1228839" y="84340"/>
                  </a:lnTo>
                  <a:lnTo>
                    <a:pt x="1234020" y="83870"/>
                  </a:lnTo>
                  <a:lnTo>
                    <a:pt x="1239151" y="82448"/>
                  </a:lnTo>
                  <a:lnTo>
                    <a:pt x="1243838" y="81508"/>
                  </a:lnTo>
                  <a:lnTo>
                    <a:pt x="1248524" y="79629"/>
                  </a:lnTo>
                  <a:lnTo>
                    <a:pt x="1253705" y="76809"/>
                  </a:lnTo>
                  <a:lnTo>
                    <a:pt x="1253705" y="40106"/>
                  </a:lnTo>
                  <a:lnTo>
                    <a:pt x="1220406" y="40106"/>
                  </a:lnTo>
                  <a:lnTo>
                    <a:pt x="1220406" y="54216"/>
                  </a:lnTo>
                  <a:lnTo>
                    <a:pt x="1238211" y="54216"/>
                  </a:lnTo>
                  <a:lnTo>
                    <a:pt x="1238211" y="67868"/>
                  </a:lnTo>
                  <a:lnTo>
                    <a:pt x="1236332" y="68808"/>
                  </a:lnTo>
                  <a:lnTo>
                    <a:pt x="1232585" y="69748"/>
                  </a:lnTo>
                  <a:lnTo>
                    <a:pt x="1225092" y="71158"/>
                  </a:lnTo>
                  <a:lnTo>
                    <a:pt x="1218526" y="70688"/>
                  </a:lnTo>
                  <a:lnTo>
                    <a:pt x="1210094" y="66916"/>
                  </a:lnTo>
                  <a:lnTo>
                    <a:pt x="1207274" y="65036"/>
                  </a:lnTo>
                  <a:lnTo>
                    <a:pt x="1205407" y="62687"/>
                  </a:lnTo>
                  <a:lnTo>
                    <a:pt x="1203032" y="60337"/>
                  </a:lnTo>
                  <a:lnTo>
                    <a:pt x="1201661" y="57518"/>
                  </a:lnTo>
                  <a:lnTo>
                    <a:pt x="1200213" y="53746"/>
                  </a:lnTo>
                  <a:lnTo>
                    <a:pt x="1199286" y="50457"/>
                  </a:lnTo>
                  <a:lnTo>
                    <a:pt x="1198841" y="46697"/>
                  </a:lnTo>
                  <a:lnTo>
                    <a:pt x="1198841" y="38227"/>
                  </a:lnTo>
                  <a:lnTo>
                    <a:pt x="1199286" y="34455"/>
                  </a:lnTo>
                  <a:lnTo>
                    <a:pt x="1200721" y="30695"/>
                  </a:lnTo>
                  <a:lnTo>
                    <a:pt x="1201661" y="27406"/>
                  </a:lnTo>
                  <a:lnTo>
                    <a:pt x="1225588" y="13284"/>
                  </a:lnTo>
                  <a:lnTo>
                    <a:pt x="1236332" y="15633"/>
                  </a:lnTo>
                  <a:lnTo>
                    <a:pt x="1238707" y="16573"/>
                  </a:lnTo>
                  <a:lnTo>
                    <a:pt x="1241031" y="17043"/>
                  </a:lnTo>
                  <a:lnTo>
                    <a:pt x="1244777" y="18935"/>
                  </a:lnTo>
                  <a:lnTo>
                    <a:pt x="1247152" y="20345"/>
                  </a:lnTo>
                  <a:lnTo>
                    <a:pt x="1249019" y="21285"/>
                  </a:lnTo>
                  <a:lnTo>
                    <a:pt x="1250899" y="22694"/>
                  </a:lnTo>
                  <a:lnTo>
                    <a:pt x="1253705" y="25044"/>
                  </a:lnTo>
                  <a:lnTo>
                    <a:pt x="1254150" y="8115"/>
                  </a:lnTo>
                  <a:close/>
                </a:path>
                <a:path w="1417320" h="84454">
                  <a:moveTo>
                    <a:pt x="1339951" y="84340"/>
                  </a:moveTo>
                  <a:lnTo>
                    <a:pt x="1330972" y="61277"/>
                  </a:lnTo>
                  <a:lnTo>
                    <a:pt x="1325283" y="46697"/>
                  </a:lnTo>
                  <a:lnTo>
                    <a:pt x="1315935" y="22694"/>
                  </a:lnTo>
                  <a:lnTo>
                    <a:pt x="1308519" y="3644"/>
                  </a:lnTo>
                  <a:lnTo>
                    <a:pt x="1308519" y="46697"/>
                  </a:lnTo>
                  <a:lnTo>
                    <a:pt x="1290701" y="46697"/>
                  </a:lnTo>
                  <a:lnTo>
                    <a:pt x="1299641" y="22694"/>
                  </a:lnTo>
                  <a:lnTo>
                    <a:pt x="1308519" y="46697"/>
                  </a:lnTo>
                  <a:lnTo>
                    <a:pt x="1308519" y="3644"/>
                  </a:lnTo>
                  <a:lnTo>
                    <a:pt x="1307147" y="114"/>
                  </a:lnTo>
                  <a:lnTo>
                    <a:pt x="1292580" y="114"/>
                  </a:lnTo>
                  <a:lnTo>
                    <a:pt x="1259776" y="84340"/>
                  </a:lnTo>
                  <a:lnTo>
                    <a:pt x="1277150" y="84340"/>
                  </a:lnTo>
                  <a:lnTo>
                    <a:pt x="1285582" y="61277"/>
                  </a:lnTo>
                  <a:lnTo>
                    <a:pt x="1313700" y="61277"/>
                  </a:lnTo>
                  <a:lnTo>
                    <a:pt x="1322641" y="84340"/>
                  </a:lnTo>
                  <a:lnTo>
                    <a:pt x="1339951" y="84340"/>
                  </a:lnTo>
                  <a:close/>
                </a:path>
                <a:path w="1417320" h="84454">
                  <a:moveTo>
                    <a:pt x="1417129" y="114"/>
                  </a:moveTo>
                  <a:lnTo>
                    <a:pt x="1405128" y="114"/>
                  </a:lnTo>
                  <a:lnTo>
                    <a:pt x="1405128" y="57988"/>
                  </a:lnTo>
                  <a:lnTo>
                    <a:pt x="1362443" y="114"/>
                  </a:lnTo>
                  <a:lnTo>
                    <a:pt x="1346504" y="114"/>
                  </a:lnTo>
                  <a:lnTo>
                    <a:pt x="1346504" y="84340"/>
                  </a:lnTo>
                  <a:lnTo>
                    <a:pt x="1361503" y="84340"/>
                  </a:lnTo>
                  <a:lnTo>
                    <a:pt x="1361503" y="25984"/>
                  </a:lnTo>
                  <a:lnTo>
                    <a:pt x="1363878" y="29286"/>
                  </a:lnTo>
                  <a:lnTo>
                    <a:pt x="1364818" y="30226"/>
                  </a:lnTo>
                  <a:lnTo>
                    <a:pt x="1365262" y="31165"/>
                  </a:lnTo>
                  <a:lnTo>
                    <a:pt x="1365262" y="31635"/>
                  </a:lnTo>
                  <a:lnTo>
                    <a:pt x="1405128" y="84340"/>
                  </a:lnTo>
                  <a:lnTo>
                    <a:pt x="1417129" y="84340"/>
                  </a:lnTo>
                  <a:lnTo>
                    <a:pt x="1417129" y="114"/>
                  </a:lnTo>
                  <a:close/>
                </a:path>
              </a:pathLst>
            </a:custGeom>
            <a:solidFill>
              <a:srgbClr val="000000"/>
            </a:solidFill>
          </p:spPr>
          <p:txBody>
            <a:bodyPr wrap="square" lIns="0" tIns="0" rIns="0" bIns="0" rtlCol="0"/>
            <a:lstStyle/>
            <a:p>
              <a:endParaRPr/>
            </a:p>
          </p:txBody>
        </p:sp>
      </p:grpSp>
      <p:sp>
        <p:nvSpPr>
          <p:cNvPr id="17" name="object 17"/>
          <p:cNvSpPr txBox="1">
            <a:spLocks noGrp="1"/>
          </p:cNvSpPr>
          <p:nvPr>
            <p:ph type="title"/>
          </p:nvPr>
        </p:nvSpPr>
        <p:spPr>
          <a:xfrm>
            <a:off x="5655690" y="2160854"/>
            <a:ext cx="6327140" cy="1904364"/>
          </a:xfrm>
          <a:prstGeom prst="rect">
            <a:avLst/>
          </a:prstGeom>
        </p:spPr>
        <p:txBody>
          <a:bodyPr vert="horz" wrap="square" lIns="0" tIns="80645" rIns="0" bIns="0" rtlCol="0">
            <a:spAutoFit/>
          </a:bodyPr>
          <a:lstStyle/>
          <a:p>
            <a:pPr marL="12700" marR="5080">
              <a:lnSpc>
                <a:spcPct val="90000"/>
              </a:lnSpc>
              <a:spcBef>
                <a:spcPts val="635"/>
              </a:spcBef>
            </a:pPr>
            <a:r>
              <a:rPr sz="4400" dirty="0">
                <a:solidFill>
                  <a:srgbClr val="FFFFFF"/>
                </a:solidFill>
                <a:latin typeface="Roboto"/>
                <a:cs typeface="Roboto"/>
              </a:rPr>
              <a:t>Kebijakan</a:t>
            </a:r>
            <a:r>
              <a:rPr sz="4400" spc="-180" dirty="0">
                <a:solidFill>
                  <a:srgbClr val="FFFFFF"/>
                </a:solidFill>
                <a:latin typeface="Roboto"/>
                <a:cs typeface="Roboto"/>
              </a:rPr>
              <a:t> </a:t>
            </a:r>
            <a:r>
              <a:rPr sz="4400" spc="-10" dirty="0">
                <a:solidFill>
                  <a:srgbClr val="FFFFFF"/>
                </a:solidFill>
                <a:latin typeface="Roboto"/>
                <a:cs typeface="Roboto"/>
              </a:rPr>
              <a:t>keuangan </a:t>
            </a:r>
            <a:r>
              <a:rPr sz="4400" dirty="0">
                <a:solidFill>
                  <a:srgbClr val="FFFFFF"/>
                </a:solidFill>
                <a:latin typeface="Roboto"/>
                <a:cs typeface="Roboto"/>
              </a:rPr>
              <a:t>negara</a:t>
            </a:r>
            <a:r>
              <a:rPr sz="4400" spc="-20" dirty="0">
                <a:solidFill>
                  <a:srgbClr val="FFFFFF"/>
                </a:solidFill>
                <a:latin typeface="Roboto"/>
                <a:cs typeface="Roboto"/>
              </a:rPr>
              <a:t> </a:t>
            </a:r>
            <a:r>
              <a:rPr sz="4400" dirty="0">
                <a:solidFill>
                  <a:srgbClr val="FFFFFF"/>
                </a:solidFill>
                <a:latin typeface="Roboto"/>
                <a:cs typeface="Roboto"/>
              </a:rPr>
              <a:t>dan</a:t>
            </a:r>
            <a:r>
              <a:rPr sz="4400" spc="-10" dirty="0">
                <a:solidFill>
                  <a:srgbClr val="FFFFFF"/>
                </a:solidFill>
                <a:latin typeface="Roboto"/>
                <a:cs typeface="Roboto"/>
              </a:rPr>
              <a:t> pertumbuhan ekonomi</a:t>
            </a:r>
            <a:endParaRPr sz="4400" dirty="0">
              <a:latin typeface="Roboto"/>
              <a:cs typeface="Roboto"/>
            </a:endParaRPr>
          </a:p>
        </p:txBody>
      </p:sp>
      <p:sp>
        <p:nvSpPr>
          <p:cNvPr id="19" name="object 19"/>
          <p:cNvSpPr txBox="1">
            <a:spLocks noGrp="1"/>
          </p:cNvSpPr>
          <p:nvPr>
            <p:ph type="sldNum" sz="quarter" idx="7"/>
          </p:nvPr>
        </p:nvSpPr>
        <p:spPr>
          <a:prstGeom prst="rect">
            <a:avLst/>
          </a:prstGeom>
        </p:spPr>
        <p:txBody>
          <a:bodyPr vert="horz" wrap="square" lIns="0" tIns="0" rIns="0" bIns="0" rtlCol="0">
            <a:spAutoFit/>
          </a:bodyPr>
          <a:lstStyle/>
          <a:p>
            <a:pPr marL="139700">
              <a:lnSpc>
                <a:spcPct val="100000"/>
              </a:lnSpc>
            </a:pPr>
            <a:fld id="{81D60167-4931-47E6-BA6A-407CBD079E47}" type="slidenum">
              <a:rPr sz="1400" spc="-50" dirty="0"/>
              <a:t>1</a:t>
            </a:fld>
            <a:endParaRPr sz="1400"/>
          </a:p>
        </p:txBody>
      </p:sp>
      <p:sp>
        <p:nvSpPr>
          <p:cNvPr id="18" name="object 18"/>
          <p:cNvSpPr txBox="1"/>
          <p:nvPr/>
        </p:nvSpPr>
        <p:spPr>
          <a:xfrm>
            <a:off x="5655690" y="4234433"/>
            <a:ext cx="4326510" cy="1488440"/>
          </a:xfrm>
          <a:prstGeom prst="rect">
            <a:avLst/>
          </a:prstGeom>
        </p:spPr>
        <p:txBody>
          <a:bodyPr vert="horz" wrap="square" lIns="0" tIns="12700" rIns="0" bIns="0" rtlCol="0">
            <a:spAutoFit/>
          </a:bodyPr>
          <a:lstStyle/>
          <a:p>
            <a:pPr marL="12700" marR="800100">
              <a:lnSpc>
                <a:spcPct val="100000"/>
              </a:lnSpc>
              <a:spcBef>
                <a:spcPts val="100"/>
              </a:spcBef>
            </a:pPr>
            <a:r>
              <a:rPr sz="2400" dirty="0">
                <a:solidFill>
                  <a:srgbClr val="FFFFFF"/>
                </a:solidFill>
                <a:latin typeface="Roboto"/>
                <a:cs typeface="Roboto"/>
              </a:rPr>
              <a:t>Sri</a:t>
            </a:r>
            <a:r>
              <a:rPr sz="2400" spc="-100" dirty="0">
                <a:solidFill>
                  <a:srgbClr val="FFFFFF"/>
                </a:solidFill>
                <a:latin typeface="Roboto"/>
                <a:cs typeface="Roboto"/>
              </a:rPr>
              <a:t> </a:t>
            </a:r>
            <a:r>
              <a:rPr sz="2400" spc="-25" dirty="0">
                <a:solidFill>
                  <a:srgbClr val="FFFFFF"/>
                </a:solidFill>
                <a:latin typeface="Roboto"/>
                <a:cs typeface="Roboto"/>
              </a:rPr>
              <a:t>Mulyani</a:t>
            </a:r>
            <a:r>
              <a:rPr sz="2400" spc="-90" dirty="0">
                <a:solidFill>
                  <a:srgbClr val="FFFFFF"/>
                </a:solidFill>
                <a:latin typeface="Roboto"/>
                <a:cs typeface="Roboto"/>
              </a:rPr>
              <a:t> </a:t>
            </a:r>
            <a:r>
              <a:rPr sz="2400" spc="-10" dirty="0">
                <a:solidFill>
                  <a:srgbClr val="FFFFFF"/>
                </a:solidFill>
                <a:latin typeface="Roboto"/>
                <a:cs typeface="Roboto"/>
              </a:rPr>
              <a:t>Indrawati </a:t>
            </a:r>
            <a:r>
              <a:rPr sz="2400" dirty="0">
                <a:solidFill>
                  <a:srgbClr val="FFFFFF"/>
                </a:solidFill>
                <a:latin typeface="Roboto"/>
                <a:cs typeface="Roboto"/>
              </a:rPr>
              <a:t>Menteri</a:t>
            </a:r>
            <a:r>
              <a:rPr sz="2400" spc="-85" dirty="0">
                <a:solidFill>
                  <a:srgbClr val="FFFFFF"/>
                </a:solidFill>
                <a:latin typeface="Roboto"/>
                <a:cs typeface="Roboto"/>
              </a:rPr>
              <a:t> </a:t>
            </a:r>
            <a:r>
              <a:rPr sz="2400" spc="-25" dirty="0">
                <a:solidFill>
                  <a:srgbClr val="FFFFFF"/>
                </a:solidFill>
                <a:latin typeface="Roboto"/>
                <a:cs typeface="Roboto"/>
              </a:rPr>
              <a:t>Keuangan</a:t>
            </a:r>
            <a:r>
              <a:rPr sz="2400" spc="-85" dirty="0">
                <a:solidFill>
                  <a:srgbClr val="FFFFFF"/>
                </a:solidFill>
                <a:latin typeface="Roboto"/>
                <a:cs typeface="Roboto"/>
              </a:rPr>
              <a:t> </a:t>
            </a:r>
            <a:r>
              <a:rPr sz="2400" spc="-20" dirty="0">
                <a:solidFill>
                  <a:srgbClr val="FFFFFF"/>
                </a:solidFill>
                <a:latin typeface="Roboto"/>
                <a:cs typeface="Roboto"/>
              </a:rPr>
              <a:t>R.I.</a:t>
            </a:r>
            <a:endParaRPr sz="2400" dirty="0">
              <a:latin typeface="Roboto"/>
              <a:cs typeface="Roboto"/>
            </a:endParaRPr>
          </a:p>
          <a:p>
            <a:pPr marL="12700">
              <a:lnSpc>
                <a:spcPct val="100000"/>
              </a:lnSpc>
              <a:spcBef>
                <a:spcPts val="2880"/>
              </a:spcBef>
            </a:pPr>
            <a:r>
              <a:rPr sz="2400" spc="-10" dirty="0">
                <a:solidFill>
                  <a:srgbClr val="FFFFFF"/>
                </a:solidFill>
                <a:latin typeface="Roboto"/>
                <a:cs typeface="Roboto"/>
              </a:rPr>
              <a:t>Magelang,</a:t>
            </a:r>
            <a:r>
              <a:rPr sz="2400" spc="-85" dirty="0">
                <a:solidFill>
                  <a:srgbClr val="FFFFFF"/>
                </a:solidFill>
                <a:latin typeface="Roboto"/>
                <a:cs typeface="Roboto"/>
              </a:rPr>
              <a:t> </a:t>
            </a:r>
            <a:r>
              <a:rPr sz="2400" dirty="0">
                <a:solidFill>
                  <a:srgbClr val="FFFFFF"/>
                </a:solidFill>
                <a:latin typeface="Roboto"/>
                <a:cs typeface="Roboto"/>
              </a:rPr>
              <a:t>23</a:t>
            </a:r>
            <a:r>
              <a:rPr sz="2400" spc="-85" dirty="0">
                <a:solidFill>
                  <a:srgbClr val="FFFFFF"/>
                </a:solidFill>
                <a:latin typeface="Roboto"/>
                <a:cs typeface="Roboto"/>
              </a:rPr>
              <a:t> </a:t>
            </a:r>
            <a:r>
              <a:rPr sz="2400" spc="-10" dirty="0">
                <a:solidFill>
                  <a:srgbClr val="FFFFFF"/>
                </a:solidFill>
                <a:latin typeface="Roboto"/>
                <a:cs typeface="Roboto"/>
              </a:rPr>
              <a:t>Februari</a:t>
            </a:r>
            <a:r>
              <a:rPr sz="2400" spc="-80" dirty="0">
                <a:solidFill>
                  <a:srgbClr val="FFFFFF"/>
                </a:solidFill>
                <a:latin typeface="Roboto"/>
                <a:cs typeface="Roboto"/>
              </a:rPr>
              <a:t> </a:t>
            </a:r>
            <a:r>
              <a:rPr sz="2400" spc="-20" dirty="0">
                <a:solidFill>
                  <a:srgbClr val="FFFFFF"/>
                </a:solidFill>
                <a:latin typeface="Roboto"/>
                <a:cs typeface="Roboto"/>
              </a:rPr>
              <a:t>2025</a:t>
            </a:r>
            <a:endParaRPr sz="2400" dirty="0">
              <a:latin typeface="Roboto"/>
              <a:cs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93877" y="1392682"/>
            <a:ext cx="3839210" cy="566822"/>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Perkembangan Inflasi Indonesia </a:t>
            </a:r>
            <a:r>
              <a:rPr sz="1800" dirty="0">
                <a:latin typeface="Tahoma"/>
                <a:cs typeface="Tahoma"/>
              </a:rPr>
              <a:t>(%, yoy)</a:t>
            </a:r>
            <a:endParaRPr sz="1800">
              <a:latin typeface="Tahoma"/>
              <a:cs typeface="Tahoma"/>
            </a:endParaRPr>
          </a:p>
        </p:txBody>
      </p:sp>
      <p:grpSp>
        <p:nvGrpSpPr>
          <p:cNvPr id="3" name="object 3"/>
          <p:cNvGrpSpPr/>
          <p:nvPr/>
        </p:nvGrpSpPr>
        <p:grpSpPr>
          <a:xfrm>
            <a:off x="486613" y="2153411"/>
            <a:ext cx="5745480" cy="3027680"/>
            <a:chOff x="486613" y="2153411"/>
            <a:chExt cx="5745480" cy="3027680"/>
          </a:xfrm>
        </p:grpSpPr>
        <p:sp>
          <p:nvSpPr>
            <p:cNvPr id="4" name="object 4"/>
            <p:cNvSpPr/>
            <p:nvPr/>
          </p:nvSpPr>
          <p:spPr>
            <a:xfrm>
              <a:off x="548640" y="2153411"/>
              <a:ext cx="5621020" cy="3023235"/>
            </a:xfrm>
            <a:custGeom>
              <a:avLst/>
              <a:gdLst/>
              <a:ahLst/>
              <a:cxnLst/>
              <a:rect l="l" t="t" r="r" b="b"/>
              <a:pathLst>
                <a:path w="5621020" h="3023235">
                  <a:moveTo>
                    <a:pt x="284988" y="435864"/>
                  </a:moveTo>
                  <a:lnTo>
                    <a:pt x="0" y="435864"/>
                  </a:lnTo>
                  <a:lnTo>
                    <a:pt x="0" y="3022854"/>
                  </a:lnTo>
                  <a:lnTo>
                    <a:pt x="284988" y="3022854"/>
                  </a:lnTo>
                  <a:lnTo>
                    <a:pt x="284988" y="435864"/>
                  </a:lnTo>
                  <a:close/>
                </a:path>
                <a:path w="5621020" h="3023235">
                  <a:moveTo>
                    <a:pt x="696468" y="475488"/>
                  </a:moveTo>
                  <a:lnTo>
                    <a:pt x="411480" y="475488"/>
                  </a:lnTo>
                  <a:lnTo>
                    <a:pt x="411480" y="3022854"/>
                  </a:lnTo>
                  <a:lnTo>
                    <a:pt x="696468" y="3022854"/>
                  </a:lnTo>
                  <a:lnTo>
                    <a:pt x="696468" y="475488"/>
                  </a:lnTo>
                  <a:close/>
                </a:path>
                <a:path w="5621020" h="3023235">
                  <a:moveTo>
                    <a:pt x="1106424" y="297180"/>
                  </a:moveTo>
                  <a:lnTo>
                    <a:pt x="821436" y="297180"/>
                  </a:lnTo>
                  <a:lnTo>
                    <a:pt x="821436" y="3022854"/>
                  </a:lnTo>
                  <a:lnTo>
                    <a:pt x="1106424" y="3022854"/>
                  </a:lnTo>
                  <a:lnTo>
                    <a:pt x="1106424" y="297180"/>
                  </a:lnTo>
                  <a:close/>
                </a:path>
                <a:path w="5621020" h="3023235">
                  <a:moveTo>
                    <a:pt x="1516380" y="0"/>
                  </a:moveTo>
                  <a:lnTo>
                    <a:pt x="1231392" y="0"/>
                  </a:lnTo>
                  <a:lnTo>
                    <a:pt x="1231392" y="3022854"/>
                  </a:lnTo>
                  <a:lnTo>
                    <a:pt x="1516380" y="3022854"/>
                  </a:lnTo>
                  <a:lnTo>
                    <a:pt x="1516380" y="0"/>
                  </a:lnTo>
                  <a:close/>
                </a:path>
                <a:path w="5621020" h="3023235">
                  <a:moveTo>
                    <a:pt x="1927860" y="50292"/>
                  </a:moveTo>
                  <a:lnTo>
                    <a:pt x="1642872" y="50292"/>
                  </a:lnTo>
                  <a:lnTo>
                    <a:pt x="1642872" y="3022854"/>
                  </a:lnTo>
                  <a:lnTo>
                    <a:pt x="1927860" y="3022854"/>
                  </a:lnTo>
                  <a:lnTo>
                    <a:pt x="1927860" y="50292"/>
                  </a:lnTo>
                  <a:close/>
                </a:path>
                <a:path w="5621020" h="3023235">
                  <a:moveTo>
                    <a:pt x="2337816" y="208788"/>
                  </a:moveTo>
                  <a:lnTo>
                    <a:pt x="2052828" y="208788"/>
                  </a:lnTo>
                  <a:lnTo>
                    <a:pt x="2052828" y="3022854"/>
                  </a:lnTo>
                  <a:lnTo>
                    <a:pt x="2337816" y="3022854"/>
                  </a:lnTo>
                  <a:lnTo>
                    <a:pt x="2337816" y="208788"/>
                  </a:lnTo>
                  <a:close/>
                </a:path>
                <a:path w="5621020" h="3023235">
                  <a:moveTo>
                    <a:pt x="2747772" y="534924"/>
                  </a:moveTo>
                  <a:lnTo>
                    <a:pt x="2462784" y="534924"/>
                  </a:lnTo>
                  <a:lnTo>
                    <a:pt x="2462784" y="3022854"/>
                  </a:lnTo>
                  <a:lnTo>
                    <a:pt x="2747772" y="3022854"/>
                  </a:lnTo>
                  <a:lnTo>
                    <a:pt x="2747772" y="534924"/>
                  </a:lnTo>
                  <a:close/>
                </a:path>
                <a:path w="5621020" h="3023235">
                  <a:moveTo>
                    <a:pt x="3157728" y="911352"/>
                  </a:moveTo>
                  <a:lnTo>
                    <a:pt x="2872740" y="911352"/>
                  </a:lnTo>
                  <a:lnTo>
                    <a:pt x="2872740" y="3022854"/>
                  </a:lnTo>
                  <a:lnTo>
                    <a:pt x="3157728" y="3022854"/>
                  </a:lnTo>
                  <a:lnTo>
                    <a:pt x="3157728" y="911352"/>
                  </a:lnTo>
                  <a:close/>
                </a:path>
                <a:path w="5621020" h="3023235">
                  <a:moveTo>
                    <a:pt x="3569208" y="922020"/>
                  </a:moveTo>
                  <a:lnTo>
                    <a:pt x="3284220" y="922020"/>
                  </a:lnTo>
                  <a:lnTo>
                    <a:pt x="3284220" y="3022854"/>
                  </a:lnTo>
                  <a:lnTo>
                    <a:pt x="3569208" y="3022854"/>
                  </a:lnTo>
                  <a:lnTo>
                    <a:pt x="3569208" y="922020"/>
                  </a:lnTo>
                  <a:close/>
                </a:path>
                <a:path w="5621020" h="3023235">
                  <a:moveTo>
                    <a:pt x="3979164" y="1199388"/>
                  </a:moveTo>
                  <a:lnTo>
                    <a:pt x="3694176" y="1199388"/>
                  </a:lnTo>
                  <a:lnTo>
                    <a:pt x="3694176" y="3022854"/>
                  </a:lnTo>
                  <a:lnTo>
                    <a:pt x="3979164" y="3022854"/>
                  </a:lnTo>
                  <a:lnTo>
                    <a:pt x="3979164" y="1199388"/>
                  </a:lnTo>
                  <a:close/>
                </a:path>
                <a:path w="5621020" h="3023235">
                  <a:moveTo>
                    <a:pt x="4389120" y="1327404"/>
                  </a:moveTo>
                  <a:lnTo>
                    <a:pt x="4104132" y="1327404"/>
                  </a:lnTo>
                  <a:lnTo>
                    <a:pt x="4104132" y="3022854"/>
                  </a:lnTo>
                  <a:lnTo>
                    <a:pt x="4389120" y="3022854"/>
                  </a:lnTo>
                  <a:lnTo>
                    <a:pt x="4389120" y="1327404"/>
                  </a:lnTo>
                  <a:close/>
                </a:path>
                <a:path w="5621020" h="3023235">
                  <a:moveTo>
                    <a:pt x="4800600" y="1487424"/>
                  </a:moveTo>
                  <a:lnTo>
                    <a:pt x="4515612" y="1487424"/>
                  </a:lnTo>
                  <a:lnTo>
                    <a:pt x="4515612" y="3022854"/>
                  </a:lnTo>
                  <a:lnTo>
                    <a:pt x="4800600" y="3022854"/>
                  </a:lnTo>
                  <a:lnTo>
                    <a:pt x="4800600" y="1487424"/>
                  </a:lnTo>
                  <a:close/>
                </a:path>
                <a:path w="5621020" h="3023235">
                  <a:moveTo>
                    <a:pt x="5210556" y="1437144"/>
                  </a:moveTo>
                  <a:lnTo>
                    <a:pt x="4925568" y="1437144"/>
                  </a:lnTo>
                  <a:lnTo>
                    <a:pt x="4925568" y="3022854"/>
                  </a:lnTo>
                  <a:lnTo>
                    <a:pt x="5210556" y="3022854"/>
                  </a:lnTo>
                  <a:lnTo>
                    <a:pt x="5210556" y="1437144"/>
                  </a:lnTo>
                  <a:close/>
                </a:path>
                <a:path w="5621020" h="3023235">
                  <a:moveTo>
                    <a:pt x="5620512" y="2269236"/>
                  </a:moveTo>
                  <a:lnTo>
                    <a:pt x="5335524" y="2269236"/>
                  </a:lnTo>
                  <a:lnTo>
                    <a:pt x="5335524" y="3022854"/>
                  </a:lnTo>
                  <a:lnTo>
                    <a:pt x="5620512" y="3022854"/>
                  </a:lnTo>
                  <a:lnTo>
                    <a:pt x="5620512" y="2269236"/>
                  </a:lnTo>
                  <a:close/>
                </a:path>
              </a:pathLst>
            </a:custGeom>
            <a:solidFill>
              <a:srgbClr val="1F4E79"/>
            </a:solidFill>
          </p:spPr>
          <p:txBody>
            <a:bodyPr wrap="square" lIns="0" tIns="0" rIns="0" bIns="0" rtlCol="0"/>
            <a:lstStyle/>
            <a:p>
              <a:endParaRPr/>
            </a:p>
          </p:txBody>
        </p:sp>
        <p:sp>
          <p:nvSpPr>
            <p:cNvPr id="5" name="object 5"/>
            <p:cNvSpPr/>
            <p:nvPr/>
          </p:nvSpPr>
          <p:spPr>
            <a:xfrm>
              <a:off x="486613" y="5176266"/>
              <a:ext cx="5745480" cy="0"/>
            </a:xfrm>
            <a:custGeom>
              <a:avLst/>
              <a:gdLst/>
              <a:ahLst/>
              <a:cxnLst/>
              <a:rect l="l" t="t" r="r" b="b"/>
              <a:pathLst>
                <a:path w="5745480">
                  <a:moveTo>
                    <a:pt x="0" y="0"/>
                  </a:moveTo>
                  <a:lnTo>
                    <a:pt x="5745403" y="0"/>
                  </a:lnTo>
                </a:path>
              </a:pathLst>
            </a:custGeom>
            <a:ln w="9525">
              <a:solidFill>
                <a:srgbClr val="D9D9D9"/>
              </a:solidFill>
            </a:ln>
          </p:spPr>
          <p:txBody>
            <a:bodyPr wrap="square" lIns="0" tIns="0" rIns="0" bIns="0" rtlCol="0"/>
            <a:lstStyle/>
            <a:p>
              <a:endParaRPr/>
            </a:p>
          </p:txBody>
        </p:sp>
      </p:grpSp>
      <p:sp>
        <p:nvSpPr>
          <p:cNvPr id="6" name="object 6"/>
          <p:cNvSpPr txBox="1"/>
          <p:nvPr/>
        </p:nvSpPr>
        <p:spPr>
          <a:xfrm>
            <a:off x="517550" y="2271522"/>
            <a:ext cx="758190" cy="258404"/>
          </a:xfrm>
          <a:prstGeom prst="rect">
            <a:avLst/>
          </a:prstGeom>
        </p:spPr>
        <p:txBody>
          <a:bodyPr vert="horz" wrap="square" lIns="0" tIns="12065" rIns="0" bIns="0" rtlCol="0">
            <a:spAutoFit/>
          </a:bodyPr>
          <a:lstStyle/>
          <a:p>
            <a:pPr marL="38100">
              <a:lnSpc>
                <a:spcPct val="100000"/>
              </a:lnSpc>
              <a:spcBef>
                <a:spcPts val="95"/>
              </a:spcBef>
              <a:tabLst>
                <a:tab pos="448309" algn="l"/>
              </a:tabLst>
            </a:pPr>
            <a:r>
              <a:rPr sz="1600" b="1" dirty="0">
                <a:solidFill>
                  <a:srgbClr val="2E5496"/>
                </a:solidFill>
                <a:latin typeface="Arial"/>
                <a:cs typeface="Arial"/>
              </a:rPr>
              <a:t>2,6	</a:t>
            </a:r>
            <a:r>
              <a:rPr sz="2400" b="1" baseline="-10416" dirty="0">
                <a:solidFill>
                  <a:srgbClr val="2E5496"/>
                </a:solidFill>
                <a:latin typeface="Arial"/>
                <a:cs typeface="Arial"/>
              </a:rPr>
              <a:t>2,6</a:t>
            </a:r>
            <a:endParaRPr sz="2400" baseline="-10416">
              <a:latin typeface="Arial"/>
              <a:cs typeface="Arial"/>
            </a:endParaRPr>
          </a:p>
        </p:txBody>
      </p:sp>
      <p:sp>
        <p:nvSpPr>
          <p:cNvPr id="7" name="object 7"/>
          <p:cNvSpPr txBox="1"/>
          <p:nvPr/>
        </p:nvSpPr>
        <p:spPr>
          <a:xfrm>
            <a:off x="1364107" y="2132152"/>
            <a:ext cx="296545" cy="258404"/>
          </a:xfrm>
          <a:prstGeom prst="rect">
            <a:avLst/>
          </a:prstGeom>
        </p:spPr>
        <p:txBody>
          <a:bodyPr vert="horz" wrap="square" lIns="0" tIns="12065" rIns="0" bIns="0" rtlCol="0">
            <a:spAutoFit/>
          </a:bodyPr>
          <a:lstStyle/>
          <a:p>
            <a:pPr marL="12700">
              <a:lnSpc>
                <a:spcPct val="100000"/>
              </a:lnSpc>
              <a:spcBef>
                <a:spcPts val="95"/>
              </a:spcBef>
            </a:pPr>
            <a:r>
              <a:rPr sz="1600" b="1" dirty="0">
                <a:solidFill>
                  <a:srgbClr val="2E5496"/>
                </a:solidFill>
                <a:latin typeface="Arial"/>
                <a:cs typeface="Arial"/>
              </a:rPr>
              <a:t>2,8</a:t>
            </a:r>
            <a:endParaRPr sz="1600">
              <a:latin typeface="Arial"/>
              <a:cs typeface="Arial"/>
            </a:endParaRPr>
          </a:p>
        </p:txBody>
      </p:sp>
      <p:sp>
        <p:nvSpPr>
          <p:cNvPr id="8" name="object 8"/>
          <p:cNvSpPr txBox="1"/>
          <p:nvPr/>
        </p:nvSpPr>
        <p:spPr>
          <a:xfrm>
            <a:off x="1748917" y="1834972"/>
            <a:ext cx="758190" cy="258404"/>
          </a:xfrm>
          <a:prstGeom prst="rect">
            <a:avLst/>
          </a:prstGeom>
        </p:spPr>
        <p:txBody>
          <a:bodyPr vert="horz" wrap="square" lIns="0" tIns="12065" rIns="0" bIns="0" rtlCol="0">
            <a:spAutoFit/>
          </a:bodyPr>
          <a:lstStyle/>
          <a:p>
            <a:pPr marL="38100">
              <a:lnSpc>
                <a:spcPct val="100000"/>
              </a:lnSpc>
              <a:spcBef>
                <a:spcPts val="95"/>
              </a:spcBef>
              <a:tabLst>
                <a:tab pos="448309" algn="l"/>
              </a:tabLst>
            </a:pPr>
            <a:r>
              <a:rPr sz="1600" b="1" dirty="0">
                <a:solidFill>
                  <a:srgbClr val="2E5496"/>
                </a:solidFill>
                <a:latin typeface="Arial"/>
                <a:cs typeface="Arial"/>
              </a:rPr>
              <a:t>3,1	</a:t>
            </a:r>
            <a:r>
              <a:rPr sz="2400" b="1" baseline="-13888" dirty="0">
                <a:solidFill>
                  <a:srgbClr val="2E5496"/>
                </a:solidFill>
                <a:latin typeface="Arial"/>
                <a:cs typeface="Arial"/>
              </a:rPr>
              <a:t>3,0</a:t>
            </a:r>
            <a:endParaRPr sz="2400" baseline="-13888">
              <a:latin typeface="Arial"/>
              <a:cs typeface="Arial"/>
            </a:endParaRPr>
          </a:p>
        </p:txBody>
      </p:sp>
      <p:sp>
        <p:nvSpPr>
          <p:cNvPr id="9" name="object 9"/>
          <p:cNvSpPr txBox="1"/>
          <p:nvPr/>
        </p:nvSpPr>
        <p:spPr>
          <a:xfrm>
            <a:off x="2595117" y="2043429"/>
            <a:ext cx="296545" cy="258404"/>
          </a:xfrm>
          <a:prstGeom prst="rect">
            <a:avLst/>
          </a:prstGeom>
        </p:spPr>
        <p:txBody>
          <a:bodyPr vert="horz" wrap="square" lIns="0" tIns="12065" rIns="0" bIns="0" rtlCol="0">
            <a:spAutoFit/>
          </a:bodyPr>
          <a:lstStyle/>
          <a:p>
            <a:pPr marL="12700">
              <a:lnSpc>
                <a:spcPct val="100000"/>
              </a:lnSpc>
              <a:spcBef>
                <a:spcPts val="95"/>
              </a:spcBef>
            </a:pPr>
            <a:r>
              <a:rPr sz="1600" b="1" dirty="0">
                <a:solidFill>
                  <a:srgbClr val="2E5496"/>
                </a:solidFill>
                <a:latin typeface="Arial"/>
                <a:cs typeface="Arial"/>
              </a:rPr>
              <a:t>2,8</a:t>
            </a:r>
            <a:endParaRPr sz="1600">
              <a:latin typeface="Arial"/>
              <a:cs typeface="Arial"/>
            </a:endParaRPr>
          </a:p>
        </p:txBody>
      </p:sp>
      <p:sp>
        <p:nvSpPr>
          <p:cNvPr id="10" name="object 10"/>
          <p:cNvSpPr txBox="1"/>
          <p:nvPr/>
        </p:nvSpPr>
        <p:spPr>
          <a:xfrm>
            <a:off x="3005708" y="2370581"/>
            <a:ext cx="296545" cy="258404"/>
          </a:xfrm>
          <a:prstGeom prst="rect">
            <a:avLst/>
          </a:prstGeom>
        </p:spPr>
        <p:txBody>
          <a:bodyPr vert="horz" wrap="square" lIns="0" tIns="12065" rIns="0" bIns="0" rtlCol="0">
            <a:spAutoFit/>
          </a:bodyPr>
          <a:lstStyle/>
          <a:p>
            <a:pPr marL="12700">
              <a:lnSpc>
                <a:spcPct val="100000"/>
              </a:lnSpc>
              <a:spcBef>
                <a:spcPts val="95"/>
              </a:spcBef>
            </a:pPr>
            <a:r>
              <a:rPr sz="1600" b="1" dirty="0">
                <a:solidFill>
                  <a:srgbClr val="2E5496"/>
                </a:solidFill>
                <a:latin typeface="Arial"/>
                <a:cs typeface="Arial"/>
              </a:rPr>
              <a:t>2,5</a:t>
            </a:r>
            <a:endParaRPr sz="1600">
              <a:latin typeface="Arial"/>
              <a:cs typeface="Arial"/>
            </a:endParaRPr>
          </a:p>
        </p:txBody>
      </p:sp>
      <p:sp>
        <p:nvSpPr>
          <p:cNvPr id="11" name="object 11"/>
          <p:cNvSpPr txBox="1"/>
          <p:nvPr/>
        </p:nvSpPr>
        <p:spPr>
          <a:xfrm>
            <a:off x="3416046" y="2756738"/>
            <a:ext cx="707390" cy="258404"/>
          </a:xfrm>
          <a:prstGeom prst="rect">
            <a:avLst/>
          </a:prstGeom>
        </p:spPr>
        <p:txBody>
          <a:bodyPr vert="horz" wrap="square" lIns="0" tIns="12065" rIns="0" bIns="0" rtlCol="0">
            <a:spAutoFit/>
          </a:bodyPr>
          <a:lstStyle/>
          <a:p>
            <a:pPr marL="12700">
              <a:lnSpc>
                <a:spcPct val="100000"/>
              </a:lnSpc>
              <a:spcBef>
                <a:spcPts val="95"/>
              </a:spcBef>
              <a:tabLst>
                <a:tab pos="422909" algn="l"/>
              </a:tabLst>
            </a:pPr>
            <a:r>
              <a:rPr sz="2400" b="1" baseline="3472" dirty="0">
                <a:solidFill>
                  <a:srgbClr val="2E5496"/>
                </a:solidFill>
                <a:latin typeface="Arial"/>
                <a:cs typeface="Arial"/>
              </a:rPr>
              <a:t>2,1	</a:t>
            </a:r>
            <a:r>
              <a:rPr sz="1600" b="1" dirty="0">
                <a:solidFill>
                  <a:srgbClr val="2E5496"/>
                </a:solidFill>
                <a:latin typeface="Arial"/>
                <a:cs typeface="Arial"/>
              </a:rPr>
              <a:t>2,1</a:t>
            </a:r>
            <a:endParaRPr sz="1600">
              <a:latin typeface="Arial"/>
              <a:cs typeface="Arial"/>
            </a:endParaRPr>
          </a:p>
        </p:txBody>
      </p:sp>
      <p:sp>
        <p:nvSpPr>
          <p:cNvPr id="12" name="object 12"/>
          <p:cNvSpPr txBox="1"/>
          <p:nvPr/>
        </p:nvSpPr>
        <p:spPr>
          <a:xfrm>
            <a:off x="4211701" y="3034664"/>
            <a:ext cx="757555" cy="258404"/>
          </a:xfrm>
          <a:prstGeom prst="rect">
            <a:avLst/>
          </a:prstGeom>
        </p:spPr>
        <p:txBody>
          <a:bodyPr vert="horz" wrap="square" lIns="0" tIns="12065" rIns="0" bIns="0" rtlCol="0">
            <a:spAutoFit/>
          </a:bodyPr>
          <a:lstStyle/>
          <a:p>
            <a:pPr marL="38100">
              <a:lnSpc>
                <a:spcPct val="100000"/>
              </a:lnSpc>
              <a:spcBef>
                <a:spcPts val="95"/>
              </a:spcBef>
              <a:tabLst>
                <a:tab pos="448309" algn="l"/>
              </a:tabLst>
            </a:pPr>
            <a:r>
              <a:rPr sz="1600" b="1" dirty="0">
                <a:solidFill>
                  <a:srgbClr val="2E5496"/>
                </a:solidFill>
                <a:latin typeface="Arial"/>
                <a:cs typeface="Arial"/>
              </a:rPr>
              <a:t>1,8	</a:t>
            </a:r>
            <a:r>
              <a:rPr sz="2400" b="1" baseline="-34722" dirty="0">
                <a:solidFill>
                  <a:srgbClr val="2E5496"/>
                </a:solidFill>
                <a:latin typeface="Arial"/>
                <a:cs typeface="Arial"/>
              </a:rPr>
              <a:t>1,7</a:t>
            </a:r>
            <a:endParaRPr sz="2400" baseline="-34722">
              <a:latin typeface="Arial"/>
              <a:cs typeface="Arial"/>
            </a:endParaRPr>
          </a:p>
        </p:txBody>
      </p:sp>
      <p:sp>
        <p:nvSpPr>
          <p:cNvPr id="13" name="object 13"/>
          <p:cNvSpPr txBox="1"/>
          <p:nvPr/>
        </p:nvSpPr>
        <p:spPr>
          <a:xfrm>
            <a:off x="5032502" y="3272790"/>
            <a:ext cx="757555" cy="258404"/>
          </a:xfrm>
          <a:prstGeom prst="rect">
            <a:avLst/>
          </a:prstGeom>
        </p:spPr>
        <p:txBody>
          <a:bodyPr vert="horz" wrap="square" lIns="0" tIns="12065" rIns="0" bIns="0" rtlCol="0">
            <a:spAutoFit/>
          </a:bodyPr>
          <a:lstStyle/>
          <a:p>
            <a:pPr marL="38100">
              <a:lnSpc>
                <a:spcPct val="100000"/>
              </a:lnSpc>
              <a:spcBef>
                <a:spcPts val="95"/>
              </a:spcBef>
              <a:tabLst>
                <a:tab pos="448309" algn="l"/>
              </a:tabLst>
            </a:pPr>
            <a:r>
              <a:rPr sz="2400" b="1" baseline="-13888" dirty="0">
                <a:solidFill>
                  <a:srgbClr val="2E5496"/>
                </a:solidFill>
                <a:latin typeface="Arial"/>
                <a:cs typeface="Arial"/>
              </a:rPr>
              <a:t>1,6	</a:t>
            </a:r>
            <a:r>
              <a:rPr sz="1600" b="1" dirty="0">
                <a:solidFill>
                  <a:srgbClr val="2E5496"/>
                </a:solidFill>
                <a:latin typeface="Arial"/>
                <a:cs typeface="Arial"/>
              </a:rPr>
              <a:t>1,6</a:t>
            </a:r>
            <a:endParaRPr sz="1600">
              <a:latin typeface="Arial"/>
              <a:cs typeface="Arial"/>
            </a:endParaRPr>
          </a:p>
        </p:txBody>
      </p:sp>
      <p:sp>
        <p:nvSpPr>
          <p:cNvPr id="14" name="object 14"/>
          <p:cNvSpPr txBox="1"/>
          <p:nvPr/>
        </p:nvSpPr>
        <p:spPr>
          <a:xfrm>
            <a:off x="5878829" y="4105147"/>
            <a:ext cx="296545" cy="258404"/>
          </a:xfrm>
          <a:prstGeom prst="rect">
            <a:avLst/>
          </a:prstGeom>
        </p:spPr>
        <p:txBody>
          <a:bodyPr vert="horz" wrap="square" lIns="0" tIns="12065" rIns="0" bIns="0" rtlCol="0">
            <a:spAutoFit/>
          </a:bodyPr>
          <a:lstStyle/>
          <a:p>
            <a:pPr marL="12700">
              <a:lnSpc>
                <a:spcPct val="100000"/>
              </a:lnSpc>
              <a:spcBef>
                <a:spcPts val="95"/>
              </a:spcBef>
            </a:pPr>
            <a:r>
              <a:rPr sz="1600" b="1" dirty="0">
                <a:solidFill>
                  <a:srgbClr val="2E5496"/>
                </a:solidFill>
                <a:latin typeface="Arial"/>
                <a:cs typeface="Arial"/>
              </a:rPr>
              <a:t>0,8</a:t>
            </a:r>
            <a:endParaRPr sz="1600">
              <a:latin typeface="Arial"/>
              <a:cs typeface="Arial"/>
            </a:endParaRPr>
          </a:p>
        </p:txBody>
      </p:sp>
      <p:sp>
        <p:nvSpPr>
          <p:cNvPr id="15" name="object 15"/>
          <p:cNvSpPr txBox="1"/>
          <p:nvPr/>
        </p:nvSpPr>
        <p:spPr>
          <a:xfrm>
            <a:off x="586851" y="5205637"/>
            <a:ext cx="184666" cy="521822"/>
          </a:xfrm>
          <a:prstGeom prst="rect">
            <a:avLst/>
          </a:prstGeom>
        </p:spPr>
        <p:txBody>
          <a:bodyPr vert="vert270" wrap="square" lIns="0" tIns="9525" rIns="0" bIns="0" rtlCol="0">
            <a:spAutoFit/>
          </a:bodyPr>
          <a:lstStyle/>
          <a:p>
            <a:pPr marL="12700">
              <a:lnSpc>
                <a:spcPct val="100000"/>
              </a:lnSpc>
              <a:spcBef>
                <a:spcPts val="75"/>
              </a:spcBef>
            </a:pPr>
            <a:r>
              <a:rPr sz="1200" dirty="0">
                <a:latin typeface="Tahoma"/>
                <a:cs typeface="Tahoma"/>
              </a:rPr>
              <a:t>Des-23</a:t>
            </a:r>
            <a:endParaRPr sz="1200">
              <a:latin typeface="Tahoma"/>
              <a:cs typeface="Tahoma"/>
            </a:endParaRPr>
          </a:p>
        </p:txBody>
      </p:sp>
      <p:sp>
        <p:nvSpPr>
          <p:cNvPr id="16" name="object 16"/>
          <p:cNvSpPr txBox="1"/>
          <p:nvPr/>
        </p:nvSpPr>
        <p:spPr>
          <a:xfrm>
            <a:off x="997112" y="5208678"/>
            <a:ext cx="184666" cy="497485"/>
          </a:xfrm>
          <a:prstGeom prst="rect">
            <a:avLst/>
          </a:prstGeom>
        </p:spPr>
        <p:txBody>
          <a:bodyPr vert="vert270" wrap="square" lIns="0" tIns="9525" rIns="0" bIns="0" rtlCol="0">
            <a:spAutoFit/>
          </a:bodyPr>
          <a:lstStyle/>
          <a:p>
            <a:pPr marL="12700">
              <a:lnSpc>
                <a:spcPct val="100000"/>
              </a:lnSpc>
              <a:spcBef>
                <a:spcPts val="75"/>
              </a:spcBef>
            </a:pPr>
            <a:r>
              <a:rPr sz="1200" dirty="0">
                <a:latin typeface="Tahoma"/>
                <a:cs typeface="Tahoma"/>
              </a:rPr>
              <a:t>Jan-24</a:t>
            </a:r>
            <a:endParaRPr sz="1200">
              <a:latin typeface="Tahoma"/>
              <a:cs typeface="Tahoma"/>
            </a:endParaRPr>
          </a:p>
        </p:txBody>
      </p:sp>
      <p:sp>
        <p:nvSpPr>
          <p:cNvPr id="17" name="object 17"/>
          <p:cNvSpPr txBox="1"/>
          <p:nvPr/>
        </p:nvSpPr>
        <p:spPr>
          <a:xfrm>
            <a:off x="1407627" y="5207539"/>
            <a:ext cx="184666" cy="503211"/>
          </a:xfrm>
          <a:prstGeom prst="rect">
            <a:avLst/>
          </a:prstGeom>
        </p:spPr>
        <p:txBody>
          <a:bodyPr vert="vert270" wrap="square" lIns="0" tIns="9525" rIns="0" bIns="0" rtlCol="0">
            <a:spAutoFit/>
          </a:bodyPr>
          <a:lstStyle/>
          <a:p>
            <a:pPr marL="12700">
              <a:lnSpc>
                <a:spcPct val="100000"/>
              </a:lnSpc>
              <a:spcBef>
                <a:spcPts val="75"/>
              </a:spcBef>
            </a:pPr>
            <a:r>
              <a:rPr sz="1200" dirty="0">
                <a:latin typeface="Tahoma"/>
                <a:cs typeface="Tahoma"/>
              </a:rPr>
              <a:t>Feb-24</a:t>
            </a:r>
            <a:endParaRPr sz="1200">
              <a:latin typeface="Tahoma"/>
              <a:cs typeface="Tahoma"/>
            </a:endParaRPr>
          </a:p>
        </p:txBody>
      </p:sp>
      <p:sp>
        <p:nvSpPr>
          <p:cNvPr id="18" name="object 18"/>
          <p:cNvSpPr txBox="1"/>
          <p:nvPr/>
        </p:nvSpPr>
        <p:spPr>
          <a:xfrm>
            <a:off x="1817964" y="5204672"/>
            <a:ext cx="184666" cy="526831"/>
          </a:xfrm>
          <a:prstGeom prst="rect">
            <a:avLst/>
          </a:prstGeom>
        </p:spPr>
        <p:txBody>
          <a:bodyPr vert="vert270" wrap="square" lIns="0" tIns="9525" rIns="0" bIns="0" rtlCol="0">
            <a:spAutoFit/>
          </a:bodyPr>
          <a:lstStyle/>
          <a:p>
            <a:pPr marL="12700">
              <a:lnSpc>
                <a:spcPct val="100000"/>
              </a:lnSpc>
              <a:spcBef>
                <a:spcPts val="75"/>
              </a:spcBef>
            </a:pPr>
            <a:r>
              <a:rPr sz="1200" dirty="0">
                <a:latin typeface="Tahoma"/>
                <a:cs typeface="Tahoma"/>
              </a:rPr>
              <a:t>Mar-24</a:t>
            </a:r>
            <a:endParaRPr sz="1200">
              <a:latin typeface="Tahoma"/>
              <a:cs typeface="Tahoma"/>
            </a:endParaRPr>
          </a:p>
        </p:txBody>
      </p:sp>
      <p:sp>
        <p:nvSpPr>
          <p:cNvPr id="19" name="object 19"/>
          <p:cNvSpPr txBox="1"/>
          <p:nvPr/>
        </p:nvSpPr>
        <p:spPr>
          <a:xfrm>
            <a:off x="2228555" y="5207875"/>
            <a:ext cx="184666" cy="496769"/>
          </a:xfrm>
          <a:prstGeom prst="rect">
            <a:avLst/>
          </a:prstGeom>
        </p:spPr>
        <p:txBody>
          <a:bodyPr vert="vert270" wrap="square" lIns="0" tIns="9525" rIns="0" bIns="0" rtlCol="0">
            <a:spAutoFit/>
          </a:bodyPr>
          <a:lstStyle/>
          <a:p>
            <a:pPr marL="12700">
              <a:lnSpc>
                <a:spcPct val="100000"/>
              </a:lnSpc>
              <a:spcBef>
                <a:spcPts val="75"/>
              </a:spcBef>
            </a:pPr>
            <a:r>
              <a:rPr sz="1200" dirty="0">
                <a:latin typeface="Tahoma"/>
                <a:cs typeface="Tahoma"/>
              </a:rPr>
              <a:t>Apr-24</a:t>
            </a:r>
            <a:endParaRPr sz="1200">
              <a:latin typeface="Tahoma"/>
              <a:cs typeface="Tahoma"/>
            </a:endParaRPr>
          </a:p>
        </p:txBody>
      </p:sp>
      <p:sp>
        <p:nvSpPr>
          <p:cNvPr id="20" name="object 20"/>
          <p:cNvSpPr txBox="1"/>
          <p:nvPr/>
        </p:nvSpPr>
        <p:spPr>
          <a:xfrm>
            <a:off x="2639019" y="5202416"/>
            <a:ext cx="184666" cy="546875"/>
          </a:xfrm>
          <a:prstGeom prst="rect">
            <a:avLst/>
          </a:prstGeom>
        </p:spPr>
        <p:txBody>
          <a:bodyPr vert="vert270" wrap="square" lIns="0" tIns="9525" rIns="0" bIns="0" rtlCol="0">
            <a:spAutoFit/>
          </a:bodyPr>
          <a:lstStyle/>
          <a:p>
            <a:pPr marL="12700">
              <a:lnSpc>
                <a:spcPct val="100000"/>
              </a:lnSpc>
              <a:spcBef>
                <a:spcPts val="75"/>
              </a:spcBef>
            </a:pPr>
            <a:r>
              <a:rPr sz="1200" dirty="0">
                <a:latin typeface="Tahoma"/>
                <a:cs typeface="Tahoma"/>
              </a:rPr>
              <a:t>May-24</a:t>
            </a:r>
            <a:endParaRPr sz="1200">
              <a:latin typeface="Tahoma"/>
              <a:cs typeface="Tahoma"/>
            </a:endParaRPr>
          </a:p>
        </p:txBody>
      </p:sp>
      <p:sp>
        <p:nvSpPr>
          <p:cNvPr id="21" name="object 21"/>
          <p:cNvSpPr txBox="1"/>
          <p:nvPr/>
        </p:nvSpPr>
        <p:spPr>
          <a:xfrm>
            <a:off x="3049356" y="5207214"/>
            <a:ext cx="184666" cy="506790"/>
          </a:xfrm>
          <a:prstGeom prst="rect">
            <a:avLst/>
          </a:prstGeom>
        </p:spPr>
        <p:txBody>
          <a:bodyPr vert="vert270" wrap="square" lIns="0" tIns="9525" rIns="0" bIns="0" rtlCol="0">
            <a:spAutoFit/>
          </a:bodyPr>
          <a:lstStyle/>
          <a:p>
            <a:pPr marL="12700">
              <a:lnSpc>
                <a:spcPct val="100000"/>
              </a:lnSpc>
              <a:spcBef>
                <a:spcPts val="75"/>
              </a:spcBef>
            </a:pPr>
            <a:r>
              <a:rPr sz="1200" dirty="0">
                <a:latin typeface="Tahoma"/>
                <a:cs typeface="Tahoma"/>
              </a:rPr>
              <a:t>Jun-24</a:t>
            </a:r>
            <a:endParaRPr sz="1200">
              <a:latin typeface="Tahoma"/>
              <a:cs typeface="Tahoma"/>
            </a:endParaRPr>
          </a:p>
        </p:txBody>
      </p:sp>
      <p:sp>
        <p:nvSpPr>
          <p:cNvPr id="22" name="object 22"/>
          <p:cNvSpPr txBox="1"/>
          <p:nvPr/>
        </p:nvSpPr>
        <p:spPr>
          <a:xfrm>
            <a:off x="3459947" y="5212182"/>
            <a:ext cx="184666" cy="457399"/>
          </a:xfrm>
          <a:prstGeom prst="rect">
            <a:avLst/>
          </a:prstGeom>
        </p:spPr>
        <p:txBody>
          <a:bodyPr vert="vert270" wrap="square" lIns="0" tIns="9525" rIns="0" bIns="0" rtlCol="0">
            <a:spAutoFit/>
          </a:bodyPr>
          <a:lstStyle/>
          <a:p>
            <a:pPr marL="12700">
              <a:lnSpc>
                <a:spcPct val="100000"/>
              </a:lnSpc>
              <a:spcBef>
                <a:spcPts val="75"/>
              </a:spcBef>
            </a:pPr>
            <a:r>
              <a:rPr sz="1200" dirty="0">
                <a:latin typeface="Tahoma"/>
                <a:cs typeface="Tahoma"/>
              </a:rPr>
              <a:t>Jul-24</a:t>
            </a:r>
            <a:endParaRPr sz="1200">
              <a:latin typeface="Tahoma"/>
              <a:cs typeface="Tahoma"/>
            </a:endParaRPr>
          </a:p>
        </p:txBody>
      </p:sp>
      <p:sp>
        <p:nvSpPr>
          <p:cNvPr id="23" name="object 23"/>
          <p:cNvSpPr txBox="1"/>
          <p:nvPr/>
        </p:nvSpPr>
        <p:spPr>
          <a:xfrm>
            <a:off x="3870157" y="5204717"/>
            <a:ext cx="184666" cy="525401"/>
          </a:xfrm>
          <a:prstGeom prst="rect">
            <a:avLst/>
          </a:prstGeom>
        </p:spPr>
        <p:txBody>
          <a:bodyPr vert="vert270" wrap="square" lIns="0" tIns="9525" rIns="0" bIns="0" rtlCol="0">
            <a:spAutoFit/>
          </a:bodyPr>
          <a:lstStyle/>
          <a:p>
            <a:pPr marL="12700">
              <a:lnSpc>
                <a:spcPct val="100000"/>
              </a:lnSpc>
              <a:spcBef>
                <a:spcPts val="75"/>
              </a:spcBef>
            </a:pPr>
            <a:r>
              <a:rPr sz="1200" dirty="0">
                <a:latin typeface="Tahoma"/>
                <a:cs typeface="Tahoma"/>
              </a:rPr>
              <a:t>Aug-24</a:t>
            </a:r>
            <a:endParaRPr sz="1200">
              <a:latin typeface="Tahoma"/>
              <a:cs typeface="Tahoma"/>
            </a:endParaRPr>
          </a:p>
        </p:txBody>
      </p:sp>
      <p:sp>
        <p:nvSpPr>
          <p:cNvPr id="24" name="object 24"/>
          <p:cNvSpPr txBox="1"/>
          <p:nvPr/>
        </p:nvSpPr>
        <p:spPr>
          <a:xfrm>
            <a:off x="4280748" y="5205473"/>
            <a:ext cx="184666" cy="520390"/>
          </a:xfrm>
          <a:prstGeom prst="rect">
            <a:avLst/>
          </a:prstGeom>
        </p:spPr>
        <p:txBody>
          <a:bodyPr vert="vert270" wrap="square" lIns="0" tIns="9525" rIns="0" bIns="0" rtlCol="0">
            <a:spAutoFit/>
          </a:bodyPr>
          <a:lstStyle/>
          <a:p>
            <a:pPr marL="12700">
              <a:lnSpc>
                <a:spcPct val="100000"/>
              </a:lnSpc>
              <a:spcBef>
                <a:spcPts val="75"/>
              </a:spcBef>
            </a:pPr>
            <a:r>
              <a:rPr sz="1200" dirty="0">
                <a:latin typeface="Tahoma"/>
                <a:cs typeface="Tahoma"/>
              </a:rPr>
              <a:t>Sep-24</a:t>
            </a:r>
            <a:endParaRPr sz="1200">
              <a:latin typeface="Tahoma"/>
              <a:cs typeface="Tahoma"/>
            </a:endParaRPr>
          </a:p>
        </p:txBody>
      </p:sp>
      <p:sp>
        <p:nvSpPr>
          <p:cNvPr id="25" name="object 25"/>
          <p:cNvSpPr txBox="1"/>
          <p:nvPr/>
        </p:nvSpPr>
        <p:spPr>
          <a:xfrm>
            <a:off x="4690659" y="5209629"/>
            <a:ext cx="184666" cy="488179"/>
          </a:xfrm>
          <a:prstGeom prst="rect">
            <a:avLst/>
          </a:prstGeom>
        </p:spPr>
        <p:txBody>
          <a:bodyPr vert="vert270" wrap="square" lIns="0" tIns="10160" rIns="0" bIns="0" rtlCol="0">
            <a:spAutoFit/>
          </a:bodyPr>
          <a:lstStyle/>
          <a:p>
            <a:pPr marL="12700">
              <a:lnSpc>
                <a:spcPct val="100000"/>
              </a:lnSpc>
              <a:spcBef>
                <a:spcPts val="80"/>
              </a:spcBef>
            </a:pPr>
            <a:r>
              <a:rPr sz="1200" dirty="0">
                <a:latin typeface="Tahoma"/>
                <a:cs typeface="Tahoma"/>
              </a:rPr>
              <a:t>Oct-24</a:t>
            </a:r>
            <a:endParaRPr sz="1200">
              <a:latin typeface="Tahoma"/>
              <a:cs typeface="Tahoma"/>
            </a:endParaRPr>
          </a:p>
        </p:txBody>
      </p:sp>
      <p:sp>
        <p:nvSpPr>
          <p:cNvPr id="26" name="object 26"/>
          <p:cNvSpPr txBox="1"/>
          <p:nvPr/>
        </p:nvSpPr>
        <p:spPr>
          <a:xfrm>
            <a:off x="5101549" y="5205116"/>
            <a:ext cx="184666" cy="526117"/>
          </a:xfrm>
          <a:prstGeom prst="rect">
            <a:avLst/>
          </a:prstGeom>
        </p:spPr>
        <p:txBody>
          <a:bodyPr vert="vert270" wrap="square" lIns="0" tIns="9525" rIns="0" bIns="0" rtlCol="0">
            <a:spAutoFit/>
          </a:bodyPr>
          <a:lstStyle/>
          <a:p>
            <a:pPr marL="12700">
              <a:lnSpc>
                <a:spcPct val="100000"/>
              </a:lnSpc>
              <a:spcBef>
                <a:spcPts val="75"/>
              </a:spcBef>
            </a:pPr>
            <a:r>
              <a:rPr sz="1200" dirty="0">
                <a:latin typeface="Tahoma"/>
                <a:cs typeface="Tahoma"/>
              </a:rPr>
              <a:t>Nov-24</a:t>
            </a:r>
            <a:endParaRPr sz="1200">
              <a:latin typeface="Tahoma"/>
              <a:cs typeface="Tahoma"/>
            </a:endParaRPr>
          </a:p>
        </p:txBody>
      </p:sp>
      <p:sp>
        <p:nvSpPr>
          <p:cNvPr id="27" name="object 27"/>
          <p:cNvSpPr txBox="1"/>
          <p:nvPr/>
        </p:nvSpPr>
        <p:spPr>
          <a:xfrm>
            <a:off x="5512140" y="5205945"/>
            <a:ext cx="184666" cy="521822"/>
          </a:xfrm>
          <a:prstGeom prst="rect">
            <a:avLst/>
          </a:prstGeom>
        </p:spPr>
        <p:txBody>
          <a:bodyPr vert="vert270" wrap="square" lIns="0" tIns="9525" rIns="0" bIns="0" rtlCol="0">
            <a:spAutoFit/>
          </a:bodyPr>
          <a:lstStyle/>
          <a:p>
            <a:pPr marL="12700">
              <a:lnSpc>
                <a:spcPct val="100000"/>
              </a:lnSpc>
              <a:spcBef>
                <a:spcPts val="75"/>
              </a:spcBef>
            </a:pPr>
            <a:r>
              <a:rPr sz="1200" dirty="0">
                <a:latin typeface="Tahoma"/>
                <a:cs typeface="Tahoma"/>
              </a:rPr>
              <a:t>Dec-24</a:t>
            </a:r>
            <a:endParaRPr sz="1200">
              <a:latin typeface="Tahoma"/>
              <a:cs typeface="Tahoma"/>
            </a:endParaRPr>
          </a:p>
        </p:txBody>
      </p:sp>
      <p:sp>
        <p:nvSpPr>
          <p:cNvPr id="28" name="object 28"/>
          <p:cNvSpPr txBox="1"/>
          <p:nvPr/>
        </p:nvSpPr>
        <p:spPr>
          <a:xfrm>
            <a:off x="5922350" y="5208678"/>
            <a:ext cx="184666" cy="497485"/>
          </a:xfrm>
          <a:prstGeom prst="rect">
            <a:avLst/>
          </a:prstGeom>
        </p:spPr>
        <p:txBody>
          <a:bodyPr vert="vert270" wrap="square" lIns="0" tIns="9525" rIns="0" bIns="0" rtlCol="0">
            <a:spAutoFit/>
          </a:bodyPr>
          <a:lstStyle/>
          <a:p>
            <a:pPr marL="12700">
              <a:lnSpc>
                <a:spcPct val="100000"/>
              </a:lnSpc>
              <a:spcBef>
                <a:spcPts val="75"/>
              </a:spcBef>
            </a:pPr>
            <a:r>
              <a:rPr sz="1200" dirty="0">
                <a:latin typeface="Tahoma"/>
                <a:cs typeface="Tahoma"/>
              </a:rPr>
              <a:t>Jan-25</a:t>
            </a:r>
          </a:p>
        </p:txBody>
      </p:sp>
      <p:sp>
        <p:nvSpPr>
          <p:cNvPr id="29" name="object 29"/>
          <p:cNvSpPr txBox="1">
            <a:spLocks noGrp="1"/>
          </p:cNvSpPr>
          <p:nvPr>
            <p:ph type="title"/>
          </p:nvPr>
        </p:nvSpPr>
        <p:spPr>
          <a:xfrm>
            <a:off x="473760" y="184861"/>
            <a:ext cx="10979100" cy="997709"/>
          </a:xfrm>
          <a:prstGeom prst="rect">
            <a:avLst/>
          </a:prstGeom>
        </p:spPr>
        <p:txBody>
          <a:bodyPr vert="horz" wrap="square" lIns="0" tIns="12700" rIns="0" bIns="0" rtlCol="0">
            <a:spAutoFit/>
          </a:bodyPr>
          <a:lstStyle/>
          <a:p>
            <a:pPr marL="12700" marR="5080">
              <a:lnSpc>
                <a:spcPct val="100000"/>
              </a:lnSpc>
              <a:spcBef>
                <a:spcPts val="100"/>
              </a:spcBef>
            </a:pPr>
            <a:r>
              <a:rPr sz="3200" dirty="0"/>
              <a:t>INFLASI NASIONAL DALAM TREN MENURUN MENUNJUKKAN STABILITAS HARGA</a:t>
            </a:r>
          </a:p>
        </p:txBody>
      </p:sp>
      <p:sp>
        <p:nvSpPr>
          <p:cNvPr id="30" name="object 30"/>
          <p:cNvSpPr txBox="1"/>
          <p:nvPr/>
        </p:nvSpPr>
        <p:spPr>
          <a:xfrm>
            <a:off x="6494779" y="1421129"/>
            <a:ext cx="4998085" cy="574675"/>
          </a:xfrm>
          <a:prstGeom prst="rect">
            <a:avLst/>
          </a:prstGeom>
        </p:spPr>
        <p:txBody>
          <a:bodyPr vert="horz" wrap="square" lIns="0" tIns="12700" rIns="0" bIns="0" rtlCol="0">
            <a:spAutoFit/>
          </a:bodyPr>
          <a:lstStyle/>
          <a:p>
            <a:pPr marL="12700" marR="5080">
              <a:lnSpc>
                <a:spcPct val="100000"/>
              </a:lnSpc>
              <a:spcBef>
                <a:spcPts val="100"/>
              </a:spcBef>
            </a:pPr>
            <a:r>
              <a:rPr sz="1800" b="1" dirty="0">
                <a:latin typeface="Arial"/>
                <a:cs typeface="Arial"/>
              </a:rPr>
              <a:t>Komoditas yang digunakan dalam perhitungan Inflasi antara lain:</a:t>
            </a:r>
            <a:endParaRPr sz="1800">
              <a:latin typeface="Arial"/>
              <a:cs typeface="Arial"/>
            </a:endParaRPr>
          </a:p>
        </p:txBody>
      </p:sp>
      <p:pic>
        <p:nvPicPr>
          <p:cNvPr id="31" name="object 31"/>
          <p:cNvPicPr/>
          <p:nvPr/>
        </p:nvPicPr>
        <p:blipFill>
          <a:blip r:embed="rId2" cstate="print"/>
          <a:stretch>
            <a:fillRect/>
          </a:stretch>
        </p:blipFill>
        <p:spPr>
          <a:xfrm>
            <a:off x="6610674" y="4809466"/>
            <a:ext cx="538403" cy="424072"/>
          </a:xfrm>
          <a:prstGeom prst="rect">
            <a:avLst/>
          </a:prstGeom>
        </p:spPr>
      </p:pic>
      <p:sp>
        <p:nvSpPr>
          <p:cNvPr id="32" name="object 32"/>
          <p:cNvSpPr txBox="1"/>
          <p:nvPr/>
        </p:nvSpPr>
        <p:spPr>
          <a:xfrm>
            <a:off x="7188200" y="4808346"/>
            <a:ext cx="778510" cy="382156"/>
          </a:xfrm>
          <a:prstGeom prst="rect">
            <a:avLst/>
          </a:prstGeom>
        </p:spPr>
        <p:txBody>
          <a:bodyPr vert="horz" wrap="square" lIns="0" tIns="12700" rIns="0" bIns="0" rtlCol="0">
            <a:spAutoFit/>
          </a:bodyPr>
          <a:lstStyle/>
          <a:p>
            <a:pPr marL="12700">
              <a:lnSpc>
                <a:spcPct val="100000"/>
              </a:lnSpc>
              <a:spcBef>
                <a:spcPts val="100"/>
              </a:spcBef>
            </a:pPr>
            <a:r>
              <a:rPr sz="1200" dirty="0">
                <a:latin typeface="Tahoma"/>
                <a:cs typeface="Tahoma"/>
              </a:rPr>
              <a:t>Cabai Merah</a:t>
            </a:r>
            <a:endParaRPr sz="1200">
              <a:latin typeface="Tahoma"/>
              <a:cs typeface="Tahoma"/>
            </a:endParaRPr>
          </a:p>
        </p:txBody>
      </p:sp>
      <p:pic>
        <p:nvPicPr>
          <p:cNvPr id="33" name="object 33"/>
          <p:cNvPicPr/>
          <p:nvPr/>
        </p:nvPicPr>
        <p:blipFill>
          <a:blip r:embed="rId3" cstate="print"/>
          <a:stretch>
            <a:fillRect/>
          </a:stretch>
        </p:blipFill>
        <p:spPr>
          <a:xfrm>
            <a:off x="6672021" y="4357497"/>
            <a:ext cx="414069" cy="405788"/>
          </a:xfrm>
          <a:prstGeom prst="rect">
            <a:avLst/>
          </a:prstGeom>
        </p:spPr>
      </p:pic>
      <p:sp>
        <p:nvSpPr>
          <p:cNvPr id="34" name="object 34"/>
          <p:cNvSpPr txBox="1"/>
          <p:nvPr/>
        </p:nvSpPr>
        <p:spPr>
          <a:xfrm>
            <a:off x="7241540" y="4314570"/>
            <a:ext cx="727075" cy="382156"/>
          </a:xfrm>
          <a:prstGeom prst="rect">
            <a:avLst/>
          </a:prstGeom>
        </p:spPr>
        <p:txBody>
          <a:bodyPr vert="horz" wrap="square" lIns="0" tIns="12700" rIns="0" bIns="0" rtlCol="0">
            <a:spAutoFit/>
          </a:bodyPr>
          <a:lstStyle/>
          <a:p>
            <a:pPr marL="12700">
              <a:lnSpc>
                <a:spcPct val="100000"/>
              </a:lnSpc>
              <a:spcBef>
                <a:spcPts val="100"/>
              </a:spcBef>
            </a:pPr>
            <a:r>
              <a:rPr sz="1200" dirty="0">
                <a:latin typeface="Tahoma"/>
                <a:cs typeface="Tahoma"/>
              </a:rPr>
              <a:t>Cabai Rawit</a:t>
            </a:r>
            <a:endParaRPr sz="1200">
              <a:latin typeface="Tahoma"/>
              <a:cs typeface="Tahoma"/>
            </a:endParaRPr>
          </a:p>
        </p:txBody>
      </p:sp>
      <p:pic>
        <p:nvPicPr>
          <p:cNvPr id="35" name="object 35"/>
          <p:cNvPicPr/>
          <p:nvPr/>
        </p:nvPicPr>
        <p:blipFill>
          <a:blip r:embed="rId4" cstate="print"/>
          <a:stretch>
            <a:fillRect/>
          </a:stretch>
        </p:blipFill>
        <p:spPr>
          <a:xfrm>
            <a:off x="8675387" y="4048698"/>
            <a:ext cx="424512" cy="405645"/>
          </a:xfrm>
          <a:prstGeom prst="rect">
            <a:avLst/>
          </a:prstGeom>
        </p:spPr>
      </p:pic>
      <p:sp>
        <p:nvSpPr>
          <p:cNvPr id="36" name="object 36"/>
          <p:cNvSpPr txBox="1"/>
          <p:nvPr/>
        </p:nvSpPr>
        <p:spPr>
          <a:xfrm>
            <a:off x="9168765" y="4011295"/>
            <a:ext cx="924560" cy="382156"/>
          </a:xfrm>
          <a:prstGeom prst="rect">
            <a:avLst/>
          </a:prstGeom>
        </p:spPr>
        <p:txBody>
          <a:bodyPr vert="horz" wrap="square" lIns="0" tIns="12700" rIns="0" bIns="0" rtlCol="0">
            <a:spAutoFit/>
          </a:bodyPr>
          <a:lstStyle/>
          <a:p>
            <a:pPr marL="12700">
              <a:lnSpc>
                <a:spcPct val="100000"/>
              </a:lnSpc>
              <a:spcBef>
                <a:spcPts val="100"/>
              </a:spcBef>
            </a:pPr>
            <a:r>
              <a:rPr sz="1200" dirty="0">
                <a:latin typeface="Tahoma"/>
                <a:cs typeface="Tahoma"/>
              </a:rPr>
              <a:t>Bawang merah</a:t>
            </a:r>
            <a:endParaRPr sz="1200">
              <a:latin typeface="Tahoma"/>
              <a:cs typeface="Tahoma"/>
            </a:endParaRPr>
          </a:p>
        </p:txBody>
      </p:sp>
      <p:sp>
        <p:nvSpPr>
          <p:cNvPr id="37" name="object 37"/>
          <p:cNvSpPr txBox="1"/>
          <p:nvPr/>
        </p:nvSpPr>
        <p:spPr>
          <a:xfrm>
            <a:off x="9085833" y="2278507"/>
            <a:ext cx="845185" cy="382156"/>
          </a:xfrm>
          <a:prstGeom prst="rect">
            <a:avLst/>
          </a:prstGeom>
        </p:spPr>
        <p:txBody>
          <a:bodyPr vert="horz" wrap="square" lIns="0" tIns="12700" rIns="0" bIns="0" rtlCol="0">
            <a:spAutoFit/>
          </a:bodyPr>
          <a:lstStyle/>
          <a:p>
            <a:pPr marL="12700">
              <a:lnSpc>
                <a:spcPct val="100000"/>
              </a:lnSpc>
              <a:spcBef>
                <a:spcPts val="100"/>
              </a:spcBef>
            </a:pPr>
            <a:r>
              <a:rPr sz="1200" dirty="0">
                <a:latin typeface="Tahoma"/>
                <a:cs typeface="Tahoma"/>
              </a:rPr>
              <a:t>Bawang putih</a:t>
            </a:r>
            <a:endParaRPr sz="1200">
              <a:latin typeface="Tahoma"/>
              <a:cs typeface="Tahoma"/>
            </a:endParaRPr>
          </a:p>
        </p:txBody>
      </p:sp>
      <p:pic>
        <p:nvPicPr>
          <p:cNvPr id="38" name="object 38"/>
          <p:cNvPicPr/>
          <p:nvPr/>
        </p:nvPicPr>
        <p:blipFill>
          <a:blip r:embed="rId5" cstate="print"/>
          <a:stretch>
            <a:fillRect/>
          </a:stretch>
        </p:blipFill>
        <p:spPr>
          <a:xfrm>
            <a:off x="6683989" y="3747147"/>
            <a:ext cx="377344" cy="433946"/>
          </a:xfrm>
          <a:prstGeom prst="rect">
            <a:avLst/>
          </a:prstGeom>
        </p:spPr>
      </p:pic>
      <p:sp>
        <p:nvSpPr>
          <p:cNvPr id="39" name="object 39"/>
          <p:cNvSpPr txBox="1"/>
          <p:nvPr/>
        </p:nvSpPr>
        <p:spPr>
          <a:xfrm>
            <a:off x="7121397" y="3715257"/>
            <a:ext cx="827405" cy="382156"/>
          </a:xfrm>
          <a:prstGeom prst="rect">
            <a:avLst/>
          </a:prstGeom>
        </p:spPr>
        <p:txBody>
          <a:bodyPr vert="horz" wrap="square" lIns="0" tIns="12700" rIns="0" bIns="0" rtlCol="0">
            <a:spAutoFit/>
          </a:bodyPr>
          <a:lstStyle/>
          <a:p>
            <a:pPr marL="12700">
              <a:lnSpc>
                <a:spcPct val="100000"/>
              </a:lnSpc>
              <a:spcBef>
                <a:spcPts val="100"/>
              </a:spcBef>
            </a:pPr>
            <a:r>
              <a:rPr sz="1200" dirty="0">
                <a:latin typeface="Tahoma"/>
                <a:cs typeface="Tahoma"/>
              </a:rPr>
              <a:t>Daging Ayam</a:t>
            </a:r>
            <a:endParaRPr sz="1200">
              <a:latin typeface="Tahoma"/>
              <a:cs typeface="Tahoma"/>
            </a:endParaRPr>
          </a:p>
        </p:txBody>
      </p:sp>
      <p:sp>
        <p:nvSpPr>
          <p:cNvPr id="40" name="object 40"/>
          <p:cNvSpPr txBox="1"/>
          <p:nvPr/>
        </p:nvSpPr>
        <p:spPr>
          <a:xfrm>
            <a:off x="7129018" y="2354707"/>
            <a:ext cx="694690" cy="382156"/>
          </a:xfrm>
          <a:prstGeom prst="rect">
            <a:avLst/>
          </a:prstGeom>
        </p:spPr>
        <p:txBody>
          <a:bodyPr vert="horz" wrap="square" lIns="0" tIns="12700" rIns="0" bIns="0" rtlCol="0">
            <a:spAutoFit/>
          </a:bodyPr>
          <a:lstStyle/>
          <a:p>
            <a:pPr marL="12700">
              <a:lnSpc>
                <a:spcPct val="100000"/>
              </a:lnSpc>
              <a:spcBef>
                <a:spcPts val="100"/>
              </a:spcBef>
            </a:pPr>
            <a:r>
              <a:rPr sz="1200" dirty="0">
                <a:latin typeface="Tahoma"/>
                <a:cs typeface="Tahoma"/>
              </a:rPr>
              <a:t>Telur Ayam</a:t>
            </a:r>
            <a:endParaRPr sz="1200">
              <a:latin typeface="Tahoma"/>
              <a:cs typeface="Tahoma"/>
            </a:endParaRPr>
          </a:p>
        </p:txBody>
      </p:sp>
      <p:pic>
        <p:nvPicPr>
          <p:cNvPr id="41" name="object 41"/>
          <p:cNvPicPr/>
          <p:nvPr/>
        </p:nvPicPr>
        <p:blipFill>
          <a:blip r:embed="rId6" cstate="print"/>
          <a:stretch>
            <a:fillRect/>
          </a:stretch>
        </p:blipFill>
        <p:spPr>
          <a:xfrm>
            <a:off x="6544691" y="2507496"/>
            <a:ext cx="503402" cy="289567"/>
          </a:xfrm>
          <a:prstGeom prst="rect">
            <a:avLst/>
          </a:prstGeom>
        </p:spPr>
      </p:pic>
      <p:pic>
        <p:nvPicPr>
          <p:cNvPr id="42" name="object 42"/>
          <p:cNvPicPr/>
          <p:nvPr/>
        </p:nvPicPr>
        <p:blipFill>
          <a:blip r:embed="rId7" cstate="print"/>
          <a:stretch>
            <a:fillRect/>
          </a:stretch>
        </p:blipFill>
        <p:spPr>
          <a:xfrm>
            <a:off x="8625331" y="2337561"/>
            <a:ext cx="476250" cy="476250"/>
          </a:xfrm>
          <a:prstGeom prst="rect">
            <a:avLst/>
          </a:prstGeom>
        </p:spPr>
      </p:pic>
      <p:sp>
        <p:nvSpPr>
          <p:cNvPr id="43" name="object 43"/>
          <p:cNvSpPr txBox="1"/>
          <p:nvPr/>
        </p:nvSpPr>
        <p:spPr>
          <a:xfrm>
            <a:off x="9210293" y="3441954"/>
            <a:ext cx="749300" cy="382156"/>
          </a:xfrm>
          <a:prstGeom prst="rect">
            <a:avLst/>
          </a:prstGeom>
        </p:spPr>
        <p:txBody>
          <a:bodyPr vert="horz" wrap="square" lIns="0" tIns="12700" rIns="0" bIns="0" rtlCol="0">
            <a:spAutoFit/>
          </a:bodyPr>
          <a:lstStyle/>
          <a:p>
            <a:pPr marL="12700">
              <a:lnSpc>
                <a:spcPct val="100000"/>
              </a:lnSpc>
              <a:spcBef>
                <a:spcPts val="100"/>
              </a:spcBef>
            </a:pPr>
            <a:r>
              <a:rPr sz="1200" dirty="0">
                <a:latin typeface="Tahoma"/>
                <a:cs typeface="Tahoma"/>
              </a:rPr>
              <a:t>Daging Sapi</a:t>
            </a:r>
            <a:endParaRPr sz="1200">
              <a:latin typeface="Tahoma"/>
              <a:cs typeface="Tahoma"/>
            </a:endParaRPr>
          </a:p>
        </p:txBody>
      </p:sp>
      <p:sp>
        <p:nvSpPr>
          <p:cNvPr id="44" name="object 44"/>
          <p:cNvSpPr txBox="1"/>
          <p:nvPr/>
        </p:nvSpPr>
        <p:spPr>
          <a:xfrm>
            <a:off x="7075423" y="3058795"/>
            <a:ext cx="942340" cy="382156"/>
          </a:xfrm>
          <a:prstGeom prst="rect">
            <a:avLst/>
          </a:prstGeom>
        </p:spPr>
        <p:txBody>
          <a:bodyPr vert="horz" wrap="square" lIns="0" tIns="12700" rIns="0" bIns="0" rtlCol="0">
            <a:spAutoFit/>
          </a:bodyPr>
          <a:lstStyle/>
          <a:p>
            <a:pPr marL="12700">
              <a:lnSpc>
                <a:spcPct val="100000"/>
              </a:lnSpc>
              <a:spcBef>
                <a:spcPts val="100"/>
              </a:spcBef>
            </a:pPr>
            <a:r>
              <a:rPr sz="1200" dirty="0">
                <a:latin typeface="Tahoma"/>
                <a:cs typeface="Tahoma"/>
              </a:rPr>
              <a:t>Minyak Goreng</a:t>
            </a:r>
            <a:endParaRPr sz="1200">
              <a:latin typeface="Tahoma"/>
              <a:cs typeface="Tahoma"/>
            </a:endParaRPr>
          </a:p>
        </p:txBody>
      </p:sp>
      <p:sp>
        <p:nvSpPr>
          <p:cNvPr id="45" name="object 45"/>
          <p:cNvSpPr txBox="1"/>
          <p:nvPr/>
        </p:nvSpPr>
        <p:spPr>
          <a:xfrm>
            <a:off x="9197720" y="2898140"/>
            <a:ext cx="634365" cy="382156"/>
          </a:xfrm>
          <a:prstGeom prst="rect">
            <a:avLst/>
          </a:prstGeom>
        </p:spPr>
        <p:txBody>
          <a:bodyPr vert="horz" wrap="square" lIns="0" tIns="12700" rIns="0" bIns="0" rtlCol="0">
            <a:spAutoFit/>
          </a:bodyPr>
          <a:lstStyle/>
          <a:p>
            <a:pPr marL="12700">
              <a:lnSpc>
                <a:spcPct val="100000"/>
              </a:lnSpc>
              <a:spcBef>
                <a:spcPts val="100"/>
              </a:spcBef>
            </a:pPr>
            <a:r>
              <a:rPr sz="1200" dirty="0">
                <a:latin typeface="Tahoma"/>
                <a:cs typeface="Tahoma"/>
              </a:rPr>
              <a:t>Gula Pasir</a:t>
            </a:r>
            <a:endParaRPr sz="1200">
              <a:latin typeface="Tahoma"/>
              <a:cs typeface="Tahoma"/>
            </a:endParaRPr>
          </a:p>
        </p:txBody>
      </p:sp>
      <p:grpSp>
        <p:nvGrpSpPr>
          <p:cNvPr id="46" name="object 46"/>
          <p:cNvGrpSpPr/>
          <p:nvPr/>
        </p:nvGrpSpPr>
        <p:grpSpPr>
          <a:xfrm>
            <a:off x="8471154" y="2989732"/>
            <a:ext cx="833755" cy="979169"/>
            <a:chOff x="8471154" y="2989732"/>
            <a:chExt cx="833755" cy="979169"/>
          </a:xfrm>
        </p:grpSpPr>
        <p:pic>
          <p:nvPicPr>
            <p:cNvPr id="47" name="object 47"/>
            <p:cNvPicPr/>
            <p:nvPr/>
          </p:nvPicPr>
          <p:blipFill>
            <a:blip r:embed="rId8" cstate="print"/>
            <a:stretch>
              <a:fillRect/>
            </a:stretch>
          </p:blipFill>
          <p:spPr>
            <a:xfrm>
              <a:off x="8471154" y="3413391"/>
              <a:ext cx="833234" cy="555485"/>
            </a:xfrm>
            <a:prstGeom prst="rect">
              <a:avLst/>
            </a:prstGeom>
          </p:spPr>
        </p:pic>
        <p:pic>
          <p:nvPicPr>
            <p:cNvPr id="48" name="object 48"/>
            <p:cNvPicPr/>
            <p:nvPr/>
          </p:nvPicPr>
          <p:blipFill>
            <a:blip r:embed="rId9" cstate="print"/>
            <a:stretch>
              <a:fillRect/>
            </a:stretch>
          </p:blipFill>
          <p:spPr>
            <a:xfrm>
              <a:off x="8645017" y="2989732"/>
              <a:ext cx="419442" cy="482574"/>
            </a:xfrm>
            <a:prstGeom prst="rect">
              <a:avLst/>
            </a:prstGeom>
          </p:spPr>
        </p:pic>
      </p:grpSp>
      <p:pic>
        <p:nvPicPr>
          <p:cNvPr id="49" name="object 49"/>
          <p:cNvPicPr/>
          <p:nvPr/>
        </p:nvPicPr>
        <p:blipFill>
          <a:blip r:embed="rId10" cstate="print"/>
          <a:stretch>
            <a:fillRect/>
          </a:stretch>
        </p:blipFill>
        <p:spPr>
          <a:xfrm>
            <a:off x="6709672" y="3057537"/>
            <a:ext cx="178404" cy="452234"/>
          </a:xfrm>
          <a:prstGeom prst="rect">
            <a:avLst/>
          </a:prstGeom>
        </p:spPr>
      </p:pic>
      <p:pic>
        <p:nvPicPr>
          <p:cNvPr id="50" name="object 50"/>
          <p:cNvPicPr/>
          <p:nvPr/>
        </p:nvPicPr>
        <p:blipFill>
          <a:blip r:embed="rId11" cstate="print"/>
          <a:stretch>
            <a:fillRect/>
          </a:stretch>
        </p:blipFill>
        <p:spPr>
          <a:xfrm>
            <a:off x="10347706" y="2296109"/>
            <a:ext cx="249669" cy="405986"/>
          </a:xfrm>
          <a:prstGeom prst="rect">
            <a:avLst/>
          </a:prstGeom>
        </p:spPr>
      </p:pic>
      <p:sp>
        <p:nvSpPr>
          <p:cNvPr id="51" name="object 51"/>
          <p:cNvSpPr txBox="1"/>
          <p:nvPr/>
        </p:nvSpPr>
        <p:spPr>
          <a:xfrm>
            <a:off x="10677525" y="2319350"/>
            <a:ext cx="542899" cy="371897"/>
          </a:xfrm>
          <a:prstGeom prst="rect">
            <a:avLst/>
          </a:prstGeom>
        </p:spPr>
        <p:txBody>
          <a:bodyPr vert="horz" wrap="square" lIns="0" tIns="12700" rIns="0" bIns="0" rtlCol="0">
            <a:spAutoFit/>
          </a:bodyPr>
          <a:lstStyle/>
          <a:p>
            <a:pPr marL="12700">
              <a:lnSpc>
                <a:spcPts val="1370"/>
              </a:lnSpc>
              <a:spcBef>
                <a:spcPts val="100"/>
              </a:spcBef>
            </a:pPr>
            <a:r>
              <a:rPr sz="1200" dirty="0">
                <a:latin typeface="Tahoma"/>
                <a:cs typeface="Tahoma"/>
              </a:rPr>
              <a:t>Tarif</a:t>
            </a:r>
            <a:endParaRPr sz="1200">
              <a:latin typeface="Tahoma"/>
              <a:cs typeface="Tahoma"/>
            </a:endParaRPr>
          </a:p>
          <a:p>
            <a:pPr marL="12700">
              <a:lnSpc>
                <a:spcPts val="1370"/>
              </a:lnSpc>
            </a:pPr>
            <a:r>
              <a:rPr sz="1200" dirty="0">
                <a:latin typeface="Tahoma"/>
                <a:cs typeface="Tahoma"/>
              </a:rPr>
              <a:t>Listrik</a:t>
            </a:r>
            <a:endParaRPr sz="1200">
              <a:latin typeface="Tahoma"/>
              <a:cs typeface="Tahoma"/>
            </a:endParaRPr>
          </a:p>
        </p:txBody>
      </p:sp>
      <p:pic>
        <p:nvPicPr>
          <p:cNvPr id="52" name="object 52"/>
          <p:cNvPicPr/>
          <p:nvPr/>
        </p:nvPicPr>
        <p:blipFill>
          <a:blip r:embed="rId12" cstate="print"/>
          <a:stretch>
            <a:fillRect/>
          </a:stretch>
        </p:blipFill>
        <p:spPr>
          <a:xfrm>
            <a:off x="10220832" y="2862986"/>
            <a:ext cx="503402" cy="503402"/>
          </a:xfrm>
          <a:prstGeom prst="rect">
            <a:avLst/>
          </a:prstGeom>
        </p:spPr>
      </p:pic>
      <p:sp>
        <p:nvSpPr>
          <p:cNvPr id="53" name="object 53"/>
          <p:cNvSpPr txBox="1"/>
          <p:nvPr/>
        </p:nvSpPr>
        <p:spPr>
          <a:xfrm>
            <a:off x="10804397" y="2999994"/>
            <a:ext cx="315595"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Tahoma"/>
                <a:cs typeface="Tahoma"/>
              </a:rPr>
              <a:t>BBM</a:t>
            </a:r>
            <a:endParaRPr sz="1200">
              <a:latin typeface="Tahoma"/>
              <a:cs typeface="Tahoma"/>
            </a:endParaRPr>
          </a:p>
        </p:txBody>
      </p:sp>
      <p:pic>
        <p:nvPicPr>
          <p:cNvPr id="54" name="object 54"/>
          <p:cNvPicPr/>
          <p:nvPr/>
        </p:nvPicPr>
        <p:blipFill>
          <a:blip r:embed="rId13" cstate="print"/>
          <a:stretch>
            <a:fillRect/>
          </a:stretch>
        </p:blipFill>
        <p:spPr>
          <a:xfrm>
            <a:off x="10220832" y="3671468"/>
            <a:ext cx="557758" cy="503402"/>
          </a:xfrm>
          <a:prstGeom prst="rect">
            <a:avLst/>
          </a:prstGeom>
        </p:spPr>
      </p:pic>
      <p:sp>
        <p:nvSpPr>
          <p:cNvPr id="55" name="object 55"/>
          <p:cNvSpPr txBox="1"/>
          <p:nvPr/>
        </p:nvSpPr>
        <p:spPr>
          <a:xfrm>
            <a:off x="10823574" y="3686302"/>
            <a:ext cx="1059487" cy="366766"/>
          </a:xfrm>
          <a:prstGeom prst="rect">
            <a:avLst/>
          </a:prstGeom>
        </p:spPr>
        <p:txBody>
          <a:bodyPr vert="horz" wrap="square" lIns="0" tIns="33019" rIns="0" bIns="0" rtlCol="0">
            <a:spAutoFit/>
          </a:bodyPr>
          <a:lstStyle/>
          <a:p>
            <a:pPr marL="12700" marR="5080">
              <a:lnSpc>
                <a:spcPts val="1300"/>
              </a:lnSpc>
              <a:spcBef>
                <a:spcPts val="259"/>
              </a:spcBef>
            </a:pPr>
            <a:r>
              <a:rPr sz="1200" dirty="0">
                <a:latin typeface="Tahoma"/>
                <a:cs typeface="Tahoma"/>
              </a:rPr>
              <a:t>Tarif Transportasi</a:t>
            </a:r>
            <a:endParaRPr sz="1200">
              <a:latin typeface="Tahoma"/>
              <a:cs typeface="Tahoma"/>
            </a:endParaRPr>
          </a:p>
        </p:txBody>
      </p:sp>
      <p:pic>
        <p:nvPicPr>
          <p:cNvPr id="56" name="object 56"/>
          <p:cNvPicPr/>
          <p:nvPr/>
        </p:nvPicPr>
        <p:blipFill>
          <a:blip r:embed="rId14" cstate="print"/>
          <a:stretch>
            <a:fillRect/>
          </a:stretch>
        </p:blipFill>
        <p:spPr>
          <a:xfrm>
            <a:off x="10160254" y="4501194"/>
            <a:ext cx="730415" cy="528287"/>
          </a:xfrm>
          <a:prstGeom prst="rect">
            <a:avLst/>
          </a:prstGeom>
        </p:spPr>
      </p:pic>
      <p:sp>
        <p:nvSpPr>
          <p:cNvPr id="57" name="object 57"/>
          <p:cNvSpPr txBox="1"/>
          <p:nvPr/>
        </p:nvSpPr>
        <p:spPr>
          <a:xfrm>
            <a:off x="10953115" y="4512055"/>
            <a:ext cx="690245" cy="366766"/>
          </a:xfrm>
          <a:prstGeom prst="rect">
            <a:avLst/>
          </a:prstGeom>
        </p:spPr>
        <p:txBody>
          <a:bodyPr vert="horz" wrap="square" lIns="0" tIns="33019" rIns="0" bIns="0" rtlCol="0">
            <a:spAutoFit/>
          </a:bodyPr>
          <a:lstStyle/>
          <a:p>
            <a:pPr marL="12700" marR="5080">
              <a:lnSpc>
                <a:spcPts val="1300"/>
              </a:lnSpc>
              <a:spcBef>
                <a:spcPts val="259"/>
              </a:spcBef>
            </a:pPr>
            <a:r>
              <a:rPr sz="1200" dirty="0">
                <a:latin typeface="Tahoma"/>
                <a:cs typeface="Tahoma"/>
              </a:rPr>
              <a:t>Biaya Sekolah</a:t>
            </a:r>
          </a:p>
        </p:txBody>
      </p:sp>
      <p:sp>
        <p:nvSpPr>
          <p:cNvPr id="58" name="object 58"/>
          <p:cNvSpPr txBox="1"/>
          <p:nvPr/>
        </p:nvSpPr>
        <p:spPr>
          <a:xfrm>
            <a:off x="525576" y="5801056"/>
            <a:ext cx="998424" cy="151323"/>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252525"/>
                </a:solidFill>
                <a:latin typeface="Tahoma"/>
                <a:cs typeface="Tahoma"/>
              </a:rPr>
              <a:t>Sumber: BPS</a:t>
            </a:r>
            <a:endParaRPr sz="900" dirty="0">
              <a:latin typeface="Tahoma"/>
              <a:cs typeface="Tahoma"/>
            </a:endParaRPr>
          </a:p>
        </p:txBody>
      </p:sp>
      <p:sp>
        <p:nvSpPr>
          <p:cNvPr id="59" name="object 59"/>
          <p:cNvSpPr/>
          <p:nvPr/>
        </p:nvSpPr>
        <p:spPr>
          <a:xfrm>
            <a:off x="0" y="6045098"/>
            <a:ext cx="12192000" cy="369570"/>
          </a:xfrm>
          <a:custGeom>
            <a:avLst/>
            <a:gdLst/>
            <a:ahLst/>
            <a:cxnLst/>
            <a:rect l="l" t="t" r="r" b="b"/>
            <a:pathLst>
              <a:path w="12192000" h="369570">
                <a:moveTo>
                  <a:pt x="12192000" y="0"/>
                </a:moveTo>
                <a:lnTo>
                  <a:pt x="0" y="0"/>
                </a:lnTo>
                <a:lnTo>
                  <a:pt x="0" y="369328"/>
                </a:lnTo>
                <a:lnTo>
                  <a:pt x="12192000" y="369328"/>
                </a:lnTo>
                <a:lnTo>
                  <a:pt x="12192000" y="0"/>
                </a:lnTo>
                <a:close/>
              </a:path>
            </a:pathLst>
          </a:custGeom>
          <a:solidFill>
            <a:srgbClr val="1F4E79"/>
          </a:solidFill>
        </p:spPr>
        <p:txBody>
          <a:bodyPr wrap="square" lIns="0" tIns="0" rIns="0" bIns="0" rtlCol="0"/>
          <a:lstStyle/>
          <a:p>
            <a:endParaRPr/>
          </a:p>
        </p:txBody>
      </p:sp>
      <p:sp>
        <p:nvSpPr>
          <p:cNvPr id="60" name="object 60"/>
          <p:cNvSpPr txBox="1"/>
          <p:nvPr/>
        </p:nvSpPr>
        <p:spPr>
          <a:xfrm>
            <a:off x="986434" y="6064097"/>
            <a:ext cx="10218420" cy="566822"/>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FFFFFF"/>
                </a:solidFill>
                <a:latin typeface="Calibri"/>
                <a:cs typeface="Calibri"/>
              </a:rPr>
              <a:t>Pemerintah Daerah memegang peranan penting dalam pengendalian harga-harga barang dan jasa di daerah</a:t>
            </a:r>
            <a:endParaRPr sz="1800">
              <a:latin typeface="Calibri"/>
              <a:cs typeface="Calibri"/>
            </a:endParaRPr>
          </a:p>
        </p:txBody>
      </p:sp>
      <p:pic>
        <p:nvPicPr>
          <p:cNvPr id="61" name="object 61"/>
          <p:cNvPicPr/>
          <p:nvPr/>
        </p:nvPicPr>
        <p:blipFill>
          <a:blip r:embed="rId15" cstate="print"/>
          <a:stretch>
            <a:fillRect/>
          </a:stretch>
        </p:blipFill>
        <p:spPr>
          <a:xfrm>
            <a:off x="8581517" y="4615700"/>
            <a:ext cx="507225" cy="507225"/>
          </a:xfrm>
          <a:prstGeom prst="rect">
            <a:avLst/>
          </a:prstGeom>
        </p:spPr>
      </p:pic>
      <p:sp>
        <p:nvSpPr>
          <p:cNvPr id="62" name="object 62"/>
          <p:cNvSpPr txBox="1"/>
          <p:nvPr/>
        </p:nvSpPr>
        <p:spPr>
          <a:xfrm>
            <a:off x="9192005" y="4704969"/>
            <a:ext cx="852501" cy="366766"/>
          </a:xfrm>
          <a:prstGeom prst="rect">
            <a:avLst/>
          </a:prstGeom>
        </p:spPr>
        <p:txBody>
          <a:bodyPr vert="horz" wrap="square" lIns="0" tIns="33019" rIns="0" bIns="0" rtlCol="0">
            <a:spAutoFit/>
          </a:bodyPr>
          <a:lstStyle/>
          <a:p>
            <a:pPr marL="12700" marR="5080">
              <a:lnSpc>
                <a:spcPts val="1300"/>
              </a:lnSpc>
              <a:spcBef>
                <a:spcPts val="259"/>
              </a:spcBef>
            </a:pPr>
            <a:r>
              <a:rPr sz="1200" dirty="0">
                <a:latin typeface="Tahoma"/>
                <a:cs typeface="Tahoma"/>
              </a:rPr>
              <a:t>Emas Perhiasan</a:t>
            </a:r>
          </a:p>
        </p:txBody>
      </p:sp>
      <p:sp>
        <p:nvSpPr>
          <p:cNvPr id="63" name="object 63"/>
          <p:cNvSpPr txBox="1">
            <a:spLocks noGrp="1"/>
          </p:cNvSpPr>
          <p:nvPr>
            <p:ph type="sldNum" sz="quarter" idx="7"/>
          </p:nvPr>
        </p:nvSpPr>
        <p:spPr>
          <a:xfrm>
            <a:off x="11767439" y="6505836"/>
            <a:ext cx="411607" cy="215444"/>
          </a:xfrm>
          <a:prstGeom prst="rect">
            <a:avLst/>
          </a:prstGeom>
        </p:spPr>
        <p:txBody>
          <a:bodyPr vert="horz" wrap="square" lIns="0" tIns="0" rIns="0" bIns="0" rtlCol="0">
            <a:spAutoFit/>
          </a:bodyPr>
          <a:lstStyle/>
          <a:p>
            <a:pPr marL="38100">
              <a:lnSpc>
                <a:spcPct val="100000"/>
              </a:lnSpc>
            </a:pPr>
            <a:fld id="{81D60167-4931-47E6-BA6A-407CBD079E47}" type="slidenum">
              <a:rPr sz="1400" dirty="0"/>
              <a:t>10</a:t>
            </a:fld>
            <a:endParaRPr sz="1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92839" y="6492951"/>
            <a:ext cx="229870" cy="228268"/>
          </a:xfrm>
          <a:prstGeom prst="rect">
            <a:avLst/>
          </a:prstGeom>
        </p:spPr>
        <p:txBody>
          <a:bodyPr vert="horz" wrap="square" lIns="0" tIns="12700" rIns="0" bIns="0" rtlCol="0">
            <a:spAutoFit/>
          </a:bodyPr>
          <a:lstStyle/>
          <a:p>
            <a:pPr marL="12700">
              <a:lnSpc>
                <a:spcPct val="100000"/>
              </a:lnSpc>
              <a:spcBef>
                <a:spcPts val="100"/>
              </a:spcBef>
            </a:pPr>
            <a:r>
              <a:rPr sz="1400" b="1" dirty="0">
                <a:latin typeface="Roboto"/>
                <a:cs typeface="Roboto"/>
              </a:rPr>
              <a:t>11</a:t>
            </a:r>
            <a:endParaRPr sz="1400">
              <a:latin typeface="Roboto"/>
              <a:cs typeface="Roboto"/>
            </a:endParaRPr>
          </a:p>
        </p:txBody>
      </p:sp>
      <p:sp>
        <p:nvSpPr>
          <p:cNvPr id="16" name="object 16"/>
          <p:cNvSpPr txBox="1"/>
          <p:nvPr/>
        </p:nvSpPr>
        <p:spPr>
          <a:xfrm>
            <a:off x="302158" y="6636208"/>
            <a:ext cx="1602842" cy="151323"/>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252525"/>
                </a:solidFill>
                <a:latin typeface="Tahoma"/>
                <a:cs typeface="Tahoma"/>
              </a:rPr>
              <a:t>Sumber: BPS, diolah</a:t>
            </a:r>
            <a:endParaRPr sz="900" dirty="0">
              <a:latin typeface="Tahoma"/>
              <a:cs typeface="Tahoma"/>
            </a:endParaRPr>
          </a:p>
        </p:txBody>
      </p:sp>
      <p:sp>
        <p:nvSpPr>
          <p:cNvPr id="17" name="object 17"/>
          <p:cNvSpPr txBox="1">
            <a:spLocks noGrp="1"/>
          </p:cNvSpPr>
          <p:nvPr>
            <p:ph type="title"/>
          </p:nvPr>
        </p:nvSpPr>
        <p:spPr>
          <a:xfrm>
            <a:off x="532891" y="129286"/>
            <a:ext cx="11196955" cy="1001394"/>
          </a:xfrm>
          <a:prstGeom prst="rect">
            <a:avLst/>
          </a:prstGeom>
        </p:spPr>
        <p:txBody>
          <a:bodyPr vert="horz" wrap="square" lIns="0" tIns="12700" rIns="0" bIns="0" rtlCol="0">
            <a:spAutoFit/>
          </a:bodyPr>
          <a:lstStyle/>
          <a:p>
            <a:pPr marL="12700" marR="5080">
              <a:lnSpc>
                <a:spcPct val="100000"/>
              </a:lnSpc>
              <a:spcBef>
                <a:spcPts val="100"/>
              </a:spcBef>
            </a:pPr>
            <a:r>
              <a:rPr sz="3200" dirty="0">
                <a:latin typeface="Roboto"/>
              </a:rPr>
              <a:t>PEMERINTAH DAERAH BERPERAN PENTING MENJAGA KESTABILAN HARGA DAN TINGKAT INFLASI</a:t>
            </a:r>
          </a:p>
        </p:txBody>
      </p:sp>
      <p:sp>
        <p:nvSpPr>
          <p:cNvPr id="20" name="object 20"/>
          <p:cNvSpPr txBox="1"/>
          <p:nvPr/>
        </p:nvSpPr>
        <p:spPr>
          <a:xfrm>
            <a:off x="428955" y="5432552"/>
            <a:ext cx="11593754" cy="997709"/>
          </a:xfrm>
          <a:prstGeom prst="rect">
            <a:avLst/>
          </a:prstGeom>
        </p:spPr>
        <p:txBody>
          <a:bodyPr vert="horz" wrap="square" lIns="0" tIns="12700" rIns="0" bIns="0" rtlCol="0">
            <a:spAutoFit/>
          </a:bodyPr>
          <a:lstStyle/>
          <a:p>
            <a:pPr marL="299085" marR="259079" indent="-287020">
              <a:lnSpc>
                <a:spcPct val="100000"/>
              </a:lnSpc>
              <a:spcBef>
                <a:spcPts val="100"/>
              </a:spcBef>
              <a:buFont typeface="Wingdings"/>
              <a:buChar char=""/>
              <a:tabLst>
                <a:tab pos="299085" algn="l"/>
              </a:tabLst>
            </a:pPr>
            <a:r>
              <a:rPr sz="1600" dirty="0">
                <a:latin typeface="Tahoma"/>
                <a:cs typeface="Tahoma"/>
              </a:rPr>
              <a:t>Masih terdapat </a:t>
            </a:r>
            <a:r>
              <a:rPr sz="1600" b="1" dirty="0">
                <a:solidFill>
                  <a:srgbClr val="185EB4"/>
                </a:solidFill>
                <a:latin typeface="Arial"/>
                <a:cs typeface="Arial"/>
              </a:rPr>
              <a:t>tantangan </a:t>
            </a:r>
            <a:r>
              <a:rPr sz="1600" dirty="0">
                <a:latin typeface="Tahoma"/>
                <a:cs typeface="Tahoma"/>
              </a:rPr>
              <a:t>dalam pengendalian harga dan inflasi, a.l. keterbatasan infrastruktur dan suplai komoditas bahan pangan yang terbatas di beberapa wilayah</a:t>
            </a:r>
          </a:p>
          <a:p>
            <a:pPr marL="299085" indent="-286385">
              <a:lnSpc>
                <a:spcPct val="100000"/>
              </a:lnSpc>
              <a:buFont typeface="Wingdings"/>
              <a:buChar char=""/>
              <a:tabLst>
                <a:tab pos="299085" algn="l"/>
              </a:tabLst>
            </a:pPr>
            <a:r>
              <a:rPr sz="1600" b="1" dirty="0">
                <a:solidFill>
                  <a:srgbClr val="185EB4"/>
                </a:solidFill>
                <a:latin typeface="Arial"/>
                <a:cs typeface="Arial"/>
              </a:rPr>
              <a:t>Koordinasi kebijakan secara pusat dan nasional </a:t>
            </a:r>
            <a:r>
              <a:rPr sz="1600" dirty="0">
                <a:latin typeface="Tahoma"/>
                <a:cs typeface="Tahoma"/>
              </a:rPr>
              <a:t>terus dilakukan untuk mengupayakan disparitas yang terus menurun.</a:t>
            </a:r>
          </a:p>
          <a:p>
            <a:pPr marL="299085" indent="-286385">
              <a:lnSpc>
                <a:spcPct val="100000"/>
              </a:lnSpc>
              <a:buFont typeface="Wingdings"/>
              <a:buChar char=""/>
              <a:tabLst>
                <a:tab pos="299085" algn="l"/>
              </a:tabLst>
            </a:pPr>
            <a:r>
              <a:rPr sz="1600" b="1" dirty="0">
                <a:solidFill>
                  <a:srgbClr val="185EB4"/>
                </a:solidFill>
                <a:latin typeface="Arial"/>
                <a:cs typeface="Arial"/>
              </a:rPr>
              <a:t>Komitmen dan konsistensi Pemda </a:t>
            </a:r>
            <a:r>
              <a:rPr sz="1600" dirty="0">
                <a:latin typeface="Tahoma"/>
                <a:cs typeface="Tahoma"/>
              </a:rPr>
              <a:t>dalam menjaga stabilitas harga akan mendukung pengendalian inflasi.</a:t>
            </a:r>
          </a:p>
        </p:txBody>
      </p:sp>
      <p:pic>
        <p:nvPicPr>
          <p:cNvPr id="22" name="Picture 21">
            <a:extLst>
              <a:ext uri="{FF2B5EF4-FFF2-40B4-BE49-F238E27FC236}">
                <a16:creationId xmlns:a16="http://schemas.microsoft.com/office/drawing/2014/main" id="{A679CF30-3D43-4F4C-89ED-C228A3829981}"/>
              </a:ext>
            </a:extLst>
          </p:cNvPr>
          <p:cNvPicPr>
            <a:picLocks noChangeAspect="1"/>
          </p:cNvPicPr>
          <p:nvPr/>
        </p:nvPicPr>
        <p:blipFill>
          <a:blip r:embed="rId2"/>
          <a:stretch>
            <a:fillRect/>
          </a:stretch>
        </p:blipFill>
        <p:spPr>
          <a:xfrm>
            <a:off x="676580" y="1359995"/>
            <a:ext cx="10838840" cy="413801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49343" y="1070292"/>
            <a:ext cx="5830232" cy="4858258"/>
          </a:xfrm>
          <a:prstGeom prst="rect">
            <a:avLst/>
          </a:prstGeom>
        </p:spPr>
      </p:pic>
      <p:sp>
        <p:nvSpPr>
          <p:cNvPr id="3" name="object 3"/>
          <p:cNvSpPr txBox="1">
            <a:spLocks noGrp="1"/>
          </p:cNvSpPr>
          <p:nvPr>
            <p:ph type="title"/>
          </p:nvPr>
        </p:nvSpPr>
        <p:spPr>
          <a:xfrm>
            <a:off x="591413" y="180289"/>
            <a:ext cx="11251244" cy="917559"/>
          </a:xfrm>
          <a:prstGeom prst="rect">
            <a:avLst/>
          </a:prstGeom>
        </p:spPr>
        <p:txBody>
          <a:bodyPr vert="horz" wrap="square" lIns="0" tIns="12065" rIns="0" bIns="0" rtlCol="0">
            <a:spAutoFit/>
          </a:bodyPr>
          <a:lstStyle/>
          <a:p>
            <a:pPr marL="12700">
              <a:lnSpc>
                <a:spcPct val="100000"/>
              </a:lnSpc>
              <a:spcBef>
                <a:spcPts val="95"/>
              </a:spcBef>
            </a:pPr>
            <a:r>
              <a:rPr sz="4000" dirty="0">
                <a:solidFill>
                  <a:srgbClr val="2B4B89"/>
                </a:solidFill>
                <a:latin typeface="Roboto"/>
              </a:rPr>
              <a:t>APBN DAN PEREKONOMIAN</a:t>
            </a:r>
            <a:endParaRPr sz="4000" dirty="0">
              <a:latin typeface="Roboto"/>
            </a:endParaRPr>
          </a:p>
          <a:p>
            <a:pPr marL="12700">
              <a:lnSpc>
                <a:spcPct val="100000"/>
              </a:lnSpc>
              <a:spcBef>
                <a:spcPts val="80"/>
              </a:spcBef>
            </a:pPr>
            <a:r>
              <a:rPr sz="1800" b="0" dirty="0">
                <a:latin typeface="Roboto"/>
                <a:cs typeface="Tahoma"/>
              </a:rPr>
              <a:t>APBN adalah instrumen untuk mencapai tujuan negara dan sekaligus alat untuk mengelola ekonomi</a:t>
            </a:r>
            <a:endParaRPr sz="1800" dirty="0">
              <a:latin typeface="Roboto"/>
              <a:cs typeface="Tahoma"/>
            </a:endParaRPr>
          </a:p>
        </p:txBody>
      </p:sp>
      <p:sp>
        <p:nvSpPr>
          <p:cNvPr id="4" name="object 4"/>
          <p:cNvSpPr txBox="1"/>
          <p:nvPr/>
        </p:nvSpPr>
        <p:spPr>
          <a:xfrm>
            <a:off x="649325" y="6093357"/>
            <a:ext cx="4379875" cy="382156"/>
          </a:xfrm>
          <a:prstGeom prst="rect">
            <a:avLst/>
          </a:prstGeom>
        </p:spPr>
        <p:txBody>
          <a:bodyPr vert="horz" wrap="square" lIns="0" tIns="12700" rIns="0" bIns="0" rtlCol="0">
            <a:spAutoFit/>
          </a:bodyPr>
          <a:lstStyle/>
          <a:p>
            <a:pPr marL="12700">
              <a:lnSpc>
                <a:spcPct val="100000"/>
              </a:lnSpc>
              <a:spcBef>
                <a:spcPts val="100"/>
              </a:spcBef>
            </a:pPr>
            <a:r>
              <a:rPr sz="1200" i="1" dirty="0">
                <a:latin typeface="Roboto"/>
                <a:cs typeface="Roboto"/>
              </a:rPr>
              <a:t>* Referensi: Fungsi APBN sesuai dengan Pasal 3 ayat</a:t>
            </a:r>
            <a:endParaRPr sz="1200" dirty="0">
              <a:latin typeface="Roboto"/>
              <a:cs typeface="Roboto"/>
            </a:endParaRPr>
          </a:p>
          <a:p>
            <a:pPr marL="12700">
              <a:lnSpc>
                <a:spcPct val="100000"/>
              </a:lnSpc>
            </a:pPr>
            <a:r>
              <a:rPr sz="1200" i="1" dirty="0">
                <a:latin typeface="Roboto"/>
                <a:cs typeface="Roboto"/>
              </a:rPr>
              <a:t>(4) UU Keuangan Negara beserta penjelasan</a:t>
            </a:r>
            <a:endParaRPr sz="1200" dirty="0">
              <a:latin typeface="Roboto"/>
              <a:cs typeface="Roboto"/>
            </a:endParaRPr>
          </a:p>
        </p:txBody>
      </p:sp>
      <p:sp>
        <p:nvSpPr>
          <p:cNvPr id="5" name="object 5"/>
          <p:cNvSpPr/>
          <p:nvPr/>
        </p:nvSpPr>
        <p:spPr>
          <a:xfrm>
            <a:off x="9698355" y="1070355"/>
            <a:ext cx="1830705" cy="400050"/>
          </a:xfrm>
          <a:custGeom>
            <a:avLst/>
            <a:gdLst/>
            <a:ahLst/>
            <a:cxnLst/>
            <a:rect l="l" t="t" r="r" b="b"/>
            <a:pathLst>
              <a:path w="1830704" h="400050">
                <a:moveTo>
                  <a:pt x="1630552" y="0"/>
                </a:moveTo>
                <a:lnTo>
                  <a:pt x="199898" y="0"/>
                </a:lnTo>
                <a:lnTo>
                  <a:pt x="154075" y="5274"/>
                </a:lnTo>
                <a:lnTo>
                  <a:pt x="112004" y="20302"/>
                </a:lnTo>
                <a:lnTo>
                  <a:pt x="74887" y="43887"/>
                </a:lnTo>
                <a:lnTo>
                  <a:pt x="43927" y="74834"/>
                </a:lnTo>
                <a:lnTo>
                  <a:pt x="20324" y="111948"/>
                </a:lnTo>
                <a:lnTo>
                  <a:pt x="5281" y="154035"/>
                </a:lnTo>
                <a:lnTo>
                  <a:pt x="0" y="199898"/>
                </a:lnTo>
                <a:lnTo>
                  <a:pt x="5281" y="245713"/>
                </a:lnTo>
                <a:lnTo>
                  <a:pt x="20324" y="287766"/>
                </a:lnTo>
                <a:lnTo>
                  <a:pt x="43927" y="324858"/>
                </a:lnTo>
                <a:lnTo>
                  <a:pt x="74887" y="355791"/>
                </a:lnTo>
                <a:lnTo>
                  <a:pt x="112004" y="379369"/>
                </a:lnTo>
                <a:lnTo>
                  <a:pt x="154075" y="394394"/>
                </a:lnTo>
                <a:lnTo>
                  <a:pt x="199898" y="399669"/>
                </a:lnTo>
                <a:lnTo>
                  <a:pt x="1630552" y="399669"/>
                </a:lnTo>
                <a:lnTo>
                  <a:pt x="1676415" y="394394"/>
                </a:lnTo>
                <a:lnTo>
                  <a:pt x="1718502" y="379369"/>
                </a:lnTo>
                <a:lnTo>
                  <a:pt x="1755616" y="355791"/>
                </a:lnTo>
                <a:lnTo>
                  <a:pt x="1786563" y="324858"/>
                </a:lnTo>
                <a:lnTo>
                  <a:pt x="1810148" y="287766"/>
                </a:lnTo>
                <a:lnTo>
                  <a:pt x="1825176" y="245713"/>
                </a:lnTo>
                <a:lnTo>
                  <a:pt x="1830451" y="199898"/>
                </a:lnTo>
                <a:lnTo>
                  <a:pt x="1825176" y="154035"/>
                </a:lnTo>
                <a:lnTo>
                  <a:pt x="1810148" y="111948"/>
                </a:lnTo>
                <a:lnTo>
                  <a:pt x="1786563" y="74834"/>
                </a:lnTo>
                <a:lnTo>
                  <a:pt x="1755616" y="43887"/>
                </a:lnTo>
                <a:lnTo>
                  <a:pt x="1718502" y="20302"/>
                </a:lnTo>
                <a:lnTo>
                  <a:pt x="1676415" y="5274"/>
                </a:lnTo>
                <a:lnTo>
                  <a:pt x="1630552" y="0"/>
                </a:lnTo>
                <a:close/>
              </a:path>
            </a:pathLst>
          </a:custGeom>
          <a:solidFill>
            <a:srgbClr val="000000"/>
          </a:solidFill>
        </p:spPr>
        <p:txBody>
          <a:bodyPr wrap="square" lIns="0" tIns="0" rIns="0" bIns="0" rtlCol="0"/>
          <a:lstStyle/>
          <a:p>
            <a:endParaRPr/>
          </a:p>
        </p:txBody>
      </p:sp>
      <p:sp>
        <p:nvSpPr>
          <p:cNvPr id="6" name="object 6"/>
          <p:cNvSpPr txBox="1"/>
          <p:nvPr/>
        </p:nvSpPr>
        <p:spPr>
          <a:xfrm>
            <a:off x="6502146" y="1077143"/>
            <a:ext cx="5046345" cy="4827603"/>
          </a:xfrm>
          <a:prstGeom prst="rect">
            <a:avLst/>
          </a:prstGeom>
        </p:spPr>
        <p:txBody>
          <a:bodyPr vert="horz" wrap="square" lIns="0" tIns="61594" rIns="0" bIns="0" rtlCol="0">
            <a:spAutoFit/>
          </a:bodyPr>
          <a:lstStyle/>
          <a:p>
            <a:pPr marR="277495" algn="r">
              <a:lnSpc>
                <a:spcPct val="100000"/>
              </a:lnSpc>
              <a:spcBef>
                <a:spcPts val="484"/>
              </a:spcBef>
            </a:pPr>
            <a:r>
              <a:rPr sz="1600" b="1" dirty="0">
                <a:solidFill>
                  <a:srgbClr val="FFFFFF"/>
                </a:solidFill>
                <a:latin typeface="Tahoma" panose="020B0604030504040204" pitchFamily="34" charset="0"/>
                <a:ea typeface="Tahoma" panose="020B0604030504040204" pitchFamily="34" charset="0"/>
                <a:cs typeface="Tahoma" panose="020B0604030504040204" pitchFamily="34" charset="0"/>
              </a:rPr>
              <a:t>Fungsi APBN*</a:t>
            </a:r>
            <a:endParaRPr sz="1600" dirty="0">
              <a:latin typeface="Tahoma" panose="020B0604030504040204" pitchFamily="34" charset="0"/>
              <a:ea typeface="Tahoma" panose="020B0604030504040204" pitchFamily="34" charset="0"/>
              <a:cs typeface="Tahoma" panose="020B0604030504040204" pitchFamily="34" charset="0"/>
            </a:endParaRPr>
          </a:p>
          <a:p>
            <a:pPr marL="12700">
              <a:lnSpc>
                <a:spcPct val="100000"/>
              </a:lnSpc>
              <a:spcBef>
                <a:spcPts val="585"/>
              </a:spcBef>
            </a:pPr>
            <a:r>
              <a:rPr sz="1600" b="1" dirty="0">
                <a:solidFill>
                  <a:srgbClr val="00AF50"/>
                </a:solidFill>
                <a:latin typeface="Tahoma" panose="020B0604030504040204" pitchFamily="34" charset="0"/>
                <a:ea typeface="Tahoma" panose="020B0604030504040204" pitchFamily="34" charset="0"/>
                <a:cs typeface="Tahoma" panose="020B0604030504040204" pitchFamily="34" charset="0"/>
              </a:rPr>
              <a:t>Alokasi </a:t>
            </a:r>
            <a:r>
              <a:rPr sz="1600" dirty="0">
                <a:latin typeface="Tahoma" panose="020B0604030504040204" pitchFamily="34" charset="0"/>
                <a:ea typeface="Tahoma" panose="020B0604030504040204" pitchFamily="34" charset="0"/>
                <a:cs typeface="Tahoma" panose="020B0604030504040204" pitchFamily="34" charset="0"/>
              </a:rPr>
              <a:t>menciptakan perekonomian yang efisien</a:t>
            </a:r>
          </a:p>
          <a:p>
            <a:pPr marL="279400" indent="-266700">
              <a:lnSpc>
                <a:spcPct val="100000"/>
              </a:lnSpc>
              <a:spcBef>
                <a:spcPts val="10"/>
              </a:spcBef>
              <a:buFont typeface="Wingdings"/>
              <a:buChar char=""/>
              <a:tabLst>
                <a:tab pos="279400" algn="l"/>
              </a:tabLst>
            </a:pPr>
            <a:r>
              <a:rPr sz="1600" dirty="0">
                <a:latin typeface="Tahoma" panose="020B0604030504040204" pitchFamily="34" charset="0"/>
                <a:ea typeface="Tahoma" panose="020B0604030504040204" pitchFamily="34" charset="0"/>
                <a:cs typeface="Tahoma" panose="020B0604030504040204" pitchFamily="34" charset="0"/>
              </a:rPr>
              <a:t>Pengelolaan </a:t>
            </a:r>
            <a:r>
              <a:rPr sz="1600" i="1" dirty="0">
                <a:latin typeface="Tahoma" panose="020B0604030504040204" pitchFamily="34" charset="0"/>
                <a:ea typeface="Tahoma" panose="020B0604030504040204" pitchFamily="34" charset="0"/>
                <a:cs typeface="Tahoma" panose="020B0604030504040204" pitchFamily="34" charset="0"/>
              </a:rPr>
              <a:t>Market Failure </a:t>
            </a:r>
            <a:r>
              <a:rPr sz="1600" dirty="0">
                <a:latin typeface="Tahoma" panose="020B0604030504040204" pitchFamily="34" charset="0"/>
                <a:ea typeface="Tahoma" panose="020B0604030504040204" pitchFamily="34" charset="0"/>
                <a:cs typeface="Tahoma" panose="020B0604030504040204" pitchFamily="34" charset="0"/>
              </a:rPr>
              <a:t>Perekonomian</a:t>
            </a:r>
          </a:p>
          <a:p>
            <a:pPr marL="279400" indent="-266700">
              <a:lnSpc>
                <a:spcPct val="100000"/>
              </a:lnSpc>
              <a:buFont typeface="Wingdings"/>
              <a:buChar char=""/>
              <a:tabLst>
                <a:tab pos="279400" algn="l"/>
                <a:tab pos="3373754" algn="l"/>
              </a:tabLst>
            </a:pPr>
            <a:r>
              <a:rPr sz="1600" dirty="0">
                <a:latin typeface="Tahoma" panose="020B0604030504040204" pitchFamily="34" charset="0"/>
                <a:ea typeface="Tahoma" panose="020B0604030504040204" pitchFamily="34" charset="0"/>
                <a:cs typeface="Tahoma" panose="020B0604030504040204" pitchFamily="34" charset="0"/>
              </a:rPr>
              <a:t>Penyediaan barang-barang publk	(Infrastruktur,</a:t>
            </a:r>
          </a:p>
          <a:p>
            <a:pPr marL="279400">
              <a:lnSpc>
                <a:spcPct val="100000"/>
              </a:lnSpc>
            </a:pPr>
            <a:r>
              <a:rPr sz="1600" dirty="0">
                <a:latin typeface="Tahoma" panose="020B0604030504040204" pitchFamily="34" charset="0"/>
                <a:ea typeface="Tahoma" panose="020B0604030504040204" pitchFamily="34" charset="0"/>
                <a:cs typeface="Tahoma" panose="020B0604030504040204" pitchFamily="34" charset="0"/>
              </a:rPr>
              <a:t>keamanan, peradilan)</a:t>
            </a:r>
          </a:p>
          <a:p>
            <a:pPr marL="12700" marR="546735">
              <a:lnSpc>
                <a:spcPct val="100400"/>
              </a:lnSpc>
              <a:spcBef>
                <a:spcPts val="455"/>
              </a:spcBef>
            </a:pPr>
            <a:r>
              <a:rPr sz="1600" b="1" dirty="0">
                <a:solidFill>
                  <a:srgbClr val="00AF50"/>
                </a:solidFill>
                <a:latin typeface="Tahoma" panose="020B0604030504040204" pitchFamily="34" charset="0"/>
                <a:ea typeface="Tahoma" panose="020B0604030504040204" pitchFamily="34" charset="0"/>
                <a:cs typeface="Tahoma" panose="020B0604030504040204" pitchFamily="34" charset="0"/>
              </a:rPr>
              <a:t>Distribusi </a:t>
            </a:r>
            <a:r>
              <a:rPr sz="1600" dirty="0">
                <a:latin typeface="Tahoma" panose="020B0604030504040204" pitchFamily="34" charset="0"/>
                <a:ea typeface="Tahoma" panose="020B0604030504040204" pitchFamily="34" charset="0"/>
                <a:cs typeface="Tahoma" panose="020B0604030504040204" pitchFamily="34" charset="0"/>
              </a:rPr>
              <a:t>pemerataan antarakelompok rumah tangga dan antardaerah</a:t>
            </a:r>
          </a:p>
          <a:p>
            <a:pPr marL="279400" marR="85090" indent="-267335">
              <a:lnSpc>
                <a:spcPct val="100000"/>
              </a:lnSpc>
              <a:spcBef>
                <a:spcPts val="600"/>
              </a:spcBef>
              <a:buFont typeface="Wingdings"/>
              <a:buChar char=""/>
              <a:tabLst>
                <a:tab pos="279400" algn="l"/>
              </a:tabLst>
            </a:pPr>
            <a:r>
              <a:rPr sz="1600" b="1" dirty="0">
                <a:latin typeface="Tahoma" panose="020B0604030504040204" pitchFamily="34" charset="0"/>
                <a:ea typeface="Tahoma" panose="020B0604030504040204" pitchFamily="34" charset="0"/>
                <a:cs typeface="Tahoma" panose="020B0604030504040204" pitchFamily="34" charset="0"/>
              </a:rPr>
              <a:t>Instrumen Pendapatan</a:t>
            </a:r>
            <a:r>
              <a:rPr sz="1600" dirty="0">
                <a:latin typeface="Tahoma" panose="020B0604030504040204" pitchFamily="34" charset="0"/>
                <a:ea typeface="Tahoma" panose="020B0604030504040204" pitchFamily="34" charset="0"/>
                <a:cs typeface="Tahoma" panose="020B0604030504040204" pitchFamily="34" charset="0"/>
              </a:rPr>
              <a:t>: pajak progresif, pembebasan pajak barang pokok, pajak atas barang mewah</a:t>
            </a:r>
          </a:p>
          <a:p>
            <a:pPr marL="279400" marR="5080" indent="-267335">
              <a:lnSpc>
                <a:spcPct val="100000"/>
              </a:lnSpc>
              <a:buFont typeface="Wingdings"/>
              <a:buChar char=""/>
              <a:tabLst>
                <a:tab pos="279400" algn="l"/>
              </a:tabLst>
            </a:pPr>
            <a:r>
              <a:rPr sz="1600" b="1" dirty="0">
                <a:latin typeface="Tahoma" panose="020B0604030504040204" pitchFamily="34" charset="0"/>
                <a:ea typeface="Tahoma" panose="020B0604030504040204" pitchFamily="34" charset="0"/>
                <a:cs typeface="Tahoma" panose="020B0604030504040204" pitchFamily="34" charset="0"/>
              </a:rPr>
              <a:t>Instrumen Belanja</a:t>
            </a:r>
            <a:r>
              <a:rPr sz="1600" dirty="0">
                <a:latin typeface="Tahoma" panose="020B0604030504040204" pitchFamily="34" charset="0"/>
                <a:ea typeface="Tahoma" panose="020B0604030504040204" pitchFamily="34" charset="0"/>
                <a:cs typeface="Tahoma" panose="020B0604030504040204" pitchFamily="34" charset="0"/>
              </a:rPr>
              <a:t>: Perlindungan sosial, Pendidikan, kesehatan dan perberdayaan masyarakat miskin</a:t>
            </a:r>
          </a:p>
          <a:p>
            <a:pPr marL="12700">
              <a:lnSpc>
                <a:spcPct val="100000"/>
              </a:lnSpc>
              <a:spcBef>
                <a:spcPts val="875"/>
              </a:spcBef>
            </a:pPr>
            <a:r>
              <a:rPr sz="1600" b="1" dirty="0">
                <a:solidFill>
                  <a:srgbClr val="00AF50"/>
                </a:solidFill>
                <a:latin typeface="Tahoma" panose="020B0604030504040204" pitchFamily="34" charset="0"/>
                <a:ea typeface="Tahoma" panose="020B0604030504040204" pitchFamily="34" charset="0"/>
                <a:cs typeface="Tahoma" panose="020B0604030504040204" pitchFamily="34" charset="0"/>
              </a:rPr>
              <a:t>Stabilisasi </a:t>
            </a:r>
            <a:r>
              <a:rPr sz="1600" dirty="0">
                <a:latin typeface="Tahoma" panose="020B0604030504040204" pitchFamily="34" charset="0"/>
                <a:ea typeface="Tahoma" panose="020B0604030504040204" pitchFamily="34" charset="0"/>
                <a:cs typeface="Tahoma" panose="020B0604030504040204" pitchFamily="34" charset="0"/>
              </a:rPr>
              <a:t>menjaga perekonomian dari guncangan</a:t>
            </a:r>
          </a:p>
          <a:p>
            <a:pPr marL="360045" indent="-347345">
              <a:lnSpc>
                <a:spcPct val="100000"/>
              </a:lnSpc>
              <a:spcBef>
                <a:spcPts val="15"/>
              </a:spcBef>
              <a:buFont typeface="Wingdings"/>
              <a:buChar char=""/>
              <a:tabLst>
                <a:tab pos="360045" algn="l"/>
              </a:tabLst>
            </a:pPr>
            <a:r>
              <a:rPr sz="1600" dirty="0">
                <a:latin typeface="Tahoma" panose="020B0604030504040204" pitchFamily="34" charset="0"/>
                <a:ea typeface="Tahoma" panose="020B0604030504040204" pitchFamily="34" charset="0"/>
                <a:cs typeface="Tahoma" panose="020B0604030504040204" pitchFamily="34" charset="0"/>
              </a:rPr>
              <a:t>Merespons ketidakpastian global (</a:t>
            </a:r>
            <a:r>
              <a:rPr sz="1600" i="1" dirty="0">
                <a:latin typeface="Tahoma" panose="020B0604030504040204" pitchFamily="34" charset="0"/>
                <a:ea typeface="Tahoma" panose="020B0604030504040204" pitchFamily="34" charset="0"/>
                <a:cs typeface="Tahoma" panose="020B0604030504040204" pitchFamily="34" charset="0"/>
              </a:rPr>
              <a:t>countercyclical</a:t>
            </a:r>
            <a:r>
              <a:rPr sz="1600" dirty="0">
                <a:latin typeface="Tahoma" panose="020B0604030504040204" pitchFamily="34" charset="0"/>
                <a:ea typeface="Tahoma" panose="020B0604030504040204" pitchFamily="34" charset="0"/>
                <a:cs typeface="Tahoma" panose="020B0604030504040204" pitchFamily="34" charset="0"/>
              </a:rPr>
              <a:t>)</a:t>
            </a:r>
          </a:p>
          <a:p>
            <a:pPr marL="360045" indent="-347345">
              <a:lnSpc>
                <a:spcPct val="100000"/>
              </a:lnSpc>
              <a:buFont typeface="Wingdings"/>
              <a:buChar char=""/>
              <a:tabLst>
                <a:tab pos="360045" algn="l"/>
              </a:tabLst>
            </a:pPr>
            <a:r>
              <a:rPr sz="1600" dirty="0">
                <a:latin typeface="Tahoma" panose="020B0604030504040204" pitchFamily="34" charset="0"/>
                <a:ea typeface="Tahoma" panose="020B0604030504040204" pitchFamily="34" charset="0"/>
                <a:cs typeface="Tahoma" panose="020B0604030504040204" pitchFamily="34" charset="0"/>
              </a:rPr>
              <a:t>Pengelolaan inflasi dan stabilitas harga.</a:t>
            </a:r>
          </a:p>
          <a:p>
            <a:pPr marL="360045" marR="237490" indent="-347980">
              <a:lnSpc>
                <a:spcPct val="100000"/>
              </a:lnSpc>
              <a:buFont typeface="Wingdings"/>
              <a:buChar char=""/>
              <a:tabLst>
                <a:tab pos="360045" algn="l"/>
              </a:tabLst>
            </a:pPr>
            <a:r>
              <a:rPr sz="1600" i="1" dirty="0">
                <a:latin typeface="Tahoma" panose="020B0604030504040204" pitchFamily="34" charset="0"/>
                <a:ea typeface="Tahoma" panose="020B0604030504040204" pitchFamily="34" charset="0"/>
                <a:cs typeface="Tahoma" panose="020B0604030504040204" pitchFamily="34" charset="0"/>
              </a:rPr>
              <a:t>Shock absorber </a:t>
            </a:r>
            <a:r>
              <a:rPr sz="1600" dirty="0">
                <a:latin typeface="Tahoma" panose="020B0604030504040204" pitchFamily="34" charset="0"/>
                <a:ea typeface="Tahoma" panose="020B0604030504040204" pitchFamily="34" charset="0"/>
                <a:cs typeface="Tahoma" panose="020B0604030504040204" pitchFamily="34" charset="0"/>
              </a:rPr>
              <a:t>melindungi daya beli masyarakat berpendapatan rendah.</a:t>
            </a:r>
          </a:p>
        </p:txBody>
      </p:sp>
      <p:sp>
        <p:nvSpPr>
          <p:cNvPr id="7" name="object 7"/>
          <p:cNvSpPr txBox="1">
            <a:spLocks noGrp="1"/>
          </p:cNvSpPr>
          <p:nvPr>
            <p:ph type="sldNum" sz="quarter" idx="7"/>
          </p:nvPr>
        </p:nvSpPr>
        <p:spPr>
          <a:xfrm>
            <a:off x="11767439" y="6505836"/>
            <a:ext cx="411607" cy="217366"/>
          </a:xfrm>
          <a:prstGeom prst="rect">
            <a:avLst/>
          </a:prstGeom>
        </p:spPr>
        <p:txBody>
          <a:bodyPr vert="horz" wrap="square" lIns="0" tIns="32384" rIns="0" bIns="0" rtlCol="0">
            <a:spAutoFit/>
          </a:bodyPr>
          <a:lstStyle/>
          <a:p>
            <a:pPr marL="39370">
              <a:lnSpc>
                <a:spcPct val="100000"/>
              </a:lnSpc>
              <a:spcBef>
                <a:spcPts val="254"/>
              </a:spcBef>
            </a:pPr>
            <a:fld id="{81D60167-4931-47E6-BA6A-407CBD079E47}" type="slidenum">
              <a:rPr dirty="0">
                <a:solidFill>
                  <a:srgbClr val="FFFFFF"/>
                </a:solidFill>
              </a:rPr>
              <a:t>12</a:t>
            </a:fld>
            <a:endParaRPr dirty="0">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01752" y="1166101"/>
            <a:ext cx="11661775" cy="5368925"/>
            <a:chOff x="301752" y="1166101"/>
            <a:chExt cx="11661775" cy="5368925"/>
          </a:xfrm>
        </p:grpSpPr>
        <p:pic>
          <p:nvPicPr>
            <p:cNvPr id="3" name="object 3"/>
            <p:cNvPicPr/>
            <p:nvPr/>
          </p:nvPicPr>
          <p:blipFill>
            <a:blip r:embed="rId2" cstate="print"/>
            <a:stretch>
              <a:fillRect/>
            </a:stretch>
          </p:blipFill>
          <p:spPr>
            <a:xfrm>
              <a:off x="301752" y="2930651"/>
              <a:ext cx="11632692" cy="3604260"/>
            </a:xfrm>
            <a:prstGeom prst="rect">
              <a:avLst/>
            </a:prstGeom>
          </p:spPr>
        </p:pic>
        <p:sp>
          <p:nvSpPr>
            <p:cNvPr id="4" name="object 4"/>
            <p:cNvSpPr/>
            <p:nvPr/>
          </p:nvSpPr>
          <p:spPr>
            <a:xfrm>
              <a:off x="346202" y="2975101"/>
              <a:ext cx="11494770" cy="3466465"/>
            </a:xfrm>
            <a:custGeom>
              <a:avLst/>
              <a:gdLst/>
              <a:ahLst/>
              <a:cxnLst/>
              <a:rect l="l" t="t" r="r" b="b"/>
              <a:pathLst>
                <a:path w="11494770" h="3466465">
                  <a:moveTo>
                    <a:pt x="11402060" y="0"/>
                  </a:moveTo>
                  <a:lnTo>
                    <a:pt x="92202" y="0"/>
                  </a:lnTo>
                  <a:lnTo>
                    <a:pt x="56315" y="7244"/>
                  </a:lnTo>
                  <a:lnTo>
                    <a:pt x="27008" y="27003"/>
                  </a:lnTo>
                  <a:lnTo>
                    <a:pt x="7246" y="56310"/>
                  </a:lnTo>
                  <a:lnTo>
                    <a:pt x="0" y="92201"/>
                  </a:lnTo>
                  <a:lnTo>
                    <a:pt x="0" y="3374047"/>
                  </a:lnTo>
                  <a:lnTo>
                    <a:pt x="7246" y="3409933"/>
                  </a:lnTo>
                  <a:lnTo>
                    <a:pt x="27008" y="3439240"/>
                  </a:lnTo>
                  <a:lnTo>
                    <a:pt x="56315" y="3459002"/>
                  </a:lnTo>
                  <a:lnTo>
                    <a:pt x="92202" y="3466249"/>
                  </a:lnTo>
                  <a:lnTo>
                    <a:pt x="11402060" y="3466249"/>
                  </a:lnTo>
                  <a:lnTo>
                    <a:pt x="11437951" y="3459002"/>
                  </a:lnTo>
                  <a:lnTo>
                    <a:pt x="11467258" y="3439240"/>
                  </a:lnTo>
                  <a:lnTo>
                    <a:pt x="11487017" y="3409933"/>
                  </a:lnTo>
                  <a:lnTo>
                    <a:pt x="11494262" y="3374047"/>
                  </a:lnTo>
                  <a:lnTo>
                    <a:pt x="11494262" y="92201"/>
                  </a:lnTo>
                  <a:lnTo>
                    <a:pt x="11487017" y="56310"/>
                  </a:lnTo>
                  <a:lnTo>
                    <a:pt x="11467258" y="27003"/>
                  </a:lnTo>
                  <a:lnTo>
                    <a:pt x="11437951" y="7244"/>
                  </a:lnTo>
                  <a:lnTo>
                    <a:pt x="11402060" y="0"/>
                  </a:lnTo>
                  <a:close/>
                </a:path>
              </a:pathLst>
            </a:custGeom>
            <a:solidFill>
              <a:srgbClr val="E7E6E6"/>
            </a:solidFill>
          </p:spPr>
          <p:txBody>
            <a:bodyPr wrap="square" lIns="0" tIns="0" rIns="0" bIns="0" rtlCol="0"/>
            <a:lstStyle/>
            <a:p>
              <a:endParaRPr/>
            </a:p>
          </p:txBody>
        </p:sp>
        <p:sp>
          <p:nvSpPr>
            <p:cNvPr id="5" name="object 5"/>
            <p:cNvSpPr/>
            <p:nvPr/>
          </p:nvSpPr>
          <p:spPr>
            <a:xfrm>
              <a:off x="346202" y="2975101"/>
              <a:ext cx="11494770" cy="3466465"/>
            </a:xfrm>
            <a:custGeom>
              <a:avLst/>
              <a:gdLst/>
              <a:ahLst/>
              <a:cxnLst/>
              <a:rect l="l" t="t" r="r" b="b"/>
              <a:pathLst>
                <a:path w="11494770" h="3466465">
                  <a:moveTo>
                    <a:pt x="0" y="92201"/>
                  </a:moveTo>
                  <a:lnTo>
                    <a:pt x="7246" y="56310"/>
                  </a:lnTo>
                  <a:lnTo>
                    <a:pt x="27008" y="27003"/>
                  </a:lnTo>
                  <a:lnTo>
                    <a:pt x="56315" y="7244"/>
                  </a:lnTo>
                  <a:lnTo>
                    <a:pt x="92202" y="0"/>
                  </a:lnTo>
                  <a:lnTo>
                    <a:pt x="11402060" y="0"/>
                  </a:lnTo>
                  <a:lnTo>
                    <a:pt x="11437951" y="7244"/>
                  </a:lnTo>
                  <a:lnTo>
                    <a:pt x="11467258" y="27003"/>
                  </a:lnTo>
                  <a:lnTo>
                    <a:pt x="11487017" y="56310"/>
                  </a:lnTo>
                  <a:lnTo>
                    <a:pt x="11494262" y="92201"/>
                  </a:lnTo>
                  <a:lnTo>
                    <a:pt x="11494262" y="3374047"/>
                  </a:lnTo>
                  <a:lnTo>
                    <a:pt x="11487017" y="3409933"/>
                  </a:lnTo>
                  <a:lnTo>
                    <a:pt x="11467258" y="3439240"/>
                  </a:lnTo>
                  <a:lnTo>
                    <a:pt x="11437951" y="3459002"/>
                  </a:lnTo>
                  <a:lnTo>
                    <a:pt x="11402060" y="3466249"/>
                  </a:lnTo>
                  <a:lnTo>
                    <a:pt x="92202" y="3466249"/>
                  </a:lnTo>
                  <a:lnTo>
                    <a:pt x="56315" y="3459002"/>
                  </a:lnTo>
                  <a:lnTo>
                    <a:pt x="27008" y="3439240"/>
                  </a:lnTo>
                  <a:lnTo>
                    <a:pt x="7246" y="3409933"/>
                  </a:lnTo>
                  <a:lnTo>
                    <a:pt x="0" y="3374047"/>
                  </a:lnTo>
                  <a:lnTo>
                    <a:pt x="0" y="92201"/>
                  </a:lnTo>
                  <a:close/>
                </a:path>
              </a:pathLst>
            </a:custGeom>
            <a:ln w="12700">
              <a:solidFill>
                <a:srgbClr val="DAE2F3"/>
              </a:solidFill>
            </a:ln>
          </p:spPr>
          <p:txBody>
            <a:bodyPr wrap="square" lIns="0" tIns="0" rIns="0" bIns="0" rtlCol="0"/>
            <a:lstStyle/>
            <a:p>
              <a:endParaRPr/>
            </a:p>
          </p:txBody>
        </p:sp>
        <p:pic>
          <p:nvPicPr>
            <p:cNvPr id="6" name="object 6"/>
            <p:cNvPicPr/>
            <p:nvPr/>
          </p:nvPicPr>
          <p:blipFill>
            <a:blip r:embed="rId3" cstate="print"/>
            <a:stretch>
              <a:fillRect/>
            </a:stretch>
          </p:blipFill>
          <p:spPr>
            <a:xfrm>
              <a:off x="307843" y="1318174"/>
              <a:ext cx="11655561" cy="1583607"/>
            </a:xfrm>
            <a:prstGeom prst="rect">
              <a:avLst/>
            </a:prstGeom>
          </p:spPr>
        </p:pic>
        <p:sp>
          <p:nvSpPr>
            <p:cNvPr id="7" name="object 7"/>
            <p:cNvSpPr/>
            <p:nvPr/>
          </p:nvSpPr>
          <p:spPr>
            <a:xfrm>
              <a:off x="335191" y="1344422"/>
              <a:ext cx="11552555" cy="1480820"/>
            </a:xfrm>
            <a:custGeom>
              <a:avLst/>
              <a:gdLst/>
              <a:ahLst/>
              <a:cxnLst/>
              <a:rect l="l" t="t" r="r" b="b"/>
              <a:pathLst>
                <a:path w="11552555" h="1480820">
                  <a:moveTo>
                    <a:pt x="11516702" y="0"/>
                  </a:moveTo>
                  <a:lnTo>
                    <a:pt x="35331" y="0"/>
                  </a:lnTo>
                  <a:lnTo>
                    <a:pt x="21581" y="2784"/>
                  </a:lnTo>
                  <a:lnTo>
                    <a:pt x="10350" y="10366"/>
                  </a:lnTo>
                  <a:lnTo>
                    <a:pt x="2777" y="21591"/>
                  </a:lnTo>
                  <a:lnTo>
                    <a:pt x="0" y="35305"/>
                  </a:lnTo>
                  <a:lnTo>
                    <a:pt x="0" y="1445260"/>
                  </a:lnTo>
                  <a:lnTo>
                    <a:pt x="2777" y="1459047"/>
                  </a:lnTo>
                  <a:lnTo>
                    <a:pt x="10350" y="1470310"/>
                  </a:lnTo>
                  <a:lnTo>
                    <a:pt x="21581" y="1477906"/>
                  </a:lnTo>
                  <a:lnTo>
                    <a:pt x="35331" y="1480692"/>
                  </a:lnTo>
                  <a:lnTo>
                    <a:pt x="11516702" y="1480692"/>
                  </a:lnTo>
                  <a:lnTo>
                    <a:pt x="11530416" y="1477906"/>
                  </a:lnTo>
                  <a:lnTo>
                    <a:pt x="11541642" y="1470310"/>
                  </a:lnTo>
                  <a:lnTo>
                    <a:pt x="11549224" y="1459047"/>
                  </a:lnTo>
                  <a:lnTo>
                    <a:pt x="11552008" y="1445260"/>
                  </a:lnTo>
                  <a:lnTo>
                    <a:pt x="11552008" y="35305"/>
                  </a:lnTo>
                  <a:lnTo>
                    <a:pt x="11549224" y="21591"/>
                  </a:lnTo>
                  <a:lnTo>
                    <a:pt x="11541642" y="10366"/>
                  </a:lnTo>
                  <a:lnTo>
                    <a:pt x="11530416" y="2784"/>
                  </a:lnTo>
                  <a:lnTo>
                    <a:pt x="11516702" y="0"/>
                  </a:lnTo>
                  <a:close/>
                </a:path>
              </a:pathLst>
            </a:custGeom>
            <a:solidFill>
              <a:srgbClr val="E7E6E6"/>
            </a:solidFill>
          </p:spPr>
          <p:txBody>
            <a:bodyPr wrap="square" lIns="0" tIns="0" rIns="0" bIns="0" rtlCol="0"/>
            <a:lstStyle/>
            <a:p>
              <a:endParaRPr/>
            </a:p>
          </p:txBody>
        </p:sp>
        <p:sp>
          <p:nvSpPr>
            <p:cNvPr id="8" name="object 8"/>
            <p:cNvSpPr/>
            <p:nvPr/>
          </p:nvSpPr>
          <p:spPr>
            <a:xfrm>
              <a:off x="335191" y="1344422"/>
              <a:ext cx="11552555" cy="1480820"/>
            </a:xfrm>
            <a:custGeom>
              <a:avLst/>
              <a:gdLst/>
              <a:ahLst/>
              <a:cxnLst/>
              <a:rect l="l" t="t" r="r" b="b"/>
              <a:pathLst>
                <a:path w="11552555" h="1480820">
                  <a:moveTo>
                    <a:pt x="0" y="35305"/>
                  </a:moveTo>
                  <a:lnTo>
                    <a:pt x="2777" y="21591"/>
                  </a:lnTo>
                  <a:lnTo>
                    <a:pt x="10350" y="10366"/>
                  </a:lnTo>
                  <a:lnTo>
                    <a:pt x="21581" y="2784"/>
                  </a:lnTo>
                  <a:lnTo>
                    <a:pt x="35331" y="0"/>
                  </a:lnTo>
                  <a:lnTo>
                    <a:pt x="11516702" y="0"/>
                  </a:lnTo>
                  <a:lnTo>
                    <a:pt x="11530416" y="2784"/>
                  </a:lnTo>
                  <a:lnTo>
                    <a:pt x="11541642" y="10366"/>
                  </a:lnTo>
                  <a:lnTo>
                    <a:pt x="11549224" y="21591"/>
                  </a:lnTo>
                  <a:lnTo>
                    <a:pt x="11552008" y="35305"/>
                  </a:lnTo>
                  <a:lnTo>
                    <a:pt x="11552008" y="1445260"/>
                  </a:lnTo>
                  <a:lnTo>
                    <a:pt x="11549224" y="1459047"/>
                  </a:lnTo>
                  <a:lnTo>
                    <a:pt x="11541642" y="1470310"/>
                  </a:lnTo>
                  <a:lnTo>
                    <a:pt x="11530416" y="1477906"/>
                  </a:lnTo>
                  <a:lnTo>
                    <a:pt x="11516702" y="1480692"/>
                  </a:lnTo>
                  <a:lnTo>
                    <a:pt x="35331" y="1480692"/>
                  </a:lnTo>
                  <a:lnTo>
                    <a:pt x="21581" y="1477906"/>
                  </a:lnTo>
                  <a:lnTo>
                    <a:pt x="10350" y="1470310"/>
                  </a:lnTo>
                  <a:lnTo>
                    <a:pt x="2777" y="1459047"/>
                  </a:lnTo>
                  <a:lnTo>
                    <a:pt x="0" y="1445260"/>
                  </a:lnTo>
                  <a:lnTo>
                    <a:pt x="0" y="35305"/>
                  </a:lnTo>
                  <a:close/>
                </a:path>
              </a:pathLst>
            </a:custGeom>
            <a:ln w="12700">
              <a:solidFill>
                <a:srgbClr val="DAE2F3"/>
              </a:solidFill>
            </a:ln>
          </p:spPr>
          <p:txBody>
            <a:bodyPr wrap="square" lIns="0" tIns="0" rIns="0" bIns="0" rtlCol="0"/>
            <a:lstStyle/>
            <a:p>
              <a:endParaRPr/>
            </a:p>
          </p:txBody>
        </p:sp>
        <p:sp>
          <p:nvSpPr>
            <p:cNvPr id="9" name="object 9"/>
            <p:cNvSpPr/>
            <p:nvPr/>
          </p:nvSpPr>
          <p:spPr>
            <a:xfrm>
              <a:off x="335191" y="3384321"/>
              <a:ext cx="11552555" cy="339090"/>
            </a:xfrm>
            <a:custGeom>
              <a:avLst/>
              <a:gdLst/>
              <a:ahLst/>
              <a:cxnLst/>
              <a:rect l="l" t="t" r="r" b="b"/>
              <a:pathLst>
                <a:path w="11552555" h="339089">
                  <a:moveTo>
                    <a:pt x="11552047" y="0"/>
                  </a:moveTo>
                  <a:lnTo>
                    <a:pt x="0" y="0"/>
                  </a:lnTo>
                  <a:lnTo>
                    <a:pt x="0" y="338556"/>
                  </a:lnTo>
                  <a:lnTo>
                    <a:pt x="11552047" y="338556"/>
                  </a:lnTo>
                  <a:lnTo>
                    <a:pt x="11552047" y="0"/>
                  </a:lnTo>
                  <a:close/>
                </a:path>
              </a:pathLst>
            </a:custGeom>
            <a:solidFill>
              <a:srgbClr val="00AF50"/>
            </a:solidFill>
          </p:spPr>
          <p:txBody>
            <a:bodyPr wrap="square" lIns="0" tIns="0" rIns="0" bIns="0" rtlCol="0"/>
            <a:lstStyle/>
            <a:p>
              <a:endParaRPr/>
            </a:p>
          </p:txBody>
        </p:sp>
        <p:pic>
          <p:nvPicPr>
            <p:cNvPr id="10" name="object 10"/>
            <p:cNvPicPr/>
            <p:nvPr/>
          </p:nvPicPr>
          <p:blipFill>
            <a:blip r:embed="rId4" cstate="print"/>
            <a:stretch>
              <a:fillRect/>
            </a:stretch>
          </p:blipFill>
          <p:spPr>
            <a:xfrm>
              <a:off x="3947922" y="1169276"/>
              <a:ext cx="3996816" cy="369328"/>
            </a:xfrm>
            <a:prstGeom prst="rect">
              <a:avLst/>
            </a:prstGeom>
          </p:spPr>
        </p:pic>
        <p:sp>
          <p:nvSpPr>
            <p:cNvPr id="11" name="object 11"/>
            <p:cNvSpPr/>
            <p:nvPr/>
          </p:nvSpPr>
          <p:spPr>
            <a:xfrm>
              <a:off x="3947922" y="1169276"/>
              <a:ext cx="3997325" cy="369570"/>
            </a:xfrm>
            <a:custGeom>
              <a:avLst/>
              <a:gdLst/>
              <a:ahLst/>
              <a:cxnLst/>
              <a:rect l="l" t="t" r="r" b="b"/>
              <a:pathLst>
                <a:path w="3997325" h="369569">
                  <a:moveTo>
                    <a:pt x="0" y="369328"/>
                  </a:moveTo>
                  <a:lnTo>
                    <a:pt x="3996816" y="369328"/>
                  </a:lnTo>
                  <a:lnTo>
                    <a:pt x="3996816" y="0"/>
                  </a:lnTo>
                  <a:lnTo>
                    <a:pt x="0" y="0"/>
                  </a:lnTo>
                  <a:lnTo>
                    <a:pt x="0" y="369328"/>
                  </a:lnTo>
                  <a:close/>
                </a:path>
              </a:pathLst>
            </a:custGeom>
            <a:ln w="6350">
              <a:solidFill>
                <a:srgbClr val="FFC000"/>
              </a:solidFill>
            </a:ln>
          </p:spPr>
          <p:txBody>
            <a:bodyPr wrap="square" lIns="0" tIns="0" rIns="0" bIns="0" rtlCol="0"/>
            <a:lstStyle/>
            <a:p>
              <a:endParaRPr/>
            </a:p>
          </p:txBody>
        </p:sp>
      </p:grpSp>
      <p:sp>
        <p:nvSpPr>
          <p:cNvPr id="12" name="object 12"/>
          <p:cNvSpPr txBox="1"/>
          <p:nvPr/>
        </p:nvSpPr>
        <p:spPr>
          <a:xfrm>
            <a:off x="4654557" y="1215749"/>
            <a:ext cx="2688656" cy="289823"/>
          </a:xfrm>
          <a:prstGeom prst="rect">
            <a:avLst/>
          </a:prstGeom>
        </p:spPr>
        <p:txBody>
          <a:bodyPr vert="horz" wrap="square" lIns="0" tIns="12700" rIns="0" bIns="0" rtlCol="0">
            <a:spAutoFit/>
          </a:bodyPr>
          <a:lstStyle/>
          <a:p>
            <a:pPr marL="12700" algn="ctr">
              <a:lnSpc>
                <a:spcPct val="100000"/>
              </a:lnSpc>
              <a:spcBef>
                <a:spcPts val="100"/>
              </a:spcBef>
            </a:pPr>
            <a:r>
              <a:rPr sz="1800" b="1" dirty="0">
                <a:latin typeface="Arial"/>
                <a:cs typeface="Arial"/>
              </a:rPr>
              <a:t>GLOBAL SETTING</a:t>
            </a:r>
            <a:endParaRPr sz="1800" dirty="0">
              <a:latin typeface="Arial"/>
              <a:cs typeface="Arial"/>
            </a:endParaRPr>
          </a:p>
        </p:txBody>
      </p:sp>
      <p:sp>
        <p:nvSpPr>
          <p:cNvPr id="13" name="object 13"/>
          <p:cNvSpPr txBox="1"/>
          <p:nvPr/>
        </p:nvSpPr>
        <p:spPr>
          <a:xfrm>
            <a:off x="931346" y="1635724"/>
            <a:ext cx="3996817" cy="287258"/>
          </a:xfrm>
          <a:prstGeom prst="rect">
            <a:avLst/>
          </a:prstGeom>
          <a:solidFill>
            <a:srgbClr val="FF0000"/>
          </a:solidFill>
        </p:spPr>
        <p:txBody>
          <a:bodyPr vert="horz" wrap="square" lIns="0" tIns="40640" rIns="0" bIns="0" rtlCol="0">
            <a:spAutoFit/>
          </a:bodyPr>
          <a:lstStyle/>
          <a:p>
            <a:pPr marL="189230">
              <a:lnSpc>
                <a:spcPct val="100000"/>
              </a:lnSpc>
              <a:spcBef>
                <a:spcPts val="320"/>
              </a:spcBef>
            </a:pPr>
            <a:r>
              <a:rPr sz="1600" b="1" dirty="0">
                <a:solidFill>
                  <a:srgbClr val="FFFFFF"/>
                </a:solidFill>
                <a:latin typeface="Arial"/>
                <a:cs typeface="Arial"/>
              </a:rPr>
              <a:t>HARGA KOMODITAS INTERNASIONAL</a:t>
            </a:r>
            <a:endParaRPr sz="1600" dirty="0">
              <a:latin typeface="Arial"/>
              <a:cs typeface="Arial"/>
            </a:endParaRPr>
          </a:p>
        </p:txBody>
      </p:sp>
      <p:sp>
        <p:nvSpPr>
          <p:cNvPr id="14" name="object 14"/>
          <p:cNvSpPr txBox="1"/>
          <p:nvPr/>
        </p:nvSpPr>
        <p:spPr>
          <a:xfrm>
            <a:off x="5799454" y="1618386"/>
            <a:ext cx="2025067" cy="289938"/>
          </a:xfrm>
          <a:prstGeom prst="rect">
            <a:avLst/>
          </a:prstGeom>
          <a:solidFill>
            <a:srgbClr val="FF0000"/>
          </a:solidFill>
        </p:spPr>
        <p:txBody>
          <a:bodyPr vert="horz" wrap="square" lIns="0" tIns="34925" rIns="0" bIns="0" rtlCol="0">
            <a:spAutoFit/>
          </a:bodyPr>
          <a:lstStyle/>
          <a:p>
            <a:pPr marL="481330">
              <a:lnSpc>
                <a:spcPct val="100000"/>
              </a:lnSpc>
              <a:spcBef>
                <a:spcPts val="275"/>
              </a:spcBef>
            </a:pPr>
            <a:r>
              <a:rPr sz="1600" b="1" dirty="0">
                <a:solidFill>
                  <a:srgbClr val="FFFFFF"/>
                </a:solidFill>
                <a:latin typeface="Arial"/>
                <a:cs typeface="Arial"/>
              </a:rPr>
              <a:t>TRUMP 2.0</a:t>
            </a:r>
            <a:endParaRPr sz="1600" dirty="0">
              <a:latin typeface="Arial"/>
              <a:cs typeface="Arial"/>
            </a:endParaRPr>
          </a:p>
        </p:txBody>
      </p:sp>
      <p:sp>
        <p:nvSpPr>
          <p:cNvPr id="15" name="object 15"/>
          <p:cNvSpPr txBox="1"/>
          <p:nvPr/>
        </p:nvSpPr>
        <p:spPr>
          <a:xfrm>
            <a:off x="9304960" y="1632865"/>
            <a:ext cx="2467991" cy="280846"/>
          </a:xfrm>
          <a:prstGeom prst="rect">
            <a:avLst/>
          </a:prstGeom>
          <a:solidFill>
            <a:srgbClr val="FF0000"/>
          </a:solidFill>
        </p:spPr>
        <p:txBody>
          <a:bodyPr vert="horz" wrap="square" lIns="0" tIns="34290" rIns="0" bIns="0" rtlCol="0">
            <a:spAutoFit/>
          </a:bodyPr>
          <a:lstStyle/>
          <a:p>
            <a:pPr marL="107950">
              <a:lnSpc>
                <a:spcPct val="100000"/>
              </a:lnSpc>
              <a:spcBef>
                <a:spcPts val="270"/>
              </a:spcBef>
            </a:pPr>
            <a:r>
              <a:rPr sz="1600" b="1" dirty="0">
                <a:solidFill>
                  <a:srgbClr val="FFFFFF"/>
                </a:solidFill>
                <a:latin typeface="Arial"/>
                <a:cs typeface="Arial"/>
              </a:rPr>
              <a:t>SUKU BUNGA THE FED</a:t>
            </a:r>
            <a:endParaRPr sz="1600" dirty="0">
              <a:latin typeface="Arial"/>
              <a:cs typeface="Arial"/>
            </a:endParaRPr>
          </a:p>
        </p:txBody>
      </p:sp>
      <p:grpSp>
        <p:nvGrpSpPr>
          <p:cNvPr id="16" name="object 16"/>
          <p:cNvGrpSpPr/>
          <p:nvPr/>
        </p:nvGrpSpPr>
        <p:grpSpPr>
          <a:xfrm>
            <a:off x="332016" y="1773288"/>
            <a:ext cx="11558905" cy="1605280"/>
            <a:chOff x="332016" y="1773288"/>
            <a:chExt cx="11558905" cy="1605280"/>
          </a:xfrm>
        </p:grpSpPr>
        <p:pic>
          <p:nvPicPr>
            <p:cNvPr id="17" name="object 17"/>
            <p:cNvPicPr/>
            <p:nvPr/>
          </p:nvPicPr>
          <p:blipFill>
            <a:blip r:embed="rId5" cstate="print"/>
            <a:stretch>
              <a:fillRect/>
            </a:stretch>
          </p:blipFill>
          <p:spPr>
            <a:xfrm>
              <a:off x="8524874" y="1773288"/>
              <a:ext cx="713143" cy="689876"/>
            </a:xfrm>
            <a:prstGeom prst="rect">
              <a:avLst/>
            </a:prstGeom>
          </p:spPr>
        </p:pic>
        <p:pic>
          <p:nvPicPr>
            <p:cNvPr id="18" name="object 18"/>
            <p:cNvPicPr/>
            <p:nvPr/>
          </p:nvPicPr>
          <p:blipFill>
            <a:blip r:embed="rId6" cstate="print"/>
            <a:stretch>
              <a:fillRect/>
            </a:stretch>
          </p:blipFill>
          <p:spPr>
            <a:xfrm>
              <a:off x="4961635" y="1802612"/>
              <a:ext cx="711200" cy="693064"/>
            </a:xfrm>
            <a:prstGeom prst="rect">
              <a:avLst/>
            </a:prstGeom>
          </p:spPr>
        </p:pic>
        <p:pic>
          <p:nvPicPr>
            <p:cNvPr id="19" name="object 19"/>
            <p:cNvPicPr/>
            <p:nvPr/>
          </p:nvPicPr>
          <p:blipFill>
            <a:blip r:embed="rId7" cstate="print"/>
            <a:stretch>
              <a:fillRect/>
            </a:stretch>
          </p:blipFill>
          <p:spPr>
            <a:xfrm>
              <a:off x="472478" y="1778114"/>
              <a:ext cx="711200" cy="693051"/>
            </a:xfrm>
            <a:prstGeom prst="rect">
              <a:avLst/>
            </a:prstGeom>
          </p:spPr>
        </p:pic>
        <p:pic>
          <p:nvPicPr>
            <p:cNvPr id="20" name="object 20"/>
            <p:cNvPicPr/>
            <p:nvPr/>
          </p:nvPicPr>
          <p:blipFill>
            <a:blip r:embed="rId8" cstate="print"/>
            <a:stretch>
              <a:fillRect/>
            </a:stretch>
          </p:blipFill>
          <p:spPr>
            <a:xfrm>
              <a:off x="335191" y="2975038"/>
              <a:ext cx="11552047" cy="400113"/>
            </a:xfrm>
            <a:prstGeom prst="rect">
              <a:avLst/>
            </a:prstGeom>
          </p:spPr>
        </p:pic>
        <p:sp>
          <p:nvSpPr>
            <p:cNvPr id="21" name="object 21"/>
            <p:cNvSpPr/>
            <p:nvPr/>
          </p:nvSpPr>
          <p:spPr>
            <a:xfrm>
              <a:off x="335191" y="2975038"/>
              <a:ext cx="11552555" cy="400685"/>
            </a:xfrm>
            <a:custGeom>
              <a:avLst/>
              <a:gdLst/>
              <a:ahLst/>
              <a:cxnLst/>
              <a:rect l="l" t="t" r="r" b="b"/>
              <a:pathLst>
                <a:path w="11552555" h="400685">
                  <a:moveTo>
                    <a:pt x="0" y="400113"/>
                  </a:moveTo>
                  <a:lnTo>
                    <a:pt x="11552047" y="400113"/>
                  </a:lnTo>
                  <a:lnTo>
                    <a:pt x="11552047" y="0"/>
                  </a:lnTo>
                  <a:lnTo>
                    <a:pt x="0" y="0"/>
                  </a:lnTo>
                  <a:lnTo>
                    <a:pt x="0" y="400113"/>
                  </a:lnTo>
                  <a:close/>
                </a:path>
              </a:pathLst>
            </a:custGeom>
            <a:ln w="6350">
              <a:solidFill>
                <a:srgbClr val="FFC000"/>
              </a:solidFill>
            </a:ln>
          </p:spPr>
          <p:txBody>
            <a:bodyPr wrap="square" lIns="0" tIns="0" rIns="0" bIns="0" rtlCol="0"/>
            <a:lstStyle/>
            <a:p>
              <a:endParaRPr/>
            </a:p>
          </p:txBody>
        </p:sp>
      </p:grpSp>
      <p:sp>
        <p:nvSpPr>
          <p:cNvPr id="22" name="object 22"/>
          <p:cNvSpPr txBox="1"/>
          <p:nvPr/>
        </p:nvSpPr>
        <p:spPr>
          <a:xfrm>
            <a:off x="2467356" y="2866834"/>
            <a:ext cx="7286244" cy="805349"/>
          </a:xfrm>
          <a:prstGeom prst="rect">
            <a:avLst/>
          </a:prstGeom>
        </p:spPr>
        <p:txBody>
          <a:bodyPr vert="horz" wrap="square" lIns="0" tIns="147320" rIns="0" bIns="0" rtlCol="0">
            <a:spAutoFit/>
          </a:bodyPr>
          <a:lstStyle/>
          <a:p>
            <a:pPr marL="13970" algn="ctr">
              <a:lnSpc>
                <a:spcPct val="100000"/>
              </a:lnSpc>
              <a:spcBef>
                <a:spcPts val="1160"/>
              </a:spcBef>
            </a:pPr>
            <a:r>
              <a:rPr sz="2000" b="1" dirty="0">
                <a:latin typeface="Arial"/>
                <a:cs typeface="Arial"/>
              </a:rPr>
              <a:t>ANGGARAN PENDAPATAN DAN BELANJA NEGARA</a:t>
            </a:r>
            <a:endParaRPr sz="2000" dirty="0">
              <a:latin typeface="Arial"/>
              <a:cs typeface="Arial"/>
            </a:endParaRPr>
          </a:p>
          <a:p>
            <a:pPr marL="12700" algn="ctr">
              <a:lnSpc>
                <a:spcPct val="100000"/>
              </a:lnSpc>
              <a:spcBef>
                <a:spcPts val="840"/>
              </a:spcBef>
            </a:pPr>
            <a:r>
              <a:rPr sz="1600" b="1" dirty="0">
                <a:solidFill>
                  <a:srgbClr val="FFFFFF"/>
                </a:solidFill>
                <a:latin typeface="Arial"/>
                <a:cs typeface="Arial"/>
              </a:rPr>
              <a:t>ASUMSI DASAR EKONOMI MAKRO &amp; TARGET PEMBANGUNAN</a:t>
            </a:r>
            <a:endParaRPr sz="1600" dirty="0">
              <a:latin typeface="Arial"/>
              <a:cs typeface="Arial"/>
            </a:endParaRPr>
          </a:p>
        </p:txBody>
      </p:sp>
      <p:sp>
        <p:nvSpPr>
          <p:cNvPr id="23" name="object 23"/>
          <p:cNvSpPr txBox="1"/>
          <p:nvPr/>
        </p:nvSpPr>
        <p:spPr>
          <a:xfrm>
            <a:off x="9524203" y="2031117"/>
            <a:ext cx="2498598" cy="566822"/>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Tahoma"/>
                <a:cs typeface="Tahoma"/>
              </a:rPr>
              <a:t>Memengaruhi aliran modal investasi</a:t>
            </a:r>
          </a:p>
        </p:txBody>
      </p:sp>
      <p:sp>
        <p:nvSpPr>
          <p:cNvPr id="24" name="object 24"/>
          <p:cNvSpPr txBox="1"/>
          <p:nvPr/>
        </p:nvSpPr>
        <p:spPr>
          <a:xfrm>
            <a:off x="5859270" y="2015490"/>
            <a:ext cx="2504529" cy="566822"/>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Tahoma"/>
                <a:cs typeface="Tahoma"/>
              </a:rPr>
              <a:t>Memengaruhi ekspor dan impor dunia</a:t>
            </a:r>
          </a:p>
        </p:txBody>
      </p:sp>
      <p:sp>
        <p:nvSpPr>
          <p:cNvPr id="25" name="object 25"/>
          <p:cNvSpPr txBox="1"/>
          <p:nvPr/>
        </p:nvSpPr>
        <p:spPr>
          <a:xfrm>
            <a:off x="1243075" y="2013965"/>
            <a:ext cx="3273960" cy="566822"/>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Tahoma"/>
                <a:cs typeface="Tahoma"/>
              </a:rPr>
              <a:t>Memengaruhi penerimaan negara dan besaran subsidi</a:t>
            </a:r>
          </a:p>
        </p:txBody>
      </p:sp>
      <p:grpSp>
        <p:nvGrpSpPr>
          <p:cNvPr id="26" name="object 26"/>
          <p:cNvGrpSpPr/>
          <p:nvPr/>
        </p:nvGrpSpPr>
        <p:grpSpPr>
          <a:xfrm>
            <a:off x="2767964" y="2527719"/>
            <a:ext cx="5774690" cy="3813810"/>
            <a:chOff x="2767964" y="2527719"/>
            <a:chExt cx="5774690" cy="3813810"/>
          </a:xfrm>
        </p:grpSpPr>
        <p:pic>
          <p:nvPicPr>
            <p:cNvPr id="27" name="object 27"/>
            <p:cNvPicPr/>
            <p:nvPr/>
          </p:nvPicPr>
          <p:blipFill>
            <a:blip r:embed="rId9" cstate="print"/>
            <a:stretch>
              <a:fillRect/>
            </a:stretch>
          </p:blipFill>
          <p:spPr>
            <a:xfrm>
              <a:off x="5669407" y="2527719"/>
              <a:ext cx="565619" cy="565581"/>
            </a:xfrm>
            <a:prstGeom prst="rect">
              <a:avLst/>
            </a:prstGeom>
          </p:spPr>
        </p:pic>
        <p:pic>
          <p:nvPicPr>
            <p:cNvPr id="28" name="object 28"/>
            <p:cNvPicPr/>
            <p:nvPr/>
          </p:nvPicPr>
          <p:blipFill>
            <a:blip r:embed="rId9" cstate="print"/>
            <a:stretch>
              <a:fillRect/>
            </a:stretch>
          </p:blipFill>
          <p:spPr>
            <a:xfrm>
              <a:off x="2767964" y="2527973"/>
              <a:ext cx="565619" cy="565581"/>
            </a:xfrm>
            <a:prstGeom prst="rect">
              <a:avLst/>
            </a:prstGeom>
          </p:spPr>
        </p:pic>
        <p:sp>
          <p:nvSpPr>
            <p:cNvPr id="29" name="object 29"/>
            <p:cNvSpPr/>
            <p:nvPr/>
          </p:nvSpPr>
          <p:spPr>
            <a:xfrm>
              <a:off x="4083557" y="4017391"/>
              <a:ext cx="4455795" cy="2320925"/>
            </a:xfrm>
            <a:custGeom>
              <a:avLst/>
              <a:gdLst/>
              <a:ahLst/>
              <a:cxnLst/>
              <a:rect l="l" t="t" r="r" b="b"/>
              <a:pathLst>
                <a:path w="4455795" h="2320925">
                  <a:moveTo>
                    <a:pt x="4455795" y="72516"/>
                  </a:moveTo>
                  <a:lnTo>
                    <a:pt x="4444999" y="2320404"/>
                  </a:lnTo>
                </a:path>
                <a:path w="4455795" h="2320925">
                  <a:moveTo>
                    <a:pt x="10794" y="0"/>
                  </a:moveTo>
                  <a:lnTo>
                    <a:pt x="0" y="2247836"/>
                  </a:lnTo>
                </a:path>
              </a:pathLst>
            </a:custGeom>
            <a:ln w="6350">
              <a:solidFill>
                <a:srgbClr val="4471C4"/>
              </a:solidFill>
            </a:ln>
          </p:spPr>
          <p:txBody>
            <a:bodyPr wrap="square" lIns="0" tIns="0" rIns="0" bIns="0" rtlCol="0"/>
            <a:lstStyle/>
            <a:p>
              <a:endParaRPr/>
            </a:p>
          </p:txBody>
        </p:sp>
      </p:grpSp>
      <p:sp>
        <p:nvSpPr>
          <p:cNvPr id="30" name="object 30"/>
          <p:cNvSpPr txBox="1"/>
          <p:nvPr/>
        </p:nvSpPr>
        <p:spPr>
          <a:xfrm>
            <a:off x="520090" y="3957320"/>
            <a:ext cx="3206750" cy="2223686"/>
          </a:xfrm>
          <a:prstGeom prst="rect">
            <a:avLst/>
          </a:prstGeom>
        </p:spPr>
        <p:txBody>
          <a:bodyPr vert="horz" wrap="square" lIns="0" tIns="12700" rIns="0" bIns="0" rtlCol="0">
            <a:spAutoFit/>
          </a:bodyPr>
          <a:lstStyle/>
          <a:p>
            <a:pPr marL="439420">
              <a:lnSpc>
                <a:spcPct val="100000"/>
              </a:lnSpc>
              <a:spcBef>
                <a:spcPts val="100"/>
              </a:spcBef>
            </a:pPr>
            <a:r>
              <a:rPr sz="2000" b="1" dirty="0">
                <a:latin typeface="Trebuchet MS"/>
                <a:cs typeface="Trebuchet MS"/>
              </a:rPr>
              <a:t>Target PENDAPATAN</a:t>
            </a:r>
            <a:endParaRPr sz="2000" dirty="0">
              <a:latin typeface="Trebuchet MS"/>
              <a:cs typeface="Trebuchet MS"/>
            </a:endParaRPr>
          </a:p>
          <a:p>
            <a:pPr marL="193040" indent="-180340">
              <a:lnSpc>
                <a:spcPct val="100000"/>
              </a:lnSpc>
              <a:spcBef>
                <a:spcPts val="1415"/>
              </a:spcBef>
              <a:buFont typeface="Arial MT"/>
              <a:buChar char="•"/>
              <a:tabLst>
                <a:tab pos="193040" algn="l"/>
              </a:tabLst>
            </a:pPr>
            <a:r>
              <a:rPr sz="1600" b="1" dirty="0">
                <a:latin typeface="Roboto"/>
                <a:cs typeface="Roboto"/>
              </a:rPr>
              <a:t>Pajak </a:t>
            </a:r>
            <a:r>
              <a:rPr sz="1600" dirty="0">
                <a:latin typeface="Roboto"/>
                <a:cs typeface="Roboto"/>
              </a:rPr>
              <a:t>(PPN, PPh, PPNBM, PBB)</a:t>
            </a:r>
          </a:p>
          <a:p>
            <a:pPr marL="193040" indent="-180340">
              <a:lnSpc>
                <a:spcPct val="100000"/>
              </a:lnSpc>
              <a:spcBef>
                <a:spcPts val="20"/>
              </a:spcBef>
              <a:buFont typeface="Arial MT"/>
              <a:buChar char="•"/>
              <a:tabLst>
                <a:tab pos="193040" algn="l"/>
              </a:tabLst>
            </a:pPr>
            <a:r>
              <a:rPr sz="1600" b="1" dirty="0">
                <a:latin typeface="Roboto"/>
                <a:cs typeface="Roboto"/>
              </a:rPr>
              <a:t>Bea Cukai </a:t>
            </a:r>
            <a:r>
              <a:rPr sz="1600" dirty="0">
                <a:latin typeface="Roboto"/>
                <a:cs typeface="Roboto"/>
              </a:rPr>
              <a:t>(Bea Masuk, Bea</a:t>
            </a:r>
          </a:p>
          <a:p>
            <a:pPr marL="192405">
              <a:lnSpc>
                <a:spcPct val="100000"/>
              </a:lnSpc>
              <a:spcBef>
                <a:spcPts val="5"/>
              </a:spcBef>
            </a:pPr>
            <a:r>
              <a:rPr sz="1600" dirty="0">
                <a:latin typeface="Roboto"/>
                <a:cs typeface="Roboto"/>
              </a:rPr>
              <a:t>Keluar, Cukai)</a:t>
            </a:r>
          </a:p>
          <a:p>
            <a:pPr marL="193040" indent="-180340">
              <a:lnSpc>
                <a:spcPct val="100000"/>
              </a:lnSpc>
              <a:buFont typeface="Arial MT"/>
              <a:buChar char="•"/>
              <a:tabLst>
                <a:tab pos="193040" algn="l"/>
              </a:tabLst>
            </a:pPr>
            <a:r>
              <a:rPr sz="1600" b="1" dirty="0">
                <a:latin typeface="Roboto"/>
                <a:cs typeface="Roboto"/>
              </a:rPr>
              <a:t>Penerimaan Negara Bukan Pajak</a:t>
            </a:r>
            <a:endParaRPr sz="1600" dirty="0">
              <a:latin typeface="Roboto"/>
              <a:cs typeface="Roboto"/>
            </a:endParaRPr>
          </a:p>
          <a:p>
            <a:pPr marL="192405">
              <a:lnSpc>
                <a:spcPct val="100000"/>
              </a:lnSpc>
            </a:pPr>
            <a:r>
              <a:rPr sz="1600" dirty="0">
                <a:latin typeface="Roboto"/>
                <a:cs typeface="Roboto"/>
              </a:rPr>
              <a:t>(K/L, SDA)</a:t>
            </a:r>
          </a:p>
          <a:p>
            <a:pPr marL="193040" indent="-180340">
              <a:lnSpc>
                <a:spcPct val="100000"/>
              </a:lnSpc>
              <a:buFont typeface="Arial MT"/>
              <a:buChar char="•"/>
              <a:tabLst>
                <a:tab pos="193040" algn="l"/>
              </a:tabLst>
            </a:pPr>
            <a:r>
              <a:rPr sz="1600" b="1" dirty="0">
                <a:latin typeface="Roboto"/>
                <a:cs typeface="Roboto"/>
              </a:rPr>
              <a:t>Hibah</a:t>
            </a:r>
            <a:endParaRPr sz="1600" dirty="0">
              <a:latin typeface="Roboto"/>
              <a:cs typeface="Roboto"/>
            </a:endParaRPr>
          </a:p>
        </p:txBody>
      </p:sp>
      <p:sp>
        <p:nvSpPr>
          <p:cNvPr id="31" name="object 31"/>
          <p:cNvSpPr txBox="1"/>
          <p:nvPr/>
        </p:nvSpPr>
        <p:spPr>
          <a:xfrm>
            <a:off x="4206113" y="3835627"/>
            <a:ext cx="4156964" cy="822020"/>
          </a:xfrm>
          <a:prstGeom prst="rect">
            <a:avLst/>
          </a:prstGeom>
        </p:spPr>
        <p:txBody>
          <a:bodyPr vert="horz" wrap="square" lIns="0" tIns="151130" rIns="0" bIns="0" rtlCol="0">
            <a:spAutoFit/>
          </a:bodyPr>
          <a:lstStyle/>
          <a:p>
            <a:pPr marL="1045844">
              <a:lnSpc>
                <a:spcPct val="100000"/>
              </a:lnSpc>
              <a:spcBef>
                <a:spcPts val="1190"/>
              </a:spcBef>
            </a:pPr>
            <a:r>
              <a:rPr sz="2000" b="1" dirty="0">
                <a:latin typeface="Trebuchet MS"/>
                <a:cs typeface="Trebuchet MS"/>
              </a:rPr>
              <a:t>Alokasi BELANJA</a:t>
            </a:r>
            <a:endParaRPr sz="2000" dirty="0">
              <a:latin typeface="Trebuchet MS"/>
              <a:cs typeface="Trebuchet MS"/>
            </a:endParaRPr>
          </a:p>
          <a:p>
            <a:pPr marL="193040" indent="-180340">
              <a:lnSpc>
                <a:spcPct val="100000"/>
              </a:lnSpc>
              <a:spcBef>
                <a:spcPts val="865"/>
              </a:spcBef>
              <a:buFont typeface="Arial MT"/>
              <a:buChar char="•"/>
              <a:tabLst>
                <a:tab pos="193040" algn="l"/>
              </a:tabLst>
            </a:pPr>
            <a:r>
              <a:rPr sz="1600" b="1" dirty="0">
                <a:latin typeface="Roboto"/>
                <a:cs typeface="Roboto"/>
              </a:rPr>
              <a:t>Pemerintah Pusat (K/L dan Non-K/L)</a:t>
            </a:r>
            <a:endParaRPr sz="1600" dirty="0">
              <a:latin typeface="Roboto"/>
              <a:cs typeface="Roboto"/>
            </a:endParaRPr>
          </a:p>
        </p:txBody>
      </p:sp>
      <p:sp>
        <p:nvSpPr>
          <p:cNvPr id="32" name="object 32"/>
          <p:cNvSpPr txBox="1"/>
          <p:nvPr/>
        </p:nvSpPr>
        <p:spPr>
          <a:xfrm>
            <a:off x="4408423" y="4678807"/>
            <a:ext cx="1574165" cy="1335622"/>
          </a:xfrm>
          <a:prstGeom prst="rect">
            <a:avLst/>
          </a:prstGeom>
        </p:spPr>
        <p:txBody>
          <a:bodyPr vert="horz" wrap="square" lIns="0" tIns="12065" rIns="0" bIns="0" rtlCol="0">
            <a:spAutoFit/>
          </a:bodyPr>
          <a:lstStyle/>
          <a:p>
            <a:pPr marL="12700" marR="438784">
              <a:lnSpc>
                <a:spcPct val="100400"/>
              </a:lnSpc>
              <a:spcBef>
                <a:spcPts val="95"/>
              </a:spcBef>
            </a:pPr>
            <a:r>
              <a:rPr sz="1400" b="1" u="sng" dirty="0">
                <a:uFill>
                  <a:solidFill>
                    <a:srgbClr val="000000"/>
                  </a:solidFill>
                </a:uFill>
                <a:latin typeface="Roboto"/>
                <a:cs typeface="Roboto"/>
              </a:rPr>
              <a:t>Belanja K/L</a:t>
            </a:r>
            <a:r>
              <a:rPr sz="1400" b="1" dirty="0">
                <a:latin typeface="Roboto"/>
                <a:cs typeface="Roboto"/>
              </a:rPr>
              <a:t> </a:t>
            </a:r>
            <a:r>
              <a:rPr sz="1200" dirty="0">
                <a:latin typeface="Roboto"/>
                <a:cs typeface="Roboto"/>
              </a:rPr>
              <a:t>Belanja Pegawai Belanja Barang Belanja Modal</a:t>
            </a:r>
          </a:p>
          <a:p>
            <a:pPr marL="12700">
              <a:lnSpc>
                <a:spcPct val="100000"/>
              </a:lnSpc>
            </a:pPr>
            <a:r>
              <a:rPr sz="1200" dirty="0">
                <a:latin typeface="Roboto"/>
                <a:cs typeface="Roboto"/>
              </a:rPr>
              <a:t>Belanja Bantuan Sosial</a:t>
            </a:r>
          </a:p>
        </p:txBody>
      </p:sp>
      <p:sp>
        <p:nvSpPr>
          <p:cNvPr id="33" name="object 33"/>
          <p:cNvSpPr txBox="1"/>
          <p:nvPr/>
        </p:nvSpPr>
        <p:spPr>
          <a:xfrm>
            <a:off x="6425310" y="4635753"/>
            <a:ext cx="1788160" cy="1335622"/>
          </a:xfrm>
          <a:prstGeom prst="rect">
            <a:avLst/>
          </a:prstGeom>
        </p:spPr>
        <p:txBody>
          <a:bodyPr vert="horz" wrap="square" lIns="0" tIns="12065" rIns="0" bIns="0" rtlCol="0">
            <a:spAutoFit/>
          </a:bodyPr>
          <a:lstStyle/>
          <a:p>
            <a:pPr marL="12700" marR="218440">
              <a:lnSpc>
                <a:spcPct val="100499"/>
              </a:lnSpc>
              <a:spcBef>
                <a:spcPts val="95"/>
              </a:spcBef>
            </a:pPr>
            <a:r>
              <a:rPr sz="1400" b="1" u="sng" dirty="0">
                <a:uFill>
                  <a:solidFill>
                    <a:srgbClr val="000000"/>
                  </a:solidFill>
                </a:uFill>
                <a:latin typeface="Roboto"/>
                <a:cs typeface="Roboto"/>
              </a:rPr>
              <a:t>Belanja Non-K/L</a:t>
            </a:r>
            <a:r>
              <a:rPr sz="1400" b="1" dirty="0">
                <a:latin typeface="Roboto"/>
                <a:cs typeface="Roboto"/>
              </a:rPr>
              <a:t> </a:t>
            </a:r>
            <a:r>
              <a:rPr sz="1200" dirty="0">
                <a:latin typeface="Roboto"/>
                <a:cs typeface="Roboto"/>
              </a:rPr>
              <a:t>Belanja Subsidi Belanja Bantuan Sosial Belanja Hibah</a:t>
            </a:r>
          </a:p>
          <a:p>
            <a:pPr marL="12700" marR="5080">
              <a:lnSpc>
                <a:spcPct val="100000"/>
              </a:lnSpc>
            </a:pPr>
            <a:r>
              <a:rPr sz="1200" dirty="0">
                <a:latin typeface="Roboto"/>
                <a:cs typeface="Roboto"/>
              </a:rPr>
              <a:t>Belanja Lain-lain Pembayaran Bunga Utang</a:t>
            </a:r>
          </a:p>
        </p:txBody>
      </p:sp>
      <p:sp>
        <p:nvSpPr>
          <p:cNvPr id="34" name="object 34"/>
          <p:cNvSpPr txBox="1"/>
          <p:nvPr/>
        </p:nvSpPr>
        <p:spPr>
          <a:xfrm>
            <a:off x="4221250" y="6014429"/>
            <a:ext cx="1976755" cy="227626"/>
          </a:xfrm>
          <a:prstGeom prst="rect">
            <a:avLst/>
          </a:prstGeom>
        </p:spPr>
        <p:txBody>
          <a:bodyPr vert="horz" wrap="square" lIns="0" tIns="12065" rIns="0" bIns="0" rtlCol="0">
            <a:spAutoFit/>
          </a:bodyPr>
          <a:lstStyle/>
          <a:p>
            <a:pPr marL="193040" indent="-180340">
              <a:lnSpc>
                <a:spcPct val="100000"/>
              </a:lnSpc>
              <a:spcBef>
                <a:spcPts val="95"/>
              </a:spcBef>
              <a:buFont typeface="Arial MT"/>
              <a:buChar char="•"/>
              <a:tabLst>
                <a:tab pos="193040" algn="l"/>
              </a:tabLst>
            </a:pPr>
            <a:r>
              <a:rPr sz="1400" b="1" dirty="0">
                <a:latin typeface="Roboto"/>
                <a:cs typeface="Roboto"/>
              </a:rPr>
              <a:t>Transfer Ke Daerah</a:t>
            </a:r>
            <a:endParaRPr sz="1400" dirty="0">
              <a:latin typeface="Roboto"/>
              <a:cs typeface="Roboto"/>
            </a:endParaRPr>
          </a:p>
        </p:txBody>
      </p:sp>
      <p:sp>
        <p:nvSpPr>
          <p:cNvPr id="35" name="object 35"/>
          <p:cNvSpPr txBox="1"/>
          <p:nvPr/>
        </p:nvSpPr>
        <p:spPr>
          <a:xfrm>
            <a:off x="8664320" y="3805206"/>
            <a:ext cx="3007590" cy="2184572"/>
          </a:xfrm>
          <a:prstGeom prst="rect">
            <a:avLst/>
          </a:prstGeom>
        </p:spPr>
        <p:txBody>
          <a:bodyPr vert="horz" wrap="square" lIns="0" tIns="156845" rIns="0" bIns="0" rtlCol="0">
            <a:spAutoFit/>
          </a:bodyPr>
          <a:lstStyle/>
          <a:p>
            <a:pPr marL="911225">
              <a:lnSpc>
                <a:spcPct val="100000"/>
              </a:lnSpc>
              <a:spcBef>
                <a:spcPts val="1235"/>
              </a:spcBef>
            </a:pPr>
            <a:r>
              <a:rPr sz="2000" b="1" dirty="0">
                <a:latin typeface="Trebuchet MS"/>
                <a:cs typeface="Trebuchet MS"/>
              </a:rPr>
              <a:t>PEMBIAYAAN</a:t>
            </a:r>
            <a:endParaRPr sz="2000" dirty="0">
              <a:latin typeface="Trebuchet MS"/>
              <a:cs typeface="Trebuchet MS"/>
            </a:endParaRPr>
          </a:p>
          <a:p>
            <a:pPr marL="191135" marR="5080" indent="-179070" algn="just">
              <a:lnSpc>
                <a:spcPct val="100000"/>
              </a:lnSpc>
              <a:spcBef>
                <a:spcPts val="795"/>
              </a:spcBef>
              <a:buFont typeface="Arial MT"/>
              <a:buChar char="•"/>
              <a:tabLst>
                <a:tab pos="192405" algn="l"/>
              </a:tabLst>
            </a:pPr>
            <a:r>
              <a:rPr sz="1400" b="1" dirty="0">
                <a:latin typeface="Roboto"/>
                <a:cs typeface="Roboto"/>
              </a:rPr>
              <a:t>Pembiayaan Utang: </a:t>
            </a:r>
            <a:r>
              <a:rPr sz="1200" dirty="0">
                <a:latin typeface="Roboto"/>
                <a:cs typeface="Roboto"/>
              </a:rPr>
              <a:t>Surat berharga 	Negara, Pinjaman Dalam Negeri (PDN), 	Pinjaman Luar Negeri (PLN)</a:t>
            </a:r>
          </a:p>
          <a:p>
            <a:pPr marL="191135" marR="20955" indent="-179070">
              <a:lnSpc>
                <a:spcPct val="100000"/>
              </a:lnSpc>
              <a:spcBef>
                <a:spcPts val="600"/>
              </a:spcBef>
              <a:buFont typeface="Arial MT"/>
              <a:buChar char="•"/>
              <a:tabLst>
                <a:tab pos="192405" algn="l"/>
              </a:tabLst>
            </a:pPr>
            <a:r>
              <a:rPr sz="1400" b="1" dirty="0">
                <a:latin typeface="Roboto"/>
                <a:cs typeface="Roboto"/>
              </a:rPr>
              <a:t>Pembiayaan Investasi: </a:t>
            </a:r>
            <a:r>
              <a:rPr sz="1200" dirty="0">
                <a:latin typeface="Roboto"/>
                <a:cs typeface="Roboto"/>
              </a:rPr>
              <a:t>Penyertaan 	Modal Negara (BUMN dan BLU); Iuran 	Lembaga Internasional; Pembiayaan 	Pendidikan; Cadangan Pembiayaan 	Investasi; Investasi Lainnya</a:t>
            </a:r>
          </a:p>
        </p:txBody>
      </p:sp>
      <p:sp>
        <p:nvSpPr>
          <p:cNvPr id="36" name="object 36"/>
          <p:cNvSpPr txBox="1">
            <a:spLocks noGrp="1"/>
          </p:cNvSpPr>
          <p:nvPr>
            <p:ph type="title"/>
          </p:nvPr>
        </p:nvSpPr>
        <p:spPr>
          <a:xfrm>
            <a:off x="331724" y="158242"/>
            <a:ext cx="11525085" cy="804836"/>
          </a:xfrm>
          <a:prstGeom prst="rect">
            <a:avLst/>
          </a:prstGeom>
        </p:spPr>
        <p:txBody>
          <a:bodyPr vert="horz" wrap="square" lIns="0" tIns="60960" rIns="0" bIns="0" rtlCol="0">
            <a:spAutoFit/>
          </a:bodyPr>
          <a:lstStyle/>
          <a:p>
            <a:pPr marL="12700" marR="5080">
              <a:lnSpc>
                <a:spcPts val="3020"/>
              </a:lnSpc>
              <a:spcBef>
                <a:spcPts val="480"/>
              </a:spcBef>
            </a:pPr>
            <a:r>
              <a:rPr sz="2400" dirty="0">
                <a:solidFill>
                  <a:srgbClr val="002F55"/>
                </a:solidFill>
              </a:rPr>
              <a:t>PENYUSUNAN APBN MEMPERTIMBANGKAN ASESMEN PERUBAHAN LINGKUNGAN GLOBAL, ASUMSI DASAR DAN TARGET PEMBANGUNAN</a:t>
            </a:r>
            <a:endParaRPr sz="2400" dirty="0"/>
          </a:p>
        </p:txBody>
      </p:sp>
      <p:pic>
        <p:nvPicPr>
          <p:cNvPr id="37" name="object 37"/>
          <p:cNvPicPr/>
          <p:nvPr/>
        </p:nvPicPr>
        <p:blipFill>
          <a:blip r:embed="rId9" cstate="print"/>
          <a:stretch>
            <a:fillRect/>
          </a:stretch>
        </p:blipFill>
        <p:spPr>
          <a:xfrm>
            <a:off x="9080245" y="2518448"/>
            <a:ext cx="565619" cy="565581"/>
          </a:xfrm>
          <a:prstGeom prst="rect">
            <a:avLst/>
          </a:prstGeom>
        </p:spPr>
      </p:pic>
      <p:sp>
        <p:nvSpPr>
          <p:cNvPr id="38" name="object 38"/>
          <p:cNvSpPr txBox="1">
            <a:spLocks noGrp="1"/>
          </p:cNvSpPr>
          <p:nvPr>
            <p:ph type="sldNum" sz="quarter" idx="7"/>
          </p:nvPr>
        </p:nvSpPr>
        <p:spPr>
          <a:xfrm>
            <a:off x="11767439" y="6505836"/>
            <a:ext cx="411607" cy="217366"/>
          </a:xfrm>
          <a:prstGeom prst="rect">
            <a:avLst/>
          </a:prstGeom>
        </p:spPr>
        <p:txBody>
          <a:bodyPr vert="horz" wrap="square" lIns="0" tIns="32384" rIns="0" bIns="0" rtlCol="0">
            <a:spAutoFit/>
          </a:bodyPr>
          <a:lstStyle/>
          <a:p>
            <a:pPr marL="39370">
              <a:lnSpc>
                <a:spcPct val="100000"/>
              </a:lnSpc>
              <a:spcBef>
                <a:spcPts val="254"/>
              </a:spcBef>
            </a:pPr>
            <a:fld id="{81D60167-4931-47E6-BA6A-407CBD079E47}" type="slidenum">
              <a:rPr dirty="0">
                <a:solidFill>
                  <a:srgbClr val="FFFFFF"/>
                </a:solidFill>
              </a:rPr>
              <a:t>13</a:t>
            </a:fld>
            <a:endParaRPr dirty="0">
              <a:solidFill>
                <a:srgbClr val="FFFF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extLst>
              <p:ext uri="{D42A27DB-BD31-4B8C-83A1-F6EECF244321}">
                <p14:modId xmlns:p14="http://schemas.microsoft.com/office/powerpoint/2010/main" val="124684432"/>
              </p:ext>
            </p:extLst>
          </p:nvPr>
        </p:nvGraphicFramePr>
        <p:xfrm>
          <a:off x="6310757" y="848426"/>
          <a:ext cx="5365114" cy="5558790"/>
        </p:xfrm>
        <a:graphic>
          <a:graphicData uri="http://schemas.openxmlformats.org/drawingml/2006/table">
            <a:tbl>
              <a:tblPr firstRow="1" bandRow="1">
                <a:tableStyleId>{2D5ABB26-0587-4C30-8999-92F81FD0307C}</a:tableStyleId>
              </a:tblPr>
              <a:tblGrid>
                <a:gridCol w="3372485">
                  <a:extLst>
                    <a:ext uri="{9D8B030D-6E8A-4147-A177-3AD203B41FA5}">
                      <a16:colId xmlns:a16="http://schemas.microsoft.com/office/drawing/2014/main" val="20000"/>
                    </a:ext>
                  </a:extLst>
                </a:gridCol>
                <a:gridCol w="1309369">
                  <a:extLst>
                    <a:ext uri="{9D8B030D-6E8A-4147-A177-3AD203B41FA5}">
                      <a16:colId xmlns:a16="http://schemas.microsoft.com/office/drawing/2014/main" val="20001"/>
                    </a:ext>
                  </a:extLst>
                </a:gridCol>
                <a:gridCol w="683260">
                  <a:extLst>
                    <a:ext uri="{9D8B030D-6E8A-4147-A177-3AD203B41FA5}">
                      <a16:colId xmlns:a16="http://schemas.microsoft.com/office/drawing/2014/main" val="20002"/>
                    </a:ext>
                  </a:extLst>
                </a:gridCol>
              </a:tblGrid>
              <a:tr h="1116330">
                <a:tc>
                  <a:txBody>
                    <a:bodyPr/>
                    <a:lstStyle/>
                    <a:p>
                      <a:pPr>
                        <a:lnSpc>
                          <a:spcPct val="100000"/>
                        </a:lnSpc>
                        <a:spcBef>
                          <a:spcPts val="475"/>
                        </a:spcBef>
                      </a:pPr>
                      <a:endParaRPr sz="1200" spc="0">
                        <a:latin typeface="Tahoma" panose="020B0604030504040204" pitchFamily="34" charset="0"/>
                        <a:ea typeface="Tahoma" panose="020B0604030504040204" pitchFamily="34" charset="0"/>
                        <a:cs typeface="Tahoma" panose="020B0604030504040204" pitchFamily="34" charset="0"/>
                      </a:endParaRPr>
                    </a:p>
                    <a:p>
                      <a:pPr marL="1342390" marR="987425" indent="283845">
                        <a:lnSpc>
                          <a:spcPct val="121800"/>
                        </a:lnSpc>
                      </a:pPr>
                      <a:r>
                        <a:rPr sz="1200" b="1" spc="0" dirty="0">
                          <a:latin typeface="Tahoma" panose="020B0604030504040204" pitchFamily="34" charset="0"/>
                          <a:ea typeface="Tahoma" panose="020B0604030504040204" pitchFamily="34" charset="0"/>
                          <a:cs typeface="Tahoma" panose="020B0604030504040204" pitchFamily="34" charset="0"/>
                        </a:rPr>
                        <a:t>Uraian (triliun rupiah)</a:t>
                      </a:r>
                      <a:endParaRPr sz="1200" spc="0">
                        <a:latin typeface="Tahoma" panose="020B0604030504040204" pitchFamily="34" charset="0"/>
                        <a:ea typeface="Tahoma" panose="020B0604030504040204" pitchFamily="34" charset="0"/>
                        <a:cs typeface="Tahoma" panose="020B0604030504040204" pitchFamily="34" charset="0"/>
                      </a:endParaRPr>
                    </a:p>
                  </a:txBody>
                  <a:tcPr marL="0" marR="0" marT="60325" marB="0">
                    <a:lnL w="6350">
                      <a:solidFill>
                        <a:srgbClr val="000000"/>
                      </a:solidFill>
                      <a:prstDash val="solid"/>
                    </a:lnL>
                    <a:lnT w="6350">
                      <a:solidFill>
                        <a:srgbClr val="000000"/>
                      </a:solidFill>
                      <a:prstDash val="solid"/>
                    </a:lnT>
                  </a:tcPr>
                </a:tc>
                <a:tc gridSpan="2">
                  <a:txBody>
                    <a:bodyPr/>
                    <a:lstStyle/>
                    <a:p>
                      <a:pPr marL="334010" algn="ctr">
                        <a:lnSpc>
                          <a:spcPct val="100000"/>
                        </a:lnSpc>
                        <a:spcBef>
                          <a:spcPts val="204"/>
                        </a:spcBef>
                        <a:tabLst>
                          <a:tab pos="1287780" algn="l"/>
                        </a:tabLst>
                      </a:pPr>
                      <a:r>
                        <a:rPr sz="2000" b="1" u="sng" spc="0" dirty="0">
                          <a:uFill>
                            <a:solidFill>
                              <a:srgbClr val="000000"/>
                            </a:solidFill>
                          </a:uFill>
                          <a:latin typeface="Tahoma" panose="020B0604030504040204" pitchFamily="34" charset="0"/>
                          <a:ea typeface="Tahoma" panose="020B0604030504040204" pitchFamily="34" charset="0"/>
                          <a:cs typeface="Tahoma" panose="020B0604030504040204" pitchFamily="34" charset="0"/>
                        </a:rPr>
                        <a:t> 2024	2025 </a:t>
                      </a:r>
                      <a:endParaRPr sz="2000" spc="0">
                        <a:latin typeface="Tahoma" panose="020B0604030504040204" pitchFamily="34" charset="0"/>
                        <a:ea typeface="Tahoma" panose="020B0604030504040204" pitchFamily="34" charset="0"/>
                        <a:cs typeface="Tahoma" panose="020B0604030504040204" pitchFamily="34" charset="0"/>
                      </a:endParaRPr>
                    </a:p>
                    <a:p>
                      <a:pPr marL="351155" algn="ctr">
                        <a:lnSpc>
                          <a:spcPct val="100000"/>
                        </a:lnSpc>
                        <a:spcBef>
                          <a:spcPts val="2140"/>
                        </a:spcBef>
                        <a:tabLst>
                          <a:tab pos="1176655" algn="l"/>
                        </a:tabLst>
                      </a:pPr>
                      <a:r>
                        <a:rPr sz="1200" b="1" spc="0" dirty="0">
                          <a:latin typeface="Tahoma" panose="020B0604030504040204" pitchFamily="34" charset="0"/>
                          <a:ea typeface="Tahoma" panose="020B0604030504040204" pitchFamily="34" charset="0"/>
                          <a:cs typeface="Tahoma" panose="020B0604030504040204" pitchFamily="34" charset="0"/>
                        </a:rPr>
                        <a:t>APBN	APBN</a:t>
                      </a:r>
                      <a:endParaRPr sz="1200" spc="0">
                        <a:latin typeface="Tahoma" panose="020B0604030504040204" pitchFamily="34" charset="0"/>
                        <a:ea typeface="Tahoma" panose="020B0604030504040204" pitchFamily="34" charset="0"/>
                        <a:cs typeface="Tahoma" panose="020B0604030504040204" pitchFamily="34" charset="0"/>
                      </a:endParaRPr>
                    </a:p>
                  </a:txBody>
                  <a:tcPr marL="0" marR="0" marT="26034" marB="0">
                    <a:lnR w="6350">
                      <a:solidFill>
                        <a:srgbClr val="000000"/>
                      </a:solidFill>
                      <a:prstDash val="solid"/>
                    </a:lnR>
                    <a:lnT w="6350">
                      <a:solidFill>
                        <a:srgbClr val="000000"/>
                      </a:solidFill>
                      <a:prstDash val="solid"/>
                    </a:lnT>
                  </a:tcPr>
                </a:tc>
                <a:tc hMerge="1">
                  <a:txBody>
                    <a:bodyPr/>
                    <a:lstStyle/>
                    <a:p>
                      <a:endParaRPr/>
                    </a:p>
                  </a:txBody>
                  <a:tcPr marL="0" marR="0" marT="0" marB="0"/>
                </a:tc>
                <a:extLst>
                  <a:ext uri="{0D108BD9-81ED-4DB2-BD59-A6C34878D82A}">
                    <a16:rowId xmlns:a16="http://schemas.microsoft.com/office/drawing/2014/main" val="10000"/>
                  </a:ext>
                </a:extLst>
              </a:tr>
              <a:tr h="327660">
                <a:tc>
                  <a:txBody>
                    <a:bodyPr/>
                    <a:lstStyle/>
                    <a:p>
                      <a:pPr marL="39370">
                        <a:lnSpc>
                          <a:spcPct val="100000"/>
                        </a:lnSpc>
                        <a:spcBef>
                          <a:spcPts val="425"/>
                        </a:spcBef>
                        <a:tabLst>
                          <a:tab pos="314960" algn="l"/>
                        </a:tabLst>
                      </a:pPr>
                      <a:r>
                        <a:rPr sz="1200" b="1" spc="0" dirty="0">
                          <a:solidFill>
                            <a:srgbClr val="FFFFFF"/>
                          </a:solidFill>
                          <a:latin typeface="Tahoma" panose="020B0604030504040204" pitchFamily="34" charset="0"/>
                          <a:ea typeface="Tahoma" panose="020B0604030504040204" pitchFamily="34" charset="0"/>
                          <a:cs typeface="Tahoma" panose="020B0604030504040204" pitchFamily="34" charset="0"/>
                        </a:rPr>
                        <a:t>A.	PENDAPATAN NEGARA</a:t>
                      </a:r>
                      <a:endParaRPr sz="1200" spc="0">
                        <a:latin typeface="Tahoma" panose="020B0604030504040204" pitchFamily="34" charset="0"/>
                        <a:ea typeface="Tahoma" panose="020B0604030504040204" pitchFamily="34" charset="0"/>
                        <a:cs typeface="Tahoma" panose="020B0604030504040204" pitchFamily="34" charset="0"/>
                      </a:endParaRPr>
                    </a:p>
                  </a:txBody>
                  <a:tcPr marL="0" marR="0" marT="53975" marB="0">
                    <a:lnL w="6350">
                      <a:solidFill>
                        <a:srgbClr val="000000"/>
                      </a:solidFill>
                      <a:prstDash val="solid"/>
                    </a:lnL>
                    <a:lnB w="12700">
                      <a:solidFill>
                        <a:srgbClr val="464646"/>
                      </a:solidFill>
                      <a:prstDash val="solid"/>
                    </a:lnB>
                    <a:solidFill>
                      <a:srgbClr val="2B4975"/>
                    </a:solidFill>
                  </a:tcPr>
                </a:tc>
                <a:tc>
                  <a:txBody>
                    <a:bodyPr/>
                    <a:lstStyle/>
                    <a:p>
                      <a:pPr marR="201295" algn="r">
                        <a:lnSpc>
                          <a:spcPct val="100000"/>
                        </a:lnSpc>
                        <a:spcBef>
                          <a:spcPts val="425"/>
                        </a:spcBef>
                      </a:pPr>
                      <a:r>
                        <a:rPr sz="1200" b="1" spc="0" dirty="0">
                          <a:solidFill>
                            <a:srgbClr val="FFFFFF"/>
                          </a:solidFill>
                          <a:latin typeface="Tahoma" panose="020B0604030504040204" pitchFamily="34" charset="0"/>
                          <a:ea typeface="Tahoma" panose="020B0604030504040204" pitchFamily="34" charset="0"/>
                          <a:cs typeface="Tahoma" panose="020B0604030504040204" pitchFamily="34" charset="0"/>
                        </a:rPr>
                        <a:t>2.802,3</a:t>
                      </a:r>
                      <a:endParaRPr sz="1200" spc="0">
                        <a:latin typeface="Tahoma" panose="020B0604030504040204" pitchFamily="34" charset="0"/>
                        <a:ea typeface="Tahoma" panose="020B0604030504040204" pitchFamily="34" charset="0"/>
                        <a:cs typeface="Tahoma" panose="020B0604030504040204" pitchFamily="34" charset="0"/>
                      </a:endParaRPr>
                    </a:p>
                  </a:txBody>
                  <a:tcPr marL="0" marR="0" marT="53975" marB="0">
                    <a:lnB w="12700">
                      <a:solidFill>
                        <a:srgbClr val="464646"/>
                      </a:solidFill>
                      <a:prstDash val="solid"/>
                    </a:lnB>
                    <a:solidFill>
                      <a:srgbClr val="2B4975"/>
                    </a:solidFill>
                  </a:tcPr>
                </a:tc>
                <a:tc>
                  <a:txBody>
                    <a:bodyPr/>
                    <a:lstStyle/>
                    <a:p>
                      <a:pPr marR="31750" algn="r">
                        <a:lnSpc>
                          <a:spcPct val="100000"/>
                        </a:lnSpc>
                        <a:spcBef>
                          <a:spcPts val="425"/>
                        </a:spcBef>
                      </a:pPr>
                      <a:r>
                        <a:rPr sz="1200" b="1" spc="0" dirty="0">
                          <a:solidFill>
                            <a:srgbClr val="FFFFFF"/>
                          </a:solidFill>
                          <a:latin typeface="Tahoma" panose="020B0604030504040204" pitchFamily="34" charset="0"/>
                          <a:ea typeface="Tahoma" panose="020B0604030504040204" pitchFamily="34" charset="0"/>
                          <a:cs typeface="Tahoma" panose="020B0604030504040204" pitchFamily="34" charset="0"/>
                        </a:rPr>
                        <a:t>3.005,1</a:t>
                      </a:r>
                      <a:endParaRPr sz="1200" spc="0">
                        <a:latin typeface="Tahoma" panose="020B0604030504040204" pitchFamily="34" charset="0"/>
                        <a:ea typeface="Tahoma" panose="020B0604030504040204" pitchFamily="34" charset="0"/>
                        <a:cs typeface="Tahoma" panose="020B0604030504040204" pitchFamily="34" charset="0"/>
                      </a:endParaRPr>
                    </a:p>
                  </a:txBody>
                  <a:tcPr marL="0" marR="0" marT="53975" marB="0">
                    <a:lnR w="6350">
                      <a:solidFill>
                        <a:srgbClr val="000000"/>
                      </a:solidFill>
                      <a:prstDash val="solid"/>
                    </a:lnR>
                    <a:lnB w="12700">
                      <a:solidFill>
                        <a:srgbClr val="464646"/>
                      </a:solidFill>
                      <a:prstDash val="solid"/>
                    </a:lnB>
                    <a:solidFill>
                      <a:srgbClr val="2B4975"/>
                    </a:solidFill>
                  </a:tcPr>
                </a:tc>
                <a:extLst>
                  <a:ext uri="{0D108BD9-81ED-4DB2-BD59-A6C34878D82A}">
                    <a16:rowId xmlns:a16="http://schemas.microsoft.com/office/drawing/2014/main" val="10001"/>
                  </a:ext>
                </a:extLst>
              </a:tr>
              <a:tr h="293370">
                <a:tc>
                  <a:txBody>
                    <a:bodyPr/>
                    <a:lstStyle/>
                    <a:p>
                      <a:pPr marL="314960">
                        <a:lnSpc>
                          <a:spcPct val="100000"/>
                        </a:lnSpc>
                        <a:spcBef>
                          <a:spcPts val="245"/>
                        </a:spcBef>
                        <a:tabLst>
                          <a:tab pos="535305" algn="l"/>
                        </a:tabLst>
                      </a:pPr>
                      <a:r>
                        <a:rPr sz="1200" b="1" spc="0" dirty="0">
                          <a:latin typeface="Tahoma" panose="020B0604030504040204" pitchFamily="34" charset="0"/>
                          <a:ea typeface="Tahoma" panose="020B0604030504040204" pitchFamily="34" charset="0"/>
                          <a:cs typeface="Tahoma" panose="020B0604030504040204" pitchFamily="34" charset="0"/>
                        </a:rPr>
                        <a:t>I.	Penerimaan Perpajakan</a:t>
                      </a:r>
                      <a:endParaRPr sz="1200" spc="0">
                        <a:latin typeface="Tahoma" panose="020B0604030504040204" pitchFamily="34" charset="0"/>
                        <a:ea typeface="Tahoma" panose="020B0604030504040204" pitchFamily="34" charset="0"/>
                        <a:cs typeface="Tahoma" panose="020B0604030504040204" pitchFamily="34" charset="0"/>
                      </a:endParaRPr>
                    </a:p>
                  </a:txBody>
                  <a:tcPr marL="0" marR="0" marT="31115" marB="0">
                    <a:lnL w="6350">
                      <a:solidFill>
                        <a:srgbClr val="000000"/>
                      </a:solidFill>
                      <a:prstDash val="solid"/>
                    </a:lnL>
                    <a:lnT w="12700">
                      <a:solidFill>
                        <a:srgbClr val="464646"/>
                      </a:solidFill>
                      <a:prstDash val="solid"/>
                    </a:lnT>
                    <a:lnB w="12700">
                      <a:solidFill>
                        <a:srgbClr val="464646"/>
                      </a:solidFill>
                      <a:prstDash val="solid"/>
                    </a:lnB>
                  </a:tcPr>
                </a:tc>
                <a:tc>
                  <a:txBody>
                    <a:bodyPr/>
                    <a:lstStyle/>
                    <a:p>
                      <a:pPr marR="201295" algn="r">
                        <a:lnSpc>
                          <a:spcPct val="100000"/>
                        </a:lnSpc>
                        <a:spcBef>
                          <a:spcPts val="245"/>
                        </a:spcBef>
                      </a:pPr>
                      <a:r>
                        <a:rPr sz="1200" b="1" spc="0" dirty="0">
                          <a:latin typeface="Tahoma" panose="020B0604030504040204" pitchFamily="34" charset="0"/>
                          <a:ea typeface="Tahoma" panose="020B0604030504040204" pitchFamily="34" charset="0"/>
                          <a:cs typeface="Tahoma" panose="020B0604030504040204" pitchFamily="34" charset="0"/>
                        </a:rPr>
                        <a:t>2.309,9</a:t>
                      </a:r>
                      <a:endParaRPr sz="1200" spc="0">
                        <a:latin typeface="Tahoma" panose="020B0604030504040204" pitchFamily="34" charset="0"/>
                        <a:ea typeface="Tahoma" panose="020B0604030504040204" pitchFamily="34" charset="0"/>
                        <a:cs typeface="Tahoma" panose="020B0604030504040204" pitchFamily="34" charset="0"/>
                      </a:endParaRPr>
                    </a:p>
                  </a:txBody>
                  <a:tcPr marL="0" marR="0" marT="31115" marB="0">
                    <a:lnT w="12700">
                      <a:solidFill>
                        <a:srgbClr val="464646"/>
                      </a:solidFill>
                      <a:prstDash val="solid"/>
                    </a:lnT>
                    <a:lnB w="12700">
                      <a:solidFill>
                        <a:srgbClr val="464646"/>
                      </a:solidFill>
                      <a:prstDash val="solid"/>
                    </a:lnB>
                  </a:tcPr>
                </a:tc>
                <a:tc>
                  <a:txBody>
                    <a:bodyPr/>
                    <a:lstStyle/>
                    <a:p>
                      <a:pPr marR="31750" algn="r">
                        <a:lnSpc>
                          <a:spcPct val="100000"/>
                        </a:lnSpc>
                        <a:spcBef>
                          <a:spcPts val="245"/>
                        </a:spcBef>
                      </a:pPr>
                      <a:r>
                        <a:rPr sz="1200" b="1" spc="0" dirty="0">
                          <a:latin typeface="Tahoma" panose="020B0604030504040204" pitchFamily="34" charset="0"/>
                          <a:ea typeface="Tahoma" panose="020B0604030504040204" pitchFamily="34" charset="0"/>
                          <a:cs typeface="Tahoma" panose="020B0604030504040204" pitchFamily="34" charset="0"/>
                        </a:rPr>
                        <a:t>2.490,9</a:t>
                      </a:r>
                      <a:endParaRPr sz="1200" spc="0">
                        <a:latin typeface="Tahoma" panose="020B0604030504040204" pitchFamily="34" charset="0"/>
                        <a:ea typeface="Tahoma" panose="020B0604030504040204" pitchFamily="34" charset="0"/>
                        <a:cs typeface="Tahoma" panose="020B0604030504040204" pitchFamily="34" charset="0"/>
                      </a:endParaRPr>
                    </a:p>
                  </a:txBody>
                  <a:tcPr marL="0" marR="0" marT="31115" marB="0">
                    <a:lnR w="6350">
                      <a:solidFill>
                        <a:srgbClr val="000000"/>
                      </a:solidFill>
                      <a:prstDash val="solid"/>
                    </a:lnR>
                    <a:lnT w="12700">
                      <a:solidFill>
                        <a:srgbClr val="464646"/>
                      </a:solidFill>
                      <a:prstDash val="solid"/>
                    </a:lnT>
                    <a:lnB w="12700">
                      <a:solidFill>
                        <a:srgbClr val="464646"/>
                      </a:solidFill>
                      <a:prstDash val="solid"/>
                    </a:lnB>
                  </a:tcPr>
                </a:tc>
                <a:extLst>
                  <a:ext uri="{0D108BD9-81ED-4DB2-BD59-A6C34878D82A}">
                    <a16:rowId xmlns:a16="http://schemas.microsoft.com/office/drawing/2014/main" val="10002"/>
                  </a:ext>
                </a:extLst>
              </a:tr>
              <a:tr h="293370">
                <a:tc>
                  <a:txBody>
                    <a:bodyPr/>
                    <a:lstStyle/>
                    <a:p>
                      <a:pPr marL="626745">
                        <a:lnSpc>
                          <a:spcPct val="100000"/>
                        </a:lnSpc>
                        <a:spcBef>
                          <a:spcPts val="245"/>
                        </a:spcBef>
                      </a:pPr>
                      <a:r>
                        <a:rPr sz="1200" spc="0" dirty="0">
                          <a:latin typeface="Tahoma" panose="020B0604030504040204" pitchFamily="34" charset="0"/>
                          <a:ea typeface="Tahoma" panose="020B0604030504040204" pitchFamily="34" charset="0"/>
                          <a:cs typeface="Tahoma" panose="020B0604030504040204" pitchFamily="34" charset="0"/>
                        </a:rPr>
                        <a:t>1. Penerimaan Pajak</a:t>
                      </a:r>
                      <a:endParaRPr sz="1200" spc="0">
                        <a:latin typeface="Tahoma" panose="020B0604030504040204" pitchFamily="34" charset="0"/>
                        <a:ea typeface="Tahoma" panose="020B0604030504040204" pitchFamily="34" charset="0"/>
                        <a:cs typeface="Tahoma" panose="020B0604030504040204" pitchFamily="34" charset="0"/>
                      </a:endParaRPr>
                    </a:p>
                  </a:txBody>
                  <a:tcPr marL="0" marR="0" marT="31115" marB="0">
                    <a:lnL w="6350">
                      <a:solidFill>
                        <a:srgbClr val="000000"/>
                      </a:solidFill>
                      <a:prstDash val="solid"/>
                    </a:lnL>
                    <a:lnT w="12700">
                      <a:solidFill>
                        <a:srgbClr val="464646"/>
                      </a:solidFill>
                      <a:prstDash val="solid"/>
                    </a:lnT>
                    <a:lnB w="12700">
                      <a:solidFill>
                        <a:srgbClr val="464646"/>
                      </a:solidFill>
                      <a:prstDash val="solid"/>
                    </a:lnB>
                  </a:tcPr>
                </a:tc>
                <a:tc>
                  <a:txBody>
                    <a:bodyPr/>
                    <a:lstStyle/>
                    <a:p>
                      <a:pPr marR="198120" algn="r">
                        <a:lnSpc>
                          <a:spcPct val="100000"/>
                        </a:lnSpc>
                        <a:spcBef>
                          <a:spcPts val="245"/>
                        </a:spcBef>
                      </a:pPr>
                      <a:r>
                        <a:rPr sz="1200" spc="0" dirty="0">
                          <a:latin typeface="Tahoma" panose="020B0604030504040204" pitchFamily="34" charset="0"/>
                          <a:ea typeface="Tahoma" panose="020B0604030504040204" pitchFamily="34" charset="0"/>
                          <a:cs typeface="Tahoma" panose="020B0604030504040204" pitchFamily="34" charset="0"/>
                        </a:rPr>
                        <a:t>1.988,9</a:t>
                      </a:r>
                      <a:endParaRPr sz="1200" spc="0">
                        <a:latin typeface="Tahoma" panose="020B0604030504040204" pitchFamily="34" charset="0"/>
                        <a:ea typeface="Tahoma" panose="020B0604030504040204" pitchFamily="34" charset="0"/>
                        <a:cs typeface="Tahoma" panose="020B0604030504040204" pitchFamily="34" charset="0"/>
                      </a:endParaRPr>
                    </a:p>
                  </a:txBody>
                  <a:tcPr marL="0" marR="0" marT="31115" marB="0">
                    <a:lnT w="12700">
                      <a:solidFill>
                        <a:srgbClr val="464646"/>
                      </a:solidFill>
                      <a:prstDash val="solid"/>
                    </a:lnT>
                    <a:lnB w="12700">
                      <a:solidFill>
                        <a:srgbClr val="464646"/>
                      </a:solidFill>
                      <a:prstDash val="solid"/>
                    </a:lnB>
                  </a:tcPr>
                </a:tc>
                <a:tc>
                  <a:txBody>
                    <a:bodyPr/>
                    <a:lstStyle/>
                    <a:p>
                      <a:pPr marR="36830" algn="r">
                        <a:lnSpc>
                          <a:spcPct val="100000"/>
                        </a:lnSpc>
                        <a:spcBef>
                          <a:spcPts val="245"/>
                        </a:spcBef>
                      </a:pPr>
                      <a:r>
                        <a:rPr sz="1200" spc="0" dirty="0">
                          <a:latin typeface="Tahoma" panose="020B0604030504040204" pitchFamily="34" charset="0"/>
                          <a:ea typeface="Tahoma" panose="020B0604030504040204" pitchFamily="34" charset="0"/>
                          <a:cs typeface="Tahoma" panose="020B0604030504040204" pitchFamily="34" charset="0"/>
                        </a:rPr>
                        <a:t>2.189,3</a:t>
                      </a:r>
                      <a:endParaRPr sz="1200" spc="0">
                        <a:latin typeface="Tahoma" panose="020B0604030504040204" pitchFamily="34" charset="0"/>
                        <a:ea typeface="Tahoma" panose="020B0604030504040204" pitchFamily="34" charset="0"/>
                        <a:cs typeface="Tahoma" panose="020B0604030504040204" pitchFamily="34" charset="0"/>
                      </a:endParaRPr>
                    </a:p>
                  </a:txBody>
                  <a:tcPr marL="0" marR="0" marT="31115" marB="0">
                    <a:lnR w="6350">
                      <a:solidFill>
                        <a:srgbClr val="000000"/>
                      </a:solidFill>
                      <a:prstDash val="solid"/>
                    </a:lnR>
                    <a:lnT w="12700">
                      <a:solidFill>
                        <a:srgbClr val="464646"/>
                      </a:solidFill>
                      <a:prstDash val="solid"/>
                    </a:lnT>
                    <a:lnB w="12700">
                      <a:solidFill>
                        <a:srgbClr val="464646"/>
                      </a:solidFill>
                      <a:prstDash val="solid"/>
                    </a:lnB>
                  </a:tcPr>
                </a:tc>
                <a:extLst>
                  <a:ext uri="{0D108BD9-81ED-4DB2-BD59-A6C34878D82A}">
                    <a16:rowId xmlns:a16="http://schemas.microsoft.com/office/drawing/2014/main" val="10003"/>
                  </a:ext>
                </a:extLst>
              </a:tr>
              <a:tr h="294005">
                <a:tc>
                  <a:txBody>
                    <a:bodyPr/>
                    <a:lstStyle/>
                    <a:p>
                      <a:pPr marL="626745">
                        <a:lnSpc>
                          <a:spcPct val="100000"/>
                        </a:lnSpc>
                        <a:spcBef>
                          <a:spcPts val="245"/>
                        </a:spcBef>
                      </a:pPr>
                      <a:r>
                        <a:rPr sz="1200" spc="0" dirty="0">
                          <a:latin typeface="Tahoma" panose="020B0604030504040204" pitchFamily="34" charset="0"/>
                          <a:ea typeface="Tahoma" panose="020B0604030504040204" pitchFamily="34" charset="0"/>
                          <a:cs typeface="Tahoma" panose="020B0604030504040204" pitchFamily="34" charset="0"/>
                        </a:rPr>
                        <a:t>2. Pendapatan Kepabeanan dan Cukai</a:t>
                      </a:r>
                      <a:endParaRPr sz="1200" spc="0">
                        <a:latin typeface="Tahoma" panose="020B0604030504040204" pitchFamily="34" charset="0"/>
                        <a:ea typeface="Tahoma" panose="020B0604030504040204" pitchFamily="34" charset="0"/>
                        <a:cs typeface="Tahoma" panose="020B0604030504040204" pitchFamily="34" charset="0"/>
                      </a:endParaRPr>
                    </a:p>
                  </a:txBody>
                  <a:tcPr marL="0" marR="0" marT="31115" marB="0">
                    <a:lnL w="6350">
                      <a:solidFill>
                        <a:srgbClr val="000000"/>
                      </a:solidFill>
                      <a:prstDash val="solid"/>
                    </a:lnL>
                    <a:lnT w="12700">
                      <a:solidFill>
                        <a:srgbClr val="464646"/>
                      </a:solidFill>
                      <a:prstDash val="solid"/>
                    </a:lnT>
                    <a:lnB w="12700">
                      <a:solidFill>
                        <a:srgbClr val="464646"/>
                      </a:solidFill>
                      <a:prstDash val="solid"/>
                    </a:lnB>
                  </a:tcPr>
                </a:tc>
                <a:tc>
                  <a:txBody>
                    <a:bodyPr/>
                    <a:lstStyle/>
                    <a:p>
                      <a:pPr marR="197485" algn="r">
                        <a:lnSpc>
                          <a:spcPct val="100000"/>
                        </a:lnSpc>
                        <a:spcBef>
                          <a:spcPts val="245"/>
                        </a:spcBef>
                      </a:pPr>
                      <a:r>
                        <a:rPr sz="1200" spc="0" dirty="0">
                          <a:latin typeface="Tahoma" panose="020B0604030504040204" pitchFamily="34" charset="0"/>
                          <a:ea typeface="Tahoma" panose="020B0604030504040204" pitchFamily="34" charset="0"/>
                          <a:cs typeface="Tahoma" panose="020B0604030504040204" pitchFamily="34" charset="0"/>
                        </a:rPr>
                        <a:t>321,0</a:t>
                      </a:r>
                      <a:endParaRPr sz="1200" spc="0">
                        <a:latin typeface="Tahoma" panose="020B0604030504040204" pitchFamily="34" charset="0"/>
                        <a:ea typeface="Tahoma" panose="020B0604030504040204" pitchFamily="34" charset="0"/>
                        <a:cs typeface="Tahoma" panose="020B0604030504040204" pitchFamily="34" charset="0"/>
                      </a:endParaRPr>
                    </a:p>
                  </a:txBody>
                  <a:tcPr marL="0" marR="0" marT="31115" marB="0">
                    <a:lnT w="12700">
                      <a:solidFill>
                        <a:srgbClr val="464646"/>
                      </a:solidFill>
                      <a:prstDash val="solid"/>
                    </a:lnT>
                    <a:lnB w="12700">
                      <a:solidFill>
                        <a:srgbClr val="464646"/>
                      </a:solidFill>
                      <a:prstDash val="solid"/>
                    </a:lnB>
                  </a:tcPr>
                </a:tc>
                <a:tc>
                  <a:txBody>
                    <a:bodyPr/>
                    <a:lstStyle/>
                    <a:p>
                      <a:pPr marR="36830" algn="r">
                        <a:lnSpc>
                          <a:spcPct val="100000"/>
                        </a:lnSpc>
                        <a:spcBef>
                          <a:spcPts val="245"/>
                        </a:spcBef>
                      </a:pPr>
                      <a:r>
                        <a:rPr sz="1200" spc="0" dirty="0">
                          <a:latin typeface="Tahoma" panose="020B0604030504040204" pitchFamily="34" charset="0"/>
                          <a:ea typeface="Tahoma" panose="020B0604030504040204" pitchFamily="34" charset="0"/>
                          <a:cs typeface="Tahoma" panose="020B0604030504040204" pitchFamily="34" charset="0"/>
                        </a:rPr>
                        <a:t>301,6</a:t>
                      </a:r>
                      <a:endParaRPr sz="1200" spc="0">
                        <a:latin typeface="Tahoma" panose="020B0604030504040204" pitchFamily="34" charset="0"/>
                        <a:ea typeface="Tahoma" panose="020B0604030504040204" pitchFamily="34" charset="0"/>
                        <a:cs typeface="Tahoma" panose="020B0604030504040204" pitchFamily="34" charset="0"/>
                      </a:endParaRPr>
                    </a:p>
                  </a:txBody>
                  <a:tcPr marL="0" marR="0" marT="31115" marB="0">
                    <a:lnR w="6350">
                      <a:solidFill>
                        <a:srgbClr val="000000"/>
                      </a:solidFill>
                      <a:prstDash val="solid"/>
                    </a:lnR>
                    <a:lnT w="12700">
                      <a:solidFill>
                        <a:srgbClr val="464646"/>
                      </a:solidFill>
                      <a:prstDash val="solid"/>
                    </a:lnT>
                    <a:lnB w="12700">
                      <a:solidFill>
                        <a:srgbClr val="464646"/>
                      </a:solidFill>
                      <a:prstDash val="solid"/>
                    </a:lnB>
                  </a:tcPr>
                </a:tc>
                <a:extLst>
                  <a:ext uri="{0D108BD9-81ED-4DB2-BD59-A6C34878D82A}">
                    <a16:rowId xmlns:a16="http://schemas.microsoft.com/office/drawing/2014/main" val="10004"/>
                  </a:ext>
                </a:extLst>
              </a:tr>
              <a:tr h="293370">
                <a:tc>
                  <a:txBody>
                    <a:bodyPr/>
                    <a:lstStyle/>
                    <a:p>
                      <a:pPr marL="314960">
                        <a:lnSpc>
                          <a:spcPct val="100000"/>
                        </a:lnSpc>
                        <a:spcBef>
                          <a:spcPts val="245"/>
                        </a:spcBef>
                      </a:pPr>
                      <a:r>
                        <a:rPr sz="1200" b="1" spc="0" dirty="0">
                          <a:latin typeface="Tahoma" panose="020B0604030504040204" pitchFamily="34" charset="0"/>
                          <a:ea typeface="Tahoma" panose="020B0604030504040204" pitchFamily="34" charset="0"/>
                          <a:cs typeface="Tahoma" panose="020B0604030504040204" pitchFamily="34" charset="0"/>
                        </a:rPr>
                        <a:t>II. Penerimaan Negara Bukan Pajak</a:t>
                      </a:r>
                      <a:endParaRPr sz="1200" spc="0" dirty="0">
                        <a:latin typeface="Tahoma" panose="020B0604030504040204" pitchFamily="34" charset="0"/>
                        <a:ea typeface="Tahoma" panose="020B0604030504040204" pitchFamily="34" charset="0"/>
                        <a:cs typeface="Tahoma" panose="020B0604030504040204" pitchFamily="34" charset="0"/>
                      </a:endParaRPr>
                    </a:p>
                  </a:txBody>
                  <a:tcPr marL="0" marR="0" marT="31115" marB="0">
                    <a:lnL w="6350">
                      <a:solidFill>
                        <a:srgbClr val="000000"/>
                      </a:solidFill>
                      <a:prstDash val="solid"/>
                    </a:lnL>
                    <a:lnT w="12700">
                      <a:solidFill>
                        <a:srgbClr val="464646"/>
                      </a:solidFill>
                      <a:prstDash val="solid"/>
                    </a:lnT>
                    <a:lnB w="12700">
                      <a:solidFill>
                        <a:srgbClr val="464646"/>
                      </a:solidFill>
                      <a:prstDash val="solid"/>
                    </a:lnB>
                  </a:tcPr>
                </a:tc>
                <a:tc>
                  <a:txBody>
                    <a:bodyPr/>
                    <a:lstStyle/>
                    <a:p>
                      <a:pPr marR="201295" algn="r">
                        <a:lnSpc>
                          <a:spcPct val="100000"/>
                        </a:lnSpc>
                        <a:spcBef>
                          <a:spcPts val="245"/>
                        </a:spcBef>
                      </a:pPr>
                      <a:r>
                        <a:rPr sz="1200" b="1" spc="0" dirty="0">
                          <a:latin typeface="Tahoma" panose="020B0604030504040204" pitchFamily="34" charset="0"/>
                          <a:ea typeface="Tahoma" panose="020B0604030504040204" pitchFamily="34" charset="0"/>
                          <a:cs typeface="Tahoma" panose="020B0604030504040204" pitchFamily="34" charset="0"/>
                        </a:rPr>
                        <a:t>492,0</a:t>
                      </a:r>
                      <a:endParaRPr sz="1200" spc="0">
                        <a:latin typeface="Tahoma" panose="020B0604030504040204" pitchFamily="34" charset="0"/>
                        <a:ea typeface="Tahoma" panose="020B0604030504040204" pitchFamily="34" charset="0"/>
                        <a:cs typeface="Tahoma" panose="020B0604030504040204" pitchFamily="34" charset="0"/>
                      </a:endParaRPr>
                    </a:p>
                  </a:txBody>
                  <a:tcPr marL="0" marR="0" marT="31115" marB="0">
                    <a:lnT w="12700">
                      <a:solidFill>
                        <a:srgbClr val="464646"/>
                      </a:solidFill>
                      <a:prstDash val="solid"/>
                    </a:lnT>
                    <a:lnB w="12700">
                      <a:solidFill>
                        <a:srgbClr val="464646"/>
                      </a:solidFill>
                      <a:prstDash val="solid"/>
                    </a:lnB>
                  </a:tcPr>
                </a:tc>
                <a:tc>
                  <a:txBody>
                    <a:bodyPr/>
                    <a:lstStyle/>
                    <a:p>
                      <a:pPr marR="31115" algn="r">
                        <a:lnSpc>
                          <a:spcPct val="100000"/>
                        </a:lnSpc>
                        <a:spcBef>
                          <a:spcPts val="245"/>
                        </a:spcBef>
                      </a:pPr>
                      <a:r>
                        <a:rPr sz="1200" b="1" spc="0" dirty="0">
                          <a:latin typeface="Tahoma" panose="020B0604030504040204" pitchFamily="34" charset="0"/>
                          <a:ea typeface="Tahoma" panose="020B0604030504040204" pitchFamily="34" charset="0"/>
                          <a:cs typeface="Tahoma" panose="020B0604030504040204" pitchFamily="34" charset="0"/>
                        </a:rPr>
                        <a:t>513,6</a:t>
                      </a:r>
                      <a:endParaRPr sz="1200" spc="0">
                        <a:latin typeface="Tahoma" panose="020B0604030504040204" pitchFamily="34" charset="0"/>
                        <a:ea typeface="Tahoma" panose="020B0604030504040204" pitchFamily="34" charset="0"/>
                        <a:cs typeface="Tahoma" panose="020B0604030504040204" pitchFamily="34" charset="0"/>
                      </a:endParaRPr>
                    </a:p>
                  </a:txBody>
                  <a:tcPr marL="0" marR="0" marT="31115" marB="0">
                    <a:lnR w="6350">
                      <a:solidFill>
                        <a:srgbClr val="000000"/>
                      </a:solidFill>
                      <a:prstDash val="solid"/>
                    </a:lnR>
                    <a:lnT w="12700">
                      <a:solidFill>
                        <a:srgbClr val="464646"/>
                      </a:solidFill>
                      <a:prstDash val="solid"/>
                    </a:lnT>
                    <a:lnB w="12700">
                      <a:solidFill>
                        <a:srgbClr val="464646"/>
                      </a:solidFill>
                      <a:prstDash val="solid"/>
                    </a:lnB>
                  </a:tcPr>
                </a:tc>
                <a:extLst>
                  <a:ext uri="{0D108BD9-81ED-4DB2-BD59-A6C34878D82A}">
                    <a16:rowId xmlns:a16="http://schemas.microsoft.com/office/drawing/2014/main" val="10005"/>
                  </a:ext>
                </a:extLst>
              </a:tr>
              <a:tr h="294005">
                <a:tc>
                  <a:txBody>
                    <a:bodyPr/>
                    <a:lstStyle/>
                    <a:p>
                      <a:pPr marL="314960">
                        <a:lnSpc>
                          <a:spcPct val="100000"/>
                        </a:lnSpc>
                        <a:spcBef>
                          <a:spcPts val="245"/>
                        </a:spcBef>
                      </a:pPr>
                      <a:r>
                        <a:rPr sz="1200" b="1" spc="0" dirty="0">
                          <a:latin typeface="Tahoma" panose="020B0604030504040204" pitchFamily="34" charset="0"/>
                          <a:ea typeface="Tahoma" panose="020B0604030504040204" pitchFamily="34" charset="0"/>
                          <a:cs typeface="Tahoma" panose="020B0604030504040204" pitchFamily="34" charset="0"/>
                        </a:rPr>
                        <a:t>III. Penerimaan Hibah</a:t>
                      </a:r>
                      <a:endParaRPr sz="1200" spc="0">
                        <a:latin typeface="Tahoma" panose="020B0604030504040204" pitchFamily="34" charset="0"/>
                        <a:ea typeface="Tahoma" panose="020B0604030504040204" pitchFamily="34" charset="0"/>
                        <a:cs typeface="Tahoma" panose="020B0604030504040204" pitchFamily="34" charset="0"/>
                      </a:endParaRPr>
                    </a:p>
                  </a:txBody>
                  <a:tcPr marL="0" marR="0" marT="31115" marB="0">
                    <a:lnL w="6350">
                      <a:solidFill>
                        <a:srgbClr val="000000"/>
                      </a:solidFill>
                      <a:prstDash val="solid"/>
                    </a:lnL>
                    <a:lnT w="12700">
                      <a:solidFill>
                        <a:srgbClr val="464646"/>
                      </a:solidFill>
                      <a:prstDash val="solid"/>
                    </a:lnT>
                    <a:lnB w="12700">
                      <a:solidFill>
                        <a:srgbClr val="464646"/>
                      </a:solidFill>
                      <a:prstDash val="solid"/>
                    </a:lnB>
                  </a:tcPr>
                </a:tc>
                <a:tc>
                  <a:txBody>
                    <a:bodyPr/>
                    <a:lstStyle/>
                    <a:p>
                      <a:pPr marR="200660" algn="r">
                        <a:lnSpc>
                          <a:spcPct val="100000"/>
                        </a:lnSpc>
                        <a:spcBef>
                          <a:spcPts val="245"/>
                        </a:spcBef>
                      </a:pPr>
                      <a:r>
                        <a:rPr sz="1200" b="1" spc="0" dirty="0">
                          <a:latin typeface="Tahoma" panose="020B0604030504040204" pitchFamily="34" charset="0"/>
                          <a:ea typeface="Tahoma" panose="020B0604030504040204" pitchFamily="34" charset="0"/>
                          <a:cs typeface="Tahoma" panose="020B0604030504040204" pitchFamily="34" charset="0"/>
                        </a:rPr>
                        <a:t>0,4</a:t>
                      </a:r>
                      <a:endParaRPr sz="1200" spc="0">
                        <a:latin typeface="Tahoma" panose="020B0604030504040204" pitchFamily="34" charset="0"/>
                        <a:ea typeface="Tahoma" panose="020B0604030504040204" pitchFamily="34" charset="0"/>
                        <a:cs typeface="Tahoma" panose="020B0604030504040204" pitchFamily="34" charset="0"/>
                      </a:endParaRPr>
                    </a:p>
                  </a:txBody>
                  <a:tcPr marL="0" marR="0" marT="31115" marB="0">
                    <a:lnT w="12700">
                      <a:solidFill>
                        <a:srgbClr val="464646"/>
                      </a:solidFill>
                      <a:prstDash val="solid"/>
                    </a:lnT>
                    <a:lnB w="12700">
                      <a:solidFill>
                        <a:srgbClr val="464646"/>
                      </a:solidFill>
                      <a:prstDash val="solid"/>
                    </a:lnB>
                  </a:tcPr>
                </a:tc>
                <a:tc>
                  <a:txBody>
                    <a:bodyPr/>
                    <a:lstStyle/>
                    <a:p>
                      <a:pPr marR="30480" algn="r">
                        <a:lnSpc>
                          <a:spcPct val="100000"/>
                        </a:lnSpc>
                        <a:spcBef>
                          <a:spcPts val="245"/>
                        </a:spcBef>
                      </a:pPr>
                      <a:r>
                        <a:rPr sz="1200" b="1" spc="0" dirty="0">
                          <a:latin typeface="Tahoma" panose="020B0604030504040204" pitchFamily="34" charset="0"/>
                          <a:ea typeface="Tahoma" panose="020B0604030504040204" pitchFamily="34" charset="0"/>
                          <a:cs typeface="Tahoma" panose="020B0604030504040204" pitchFamily="34" charset="0"/>
                        </a:rPr>
                        <a:t>0,6</a:t>
                      </a:r>
                      <a:endParaRPr sz="1200" spc="0">
                        <a:latin typeface="Tahoma" panose="020B0604030504040204" pitchFamily="34" charset="0"/>
                        <a:ea typeface="Tahoma" panose="020B0604030504040204" pitchFamily="34" charset="0"/>
                        <a:cs typeface="Tahoma" panose="020B0604030504040204" pitchFamily="34" charset="0"/>
                      </a:endParaRPr>
                    </a:p>
                  </a:txBody>
                  <a:tcPr marL="0" marR="0" marT="31115" marB="0">
                    <a:lnR w="6350">
                      <a:solidFill>
                        <a:srgbClr val="000000"/>
                      </a:solidFill>
                      <a:prstDash val="solid"/>
                    </a:lnR>
                    <a:lnT w="12700">
                      <a:solidFill>
                        <a:srgbClr val="464646"/>
                      </a:solidFill>
                      <a:prstDash val="solid"/>
                    </a:lnT>
                    <a:lnB w="12700">
                      <a:solidFill>
                        <a:srgbClr val="464646"/>
                      </a:solidFill>
                      <a:prstDash val="solid"/>
                    </a:lnB>
                  </a:tcPr>
                </a:tc>
                <a:extLst>
                  <a:ext uri="{0D108BD9-81ED-4DB2-BD59-A6C34878D82A}">
                    <a16:rowId xmlns:a16="http://schemas.microsoft.com/office/drawing/2014/main" val="10006"/>
                  </a:ext>
                </a:extLst>
              </a:tr>
              <a:tr h="294005">
                <a:tc>
                  <a:txBody>
                    <a:bodyPr/>
                    <a:lstStyle/>
                    <a:p>
                      <a:pPr marL="39370">
                        <a:lnSpc>
                          <a:spcPct val="100000"/>
                        </a:lnSpc>
                        <a:spcBef>
                          <a:spcPts val="245"/>
                        </a:spcBef>
                        <a:tabLst>
                          <a:tab pos="314960" algn="l"/>
                        </a:tabLst>
                      </a:pPr>
                      <a:r>
                        <a:rPr sz="1200" b="1" spc="0" dirty="0">
                          <a:solidFill>
                            <a:srgbClr val="FFFFFF"/>
                          </a:solidFill>
                          <a:latin typeface="Tahoma" panose="020B0604030504040204" pitchFamily="34" charset="0"/>
                          <a:ea typeface="Tahoma" panose="020B0604030504040204" pitchFamily="34" charset="0"/>
                          <a:cs typeface="Tahoma" panose="020B0604030504040204" pitchFamily="34" charset="0"/>
                        </a:rPr>
                        <a:t>B.	BELANJA NEGARA</a:t>
                      </a:r>
                      <a:endParaRPr sz="1200" spc="0">
                        <a:latin typeface="Tahoma" panose="020B0604030504040204" pitchFamily="34" charset="0"/>
                        <a:ea typeface="Tahoma" panose="020B0604030504040204" pitchFamily="34" charset="0"/>
                        <a:cs typeface="Tahoma" panose="020B0604030504040204" pitchFamily="34" charset="0"/>
                      </a:endParaRPr>
                    </a:p>
                  </a:txBody>
                  <a:tcPr marL="0" marR="0" marT="31115" marB="0">
                    <a:lnL w="6350">
                      <a:solidFill>
                        <a:srgbClr val="000000"/>
                      </a:solidFill>
                      <a:prstDash val="solid"/>
                    </a:lnL>
                    <a:lnT w="12700">
                      <a:solidFill>
                        <a:srgbClr val="464646"/>
                      </a:solidFill>
                      <a:prstDash val="solid"/>
                    </a:lnT>
                    <a:lnB w="12700">
                      <a:solidFill>
                        <a:srgbClr val="464646"/>
                      </a:solidFill>
                      <a:prstDash val="solid"/>
                    </a:lnB>
                    <a:solidFill>
                      <a:srgbClr val="2B4975"/>
                    </a:solidFill>
                  </a:tcPr>
                </a:tc>
                <a:tc>
                  <a:txBody>
                    <a:bodyPr/>
                    <a:lstStyle/>
                    <a:p>
                      <a:pPr marR="201295" algn="r">
                        <a:lnSpc>
                          <a:spcPct val="100000"/>
                        </a:lnSpc>
                        <a:spcBef>
                          <a:spcPts val="245"/>
                        </a:spcBef>
                      </a:pPr>
                      <a:r>
                        <a:rPr sz="1200" b="1" spc="0" dirty="0">
                          <a:solidFill>
                            <a:srgbClr val="FFFFFF"/>
                          </a:solidFill>
                          <a:latin typeface="Tahoma" panose="020B0604030504040204" pitchFamily="34" charset="0"/>
                          <a:ea typeface="Tahoma" panose="020B0604030504040204" pitchFamily="34" charset="0"/>
                          <a:cs typeface="Tahoma" panose="020B0604030504040204" pitchFamily="34" charset="0"/>
                        </a:rPr>
                        <a:t>3.325,1</a:t>
                      </a:r>
                      <a:endParaRPr sz="1200" spc="0">
                        <a:latin typeface="Tahoma" panose="020B0604030504040204" pitchFamily="34" charset="0"/>
                        <a:ea typeface="Tahoma" panose="020B0604030504040204" pitchFamily="34" charset="0"/>
                        <a:cs typeface="Tahoma" panose="020B0604030504040204" pitchFamily="34" charset="0"/>
                      </a:endParaRPr>
                    </a:p>
                  </a:txBody>
                  <a:tcPr marL="0" marR="0" marT="31115" marB="0">
                    <a:lnT w="12700">
                      <a:solidFill>
                        <a:srgbClr val="464646"/>
                      </a:solidFill>
                      <a:prstDash val="solid"/>
                    </a:lnT>
                    <a:lnB w="12700">
                      <a:solidFill>
                        <a:srgbClr val="464646"/>
                      </a:solidFill>
                      <a:prstDash val="solid"/>
                    </a:lnB>
                    <a:solidFill>
                      <a:srgbClr val="2B4975"/>
                    </a:solidFill>
                  </a:tcPr>
                </a:tc>
                <a:tc>
                  <a:txBody>
                    <a:bodyPr/>
                    <a:lstStyle/>
                    <a:p>
                      <a:pPr marR="31750" algn="r">
                        <a:lnSpc>
                          <a:spcPct val="100000"/>
                        </a:lnSpc>
                        <a:spcBef>
                          <a:spcPts val="245"/>
                        </a:spcBef>
                      </a:pPr>
                      <a:r>
                        <a:rPr sz="1200" b="1" spc="0" dirty="0">
                          <a:solidFill>
                            <a:srgbClr val="FFFFFF"/>
                          </a:solidFill>
                          <a:latin typeface="Tahoma" panose="020B0604030504040204" pitchFamily="34" charset="0"/>
                          <a:ea typeface="Tahoma" panose="020B0604030504040204" pitchFamily="34" charset="0"/>
                          <a:cs typeface="Tahoma" panose="020B0604030504040204" pitchFamily="34" charset="0"/>
                        </a:rPr>
                        <a:t>3.621,3</a:t>
                      </a:r>
                      <a:endParaRPr sz="1200" spc="0">
                        <a:latin typeface="Tahoma" panose="020B0604030504040204" pitchFamily="34" charset="0"/>
                        <a:ea typeface="Tahoma" panose="020B0604030504040204" pitchFamily="34" charset="0"/>
                        <a:cs typeface="Tahoma" panose="020B0604030504040204" pitchFamily="34" charset="0"/>
                      </a:endParaRPr>
                    </a:p>
                  </a:txBody>
                  <a:tcPr marL="0" marR="0" marT="31115" marB="0">
                    <a:lnR w="6350">
                      <a:solidFill>
                        <a:srgbClr val="000000"/>
                      </a:solidFill>
                      <a:prstDash val="solid"/>
                    </a:lnR>
                    <a:lnT w="12700">
                      <a:solidFill>
                        <a:srgbClr val="464646"/>
                      </a:solidFill>
                      <a:prstDash val="solid"/>
                    </a:lnT>
                    <a:lnB w="12700">
                      <a:solidFill>
                        <a:srgbClr val="464646"/>
                      </a:solidFill>
                      <a:prstDash val="solid"/>
                    </a:lnB>
                    <a:solidFill>
                      <a:srgbClr val="2B4975"/>
                    </a:solidFill>
                  </a:tcPr>
                </a:tc>
                <a:extLst>
                  <a:ext uri="{0D108BD9-81ED-4DB2-BD59-A6C34878D82A}">
                    <a16:rowId xmlns:a16="http://schemas.microsoft.com/office/drawing/2014/main" val="10007"/>
                  </a:ext>
                </a:extLst>
              </a:tr>
              <a:tr h="293370">
                <a:tc>
                  <a:txBody>
                    <a:bodyPr/>
                    <a:lstStyle/>
                    <a:p>
                      <a:pPr marL="314960">
                        <a:lnSpc>
                          <a:spcPct val="100000"/>
                        </a:lnSpc>
                        <a:spcBef>
                          <a:spcPts val="245"/>
                        </a:spcBef>
                        <a:tabLst>
                          <a:tab pos="535305" algn="l"/>
                        </a:tabLst>
                      </a:pPr>
                      <a:r>
                        <a:rPr sz="1200" b="1" spc="0" dirty="0">
                          <a:latin typeface="Tahoma" panose="020B0604030504040204" pitchFamily="34" charset="0"/>
                          <a:ea typeface="Tahoma" panose="020B0604030504040204" pitchFamily="34" charset="0"/>
                          <a:cs typeface="Tahoma" panose="020B0604030504040204" pitchFamily="34" charset="0"/>
                        </a:rPr>
                        <a:t>I.	Belanja Pemerintah Pusat</a:t>
                      </a:r>
                      <a:endParaRPr sz="1200" spc="0">
                        <a:latin typeface="Tahoma" panose="020B0604030504040204" pitchFamily="34" charset="0"/>
                        <a:ea typeface="Tahoma" panose="020B0604030504040204" pitchFamily="34" charset="0"/>
                        <a:cs typeface="Tahoma" panose="020B0604030504040204" pitchFamily="34" charset="0"/>
                      </a:endParaRPr>
                    </a:p>
                  </a:txBody>
                  <a:tcPr marL="0" marR="0" marT="31115" marB="0">
                    <a:lnL w="6350">
                      <a:solidFill>
                        <a:srgbClr val="000000"/>
                      </a:solidFill>
                      <a:prstDash val="solid"/>
                    </a:lnL>
                    <a:lnT w="12700">
                      <a:solidFill>
                        <a:srgbClr val="464646"/>
                      </a:solidFill>
                      <a:prstDash val="solid"/>
                    </a:lnT>
                    <a:lnB w="12700">
                      <a:solidFill>
                        <a:srgbClr val="464646"/>
                      </a:solidFill>
                      <a:prstDash val="solid"/>
                    </a:lnB>
                  </a:tcPr>
                </a:tc>
                <a:tc>
                  <a:txBody>
                    <a:bodyPr/>
                    <a:lstStyle/>
                    <a:p>
                      <a:pPr marR="201295" algn="r">
                        <a:lnSpc>
                          <a:spcPct val="100000"/>
                        </a:lnSpc>
                        <a:spcBef>
                          <a:spcPts val="245"/>
                        </a:spcBef>
                      </a:pPr>
                      <a:r>
                        <a:rPr sz="1200" b="1" spc="0" dirty="0">
                          <a:latin typeface="Tahoma" panose="020B0604030504040204" pitchFamily="34" charset="0"/>
                          <a:ea typeface="Tahoma" panose="020B0604030504040204" pitchFamily="34" charset="0"/>
                          <a:cs typeface="Tahoma" panose="020B0604030504040204" pitchFamily="34" charset="0"/>
                        </a:rPr>
                        <a:t>2.467,5</a:t>
                      </a:r>
                      <a:endParaRPr sz="1200" spc="0">
                        <a:latin typeface="Tahoma" panose="020B0604030504040204" pitchFamily="34" charset="0"/>
                        <a:ea typeface="Tahoma" panose="020B0604030504040204" pitchFamily="34" charset="0"/>
                        <a:cs typeface="Tahoma" panose="020B0604030504040204" pitchFamily="34" charset="0"/>
                      </a:endParaRPr>
                    </a:p>
                  </a:txBody>
                  <a:tcPr marL="0" marR="0" marT="31115" marB="0">
                    <a:lnT w="12700">
                      <a:solidFill>
                        <a:srgbClr val="464646"/>
                      </a:solidFill>
                      <a:prstDash val="solid"/>
                    </a:lnT>
                    <a:lnB w="12700">
                      <a:solidFill>
                        <a:srgbClr val="464646"/>
                      </a:solidFill>
                      <a:prstDash val="solid"/>
                    </a:lnB>
                  </a:tcPr>
                </a:tc>
                <a:tc>
                  <a:txBody>
                    <a:bodyPr/>
                    <a:lstStyle/>
                    <a:p>
                      <a:pPr marR="31750" algn="r">
                        <a:lnSpc>
                          <a:spcPct val="100000"/>
                        </a:lnSpc>
                        <a:spcBef>
                          <a:spcPts val="245"/>
                        </a:spcBef>
                      </a:pPr>
                      <a:r>
                        <a:rPr sz="1200" b="1" spc="0" dirty="0">
                          <a:latin typeface="Tahoma" panose="020B0604030504040204" pitchFamily="34" charset="0"/>
                          <a:ea typeface="Tahoma" panose="020B0604030504040204" pitchFamily="34" charset="0"/>
                          <a:cs typeface="Tahoma" panose="020B0604030504040204" pitchFamily="34" charset="0"/>
                        </a:rPr>
                        <a:t>2.701,4</a:t>
                      </a:r>
                      <a:endParaRPr sz="1200" spc="0">
                        <a:latin typeface="Tahoma" panose="020B0604030504040204" pitchFamily="34" charset="0"/>
                        <a:ea typeface="Tahoma" panose="020B0604030504040204" pitchFamily="34" charset="0"/>
                        <a:cs typeface="Tahoma" panose="020B0604030504040204" pitchFamily="34" charset="0"/>
                      </a:endParaRPr>
                    </a:p>
                  </a:txBody>
                  <a:tcPr marL="0" marR="0" marT="31115" marB="0">
                    <a:lnR w="6350">
                      <a:solidFill>
                        <a:srgbClr val="000000"/>
                      </a:solidFill>
                      <a:prstDash val="solid"/>
                    </a:lnR>
                    <a:lnT w="12700">
                      <a:solidFill>
                        <a:srgbClr val="464646"/>
                      </a:solidFill>
                      <a:prstDash val="solid"/>
                    </a:lnT>
                    <a:lnB w="12700">
                      <a:solidFill>
                        <a:srgbClr val="464646"/>
                      </a:solidFill>
                      <a:prstDash val="solid"/>
                    </a:lnB>
                  </a:tcPr>
                </a:tc>
                <a:extLst>
                  <a:ext uri="{0D108BD9-81ED-4DB2-BD59-A6C34878D82A}">
                    <a16:rowId xmlns:a16="http://schemas.microsoft.com/office/drawing/2014/main" val="10008"/>
                  </a:ext>
                </a:extLst>
              </a:tr>
              <a:tr h="294005">
                <a:tc>
                  <a:txBody>
                    <a:bodyPr/>
                    <a:lstStyle/>
                    <a:p>
                      <a:pPr marL="535305">
                        <a:lnSpc>
                          <a:spcPct val="100000"/>
                        </a:lnSpc>
                        <a:spcBef>
                          <a:spcPts val="245"/>
                        </a:spcBef>
                        <a:tabLst>
                          <a:tab pos="800735" algn="l"/>
                        </a:tabLst>
                      </a:pPr>
                      <a:r>
                        <a:rPr sz="1200" spc="0" dirty="0">
                          <a:latin typeface="Tahoma" panose="020B0604030504040204" pitchFamily="34" charset="0"/>
                          <a:ea typeface="Tahoma" panose="020B0604030504040204" pitchFamily="34" charset="0"/>
                          <a:cs typeface="Tahoma" panose="020B0604030504040204" pitchFamily="34" charset="0"/>
                        </a:rPr>
                        <a:t>1.	Belanja K/L</a:t>
                      </a:r>
                      <a:endParaRPr sz="1200" spc="0">
                        <a:latin typeface="Tahoma" panose="020B0604030504040204" pitchFamily="34" charset="0"/>
                        <a:ea typeface="Tahoma" panose="020B0604030504040204" pitchFamily="34" charset="0"/>
                        <a:cs typeface="Tahoma" panose="020B0604030504040204" pitchFamily="34" charset="0"/>
                      </a:endParaRPr>
                    </a:p>
                  </a:txBody>
                  <a:tcPr marL="0" marR="0" marT="31115" marB="0">
                    <a:lnL w="6350">
                      <a:solidFill>
                        <a:srgbClr val="000000"/>
                      </a:solidFill>
                      <a:prstDash val="solid"/>
                    </a:lnL>
                    <a:lnT w="12700">
                      <a:solidFill>
                        <a:srgbClr val="464646"/>
                      </a:solidFill>
                      <a:prstDash val="solid"/>
                    </a:lnT>
                    <a:lnB w="12700">
                      <a:solidFill>
                        <a:srgbClr val="464646"/>
                      </a:solidFill>
                      <a:prstDash val="solid"/>
                    </a:lnB>
                  </a:tcPr>
                </a:tc>
                <a:tc>
                  <a:txBody>
                    <a:bodyPr/>
                    <a:lstStyle/>
                    <a:p>
                      <a:pPr marR="198120" algn="r">
                        <a:lnSpc>
                          <a:spcPct val="100000"/>
                        </a:lnSpc>
                        <a:spcBef>
                          <a:spcPts val="245"/>
                        </a:spcBef>
                      </a:pPr>
                      <a:r>
                        <a:rPr sz="1200" spc="0" dirty="0">
                          <a:latin typeface="Tahoma" panose="020B0604030504040204" pitchFamily="34" charset="0"/>
                          <a:ea typeface="Tahoma" panose="020B0604030504040204" pitchFamily="34" charset="0"/>
                          <a:cs typeface="Tahoma" panose="020B0604030504040204" pitchFamily="34" charset="0"/>
                        </a:rPr>
                        <a:t>1.090,8</a:t>
                      </a:r>
                      <a:endParaRPr sz="1200" spc="0">
                        <a:latin typeface="Tahoma" panose="020B0604030504040204" pitchFamily="34" charset="0"/>
                        <a:ea typeface="Tahoma" panose="020B0604030504040204" pitchFamily="34" charset="0"/>
                        <a:cs typeface="Tahoma" panose="020B0604030504040204" pitchFamily="34" charset="0"/>
                      </a:endParaRPr>
                    </a:p>
                  </a:txBody>
                  <a:tcPr marL="0" marR="0" marT="31115" marB="0">
                    <a:lnT w="12700">
                      <a:solidFill>
                        <a:srgbClr val="464646"/>
                      </a:solidFill>
                      <a:prstDash val="solid"/>
                    </a:lnT>
                    <a:lnB w="12700">
                      <a:solidFill>
                        <a:srgbClr val="464646"/>
                      </a:solidFill>
                      <a:prstDash val="solid"/>
                    </a:lnB>
                  </a:tcPr>
                </a:tc>
                <a:tc>
                  <a:txBody>
                    <a:bodyPr/>
                    <a:lstStyle/>
                    <a:p>
                      <a:pPr marR="36830" algn="r">
                        <a:lnSpc>
                          <a:spcPct val="100000"/>
                        </a:lnSpc>
                        <a:spcBef>
                          <a:spcPts val="245"/>
                        </a:spcBef>
                      </a:pPr>
                      <a:r>
                        <a:rPr sz="1200" spc="0" dirty="0">
                          <a:latin typeface="Tahoma" panose="020B0604030504040204" pitchFamily="34" charset="0"/>
                          <a:ea typeface="Tahoma" panose="020B0604030504040204" pitchFamily="34" charset="0"/>
                          <a:cs typeface="Tahoma" panose="020B0604030504040204" pitchFamily="34" charset="0"/>
                        </a:rPr>
                        <a:t>1.160,1</a:t>
                      </a:r>
                      <a:endParaRPr sz="1200" spc="0">
                        <a:latin typeface="Tahoma" panose="020B0604030504040204" pitchFamily="34" charset="0"/>
                        <a:ea typeface="Tahoma" panose="020B0604030504040204" pitchFamily="34" charset="0"/>
                        <a:cs typeface="Tahoma" panose="020B0604030504040204" pitchFamily="34" charset="0"/>
                      </a:endParaRPr>
                    </a:p>
                  </a:txBody>
                  <a:tcPr marL="0" marR="0" marT="31115" marB="0">
                    <a:lnR w="6350">
                      <a:solidFill>
                        <a:srgbClr val="000000"/>
                      </a:solidFill>
                      <a:prstDash val="solid"/>
                    </a:lnR>
                    <a:lnT w="12700">
                      <a:solidFill>
                        <a:srgbClr val="464646"/>
                      </a:solidFill>
                      <a:prstDash val="solid"/>
                    </a:lnT>
                    <a:lnB w="12700">
                      <a:solidFill>
                        <a:srgbClr val="464646"/>
                      </a:solidFill>
                      <a:prstDash val="solid"/>
                    </a:lnB>
                  </a:tcPr>
                </a:tc>
                <a:extLst>
                  <a:ext uri="{0D108BD9-81ED-4DB2-BD59-A6C34878D82A}">
                    <a16:rowId xmlns:a16="http://schemas.microsoft.com/office/drawing/2014/main" val="10009"/>
                  </a:ext>
                </a:extLst>
              </a:tr>
              <a:tr h="293370">
                <a:tc>
                  <a:txBody>
                    <a:bodyPr/>
                    <a:lstStyle/>
                    <a:p>
                      <a:pPr marL="535305">
                        <a:lnSpc>
                          <a:spcPct val="100000"/>
                        </a:lnSpc>
                        <a:spcBef>
                          <a:spcPts val="245"/>
                        </a:spcBef>
                        <a:tabLst>
                          <a:tab pos="800735" algn="l"/>
                        </a:tabLst>
                      </a:pPr>
                      <a:r>
                        <a:rPr sz="1200" spc="0" dirty="0">
                          <a:latin typeface="Tahoma" panose="020B0604030504040204" pitchFamily="34" charset="0"/>
                          <a:ea typeface="Tahoma" panose="020B0604030504040204" pitchFamily="34" charset="0"/>
                          <a:cs typeface="Tahoma" panose="020B0604030504040204" pitchFamily="34" charset="0"/>
                        </a:rPr>
                        <a:t>2.	Belanja non-K/L</a:t>
                      </a:r>
                      <a:endParaRPr sz="1200" spc="0">
                        <a:latin typeface="Tahoma" panose="020B0604030504040204" pitchFamily="34" charset="0"/>
                        <a:ea typeface="Tahoma" panose="020B0604030504040204" pitchFamily="34" charset="0"/>
                        <a:cs typeface="Tahoma" panose="020B0604030504040204" pitchFamily="34" charset="0"/>
                      </a:endParaRPr>
                    </a:p>
                  </a:txBody>
                  <a:tcPr marL="0" marR="0" marT="31115" marB="0">
                    <a:lnL w="6350">
                      <a:solidFill>
                        <a:srgbClr val="000000"/>
                      </a:solidFill>
                      <a:prstDash val="solid"/>
                    </a:lnL>
                    <a:lnT w="12700">
                      <a:solidFill>
                        <a:srgbClr val="464646"/>
                      </a:solidFill>
                      <a:prstDash val="solid"/>
                    </a:lnT>
                    <a:lnB w="12700">
                      <a:solidFill>
                        <a:srgbClr val="464646"/>
                      </a:solidFill>
                      <a:prstDash val="solid"/>
                    </a:lnB>
                  </a:tcPr>
                </a:tc>
                <a:tc>
                  <a:txBody>
                    <a:bodyPr/>
                    <a:lstStyle/>
                    <a:p>
                      <a:pPr marR="198120" algn="r">
                        <a:lnSpc>
                          <a:spcPct val="100000"/>
                        </a:lnSpc>
                        <a:spcBef>
                          <a:spcPts val="245"/>
                        </a:spcBef>
                      </a:pPr>
                      <a:r>
                        <a:rPr sz="1200" spc="0" dirty="0">
                          <a:latin typeface="Tahoma" panose="020B0604030504040204" pitchFamily="34" charset="0"/>
                          <a:ea typeface="Tahoma" panose="020B0604030504040204" pitchFamily="34" charset="0"/>
                          <a:cs typeface="Tahoma" panose="020B0604030504040204" pitchFamily="34" charset="0"/>
                        </a:rPr>
                        <a:t>1.376,7</a:t>
                      </a:r>
                      <a:endParaRPr sz="1200" spc="0">
                        <a:latin typeface="Tahoma" panose="020B0604030504040204" pitchFamily="34" charset="0"/>
                        <a:ea typeface="Tahoma" panose="020B0604030504040204" pitchFamily="34" charset="0"/>
                        <a:cs typeface="Tahoma" panose="020B0604030504040204" pitchFamily="34" charset="0"/>
                      </a:endParaRPr>
                    </a:p>
                  </a:txBody>
                  <a:tcPr marL="0" marR="0" marT="31115" marB="0">
                    <a:lnT w="12700">
                      <a:solidFill>
                        <a:srgbClr val="464646"/>
                      </a:solidFill>
                      <a:prstDash val="solid"/>
                    </a:lnT>
                    <a:lnB w="12700">
                      <a:solidFill>
                        <a:srgbClr val="464646"/>
                      </a:solidFill>
                      <a:prstDash val="solid"/>
                    </a:lnB>
                  </a:tcPr>
                </a:tc>
                <a:tc>
                  <a:txBody>
                    <a:bodyPr/>
                    <a:lstStyle/>
                    <a:p>
                      <a:pPr marR="36830" algn="r">
                        <a:lnSpc>
                          <a:spcPct val="100000"/>
                        </a:lnSpc>
                        <a:spcBef>
                          <a:spcPts val="245"/>
                        </a:spcBef>
                      </a:pPr>
                      <a:r>
                        <a:rPr sz="1200" spc="0" dirty="0">
                          <a:latin typeface="Tahoma" panose="020B0604030504040204" pitchFamily="34" charset="0"/>
                          <a:ea typeface="Tahoma" panose="020B0604030504040204" pitchFamily="34" charset="0"/>
                          <a:cs typeface="Tahoma" panose="020B0604030504040204" pitchFamily="34" charset="0"/>
                        </a:rPr>
                        <a:t>1.541,4</a:t>
                      </a:r>
                      <a:endParaRPr sz="1200" spc="0">
                        <a:latin typeface="Tahoma" panose="020B0604030504040204" pitchFamily="34" charset="0"/>
                        <a:ea typeface="Tahoma" panose="020B0604030504040204" pitchFamily="34" charset="0"/>
                        <a:cs typeface="Tahoma" panose="020B0604030504040204" pitchFamily="34" charset="0"/>
                      </a:endParaRPr>
                    </a:p>
                  </a:txBody>
                  <a:tcPr marL="0" marR="0" marT="31115" marB="0">
                    <a:lnR w="6350">
                      <a:solidFill>
                        <a:srgbClr val="000000"/>
                      </a:solidFill>
                      <a:prstDash val="solid"/>
                    </a:lnR>
                    <a:lnT w="12700">
                      <a:solidFill>
                        <a:srgbClr val="464646"/>
                      </a:solidFill>
                      <a:prstDash val="solid"/>
                    </a:lnT>
                    <a:lnB w="12700">
                      <a:solidFill>
                        <a:srgbClr val="464646"/>
                      </a:solidFill>
                      <a:prstDash val="solid"/>
                    </a:lnB>
                  </a:tcPr>
                </a:tc>
                <a:extLst>
                  <a:ext uri="{0D108BD9-81ED-4DB2-BD59-A6C34878D82A}">
                    <a16:rowId xmlns:a16="http://schemas.microsoft.com/office/drawing/2014/main" val="10010"/>
                  </a:ext>
                </a:extLst>
              </a:tr>
              <a:tr h="294005">
                <a:tc>
                  <a:txBody>
                    <a:bodyPr/>
                    <a:lstStyle/>
                    <a:p>
                      <a:pPr marL="314960">
                        <a:lnSpc>
                          <a:spcPct val="100000"/>
                        </a:lnSpc>
                        <a:spcBef>
                          <a:spcPts val="250"/>
                        </a:spcBef>
                      </a:pPr>
                      <a:r>
                        <a:rPr sz="1200" b="1" spc="0" dirty="0">
                          <a:latin typeface="Tahoma" panose="020B0604030504040204" pitchFamily="34" charset="0"/>
                          <a:ea typeface="Tahoma" panose="020B0604030504040204" pitchFamily="34" charset="0"/>
                          <a:cs typeface="Tahoma" panose="020B0604030504040204" pitchFamily="34" charset="0"/>
                        </a:rPr>
                        <a:t>II. Transfer Ke Daerah</a:t>
                      </a:r>
                      <a:endParaRPr sz="1200" spc="0">
                        <a:latin typeface="Tahoma" panose="020B0604030504040204" pitchFamily="34" charset="0"/>
                        <a:ea typeface="Tahoma" panose="020B0604030504040204" pitchFamily="34" charset="0"/>
                        <a:cs typeface="Tahoma" panose="020B0604030504040204" pitchFamily="34" charset="0"/>
                      </a:endParaRPr>
                    </a:p>
                  </a:txBody>
                  <a:tcPr marL="0" marR="0" marT="31750" marB="0">
                    <a:lnL w="6350">
                      <a:solidFill>
                        <a:srgbClr val="000000"/>
                      </a:solidFill>
                      <a:prstDash val="solid"/>
                    </a:lnL>
                    <a:lnT w="12700">
                      <a:solidFill>
                        <a:srgbClr val="464646"/>
                      </a:solidFill>
                      <a:prstDash val="solid"/>
                    </a:lnT>
                    <a:lnB w="12700">
                      <a:solidFill>
                        <a:srgbClr val="464646"/>
                      </a:solidFill>
                      <a:prstDash val="solid"/>
                    </a:lnB>
                  </a:tcPr>
                </a:tc>
                <a:tc>
                  <a:txBody>
                    <a:bodyPr/>
                    <a:lstStyle/>
                    <a:p>
                      <a:pPr marR="201295" algn="r">
                        <a:lnSpc>
                          <a:spcPct val="100000"/>
                        </a:lnSpc>
                        <a:spcBef>
                          <a:spcPts val="250"/>
                        </a:spcBef>
                      </a:pPr>
                      <a:r>
                        <a:rPr sz="1200" b="1" spc="0" dirty="0">
                          <a:latin typeface="Tahoma" panose="020B0604030504040204" pitchFamily="34" charset="0"/>
                          <a:ea typeface="Tahoma" panose="020B0604030504040204" pitchFamily="34" charset="0"/>
                          <a:cs typeface="Tahoma" panose="020B0604030504040204" pitchFamily="34" charset="0"/>
                        </a:rPr>
                        <a:t>857,6</a:t>
                      </a:r>
                      <a:endParaRPr sz="1200" spc="0">
                        <a:latin typeface="Tahoma" panose="020B0604030504040204" pitchFamily="34" charset="0"/>
                        <a:ea typeface="Tahoma" panose="020B0604030504040204" pitchFamily="34" charset="0"/>
                        <a:cs typeface="Tahoma" panose="020B0604030504040204" pitchFamily="34" charset="0"/>
                      </a:endParaRPr>
                    </a:p>
                  </a:txBody>
                  <a:tcPr marL="0" marR="0" marT="31750" marB="0">
                    <a:lnT w="12700">
                      <a:solidFill>
                        <a:srgbClr val="464646"/>
                      </a:solidFill>
                      <a:prstDash val="solid"/>
                    </a:lnT>
                    <a:lnB w="12700">
                      <a:solidFill>
                        <a:srgbClr val="464646"/>
                      </a:solidFill>
                      <a:prstDash val="solid"/>
                    </a:lnB>
                  </a:tcPr>
                </a:tc>
                <a:tc>
                  <a:txBody>
                    <a:bodyPr/>
                    <a:lstStyle/>
                    <a:p>
                      <a:pPr marR="31115" algn="r">
                        <a:lnSpc>
                          <a:spcPct val="100000"/>
                        </a:lnSpc>
                        <a:spcBef>
                          <a:spcPts val="250"/>
                        </a:spcBef>
                      </a:pPr>
                      <a:r>
                        <a:rPr sz="1200" b="1" spc="0" dirty="0">
                          <a:latin typeface="Tahoma" panose="020B0604030504040204" pitchFamily="34" charset="0"/>
                          <a:ea typeface="Tahoma" panose="020B0604030504040204" pitchFamily="34" charset="0"/>
                          <a:cs typeface="Tahoma" panose="020B0604030504040204" pitchFamily="34" charset="0"/>
                        </a:rPr>
                        <a:t>919,9</a:t>
                      </a:r>
                      <a:endParaRPr sz="1200" spc="0">
                        <a:latin typeface="Tahoma" panose="020B0604030504040204" pitchFamily="34" charset="0"/>
                        <a:ea typeface="Tahoma" panose="020B0604030504040204" pitchFamily="34" charset="0"/>
                        <a:cs typeface="Tahoma" panose="020B0604030504040204" pitchFamily="34" charset="0"/>
                      </a:endParaRPr>
                    </a:p>
                  </a:txBody>
                  <a:tcPr marL="0" marR="0" marT="31750" marB="0">
                    <a:lnR w="6350">
                      <a:solidFill>
                        <a:srgbClr val="000000"/>
                      </a:solidFill>
                      <a:prstDash val="solid"/>
                    </a:lnR>
                    <a:lnT w="12700">
                      <a:solidFill>
                        <a:srgbClr val="464646"/>
                      </a:solidFill>
                      <a:prstDash val="solid"/>
                    </a:lnT>
                    <a:lnB w="12700">
                      <a:solidFill>
                        <a:srgbClr val="464646"/>
                      </a:solidFill>
                      <a:prstDash val="solid"/>
                    </a:lnB>
                  </a:tcPr>
                </a:tc>
                <a:extLst>
                  <a:ext uri="{0D108BD9-81ED-4DB2-BD59-A6C34878D82A}">
                    <a16:rowId xmlns:a16="http://schemas.microsoft.com/office/drawing/2014/main" val="10011"/>
                  </a:ext>
                </a:extLst>
              </a:tr>
              <a:tr h="294005">
                <a:tc>
                  <a:txBody>
                    <a:bodyPr/>
                    <a:lstStyle/>
                    <a:p>
                      <a:pPr marL="39370">
                        <a:lnSpc>
                          <a:spcPct val="100000"/>
                        </a:lnSpc>
                        <a:spcBef>
                          <a:spcPts val="245"/>
                        </a:spcBef>
                        <a:tabLst>
                          <a:tab pos="314960" algn="l"/>
                        </a:tabLst>
                      </a:pPr>
                      <a:r>
                        <a:rPr sz="1200" b="1" spc="0" dirty="0">
                          <a:solidFill>
                            <a:srgbClr val="0000FF"/>
                          </a:solidFill>
                          <a:latin typeface="Tahoma" panose="020B0604030504040204" pitchFamily="34" charset="0"/>
                          <a:ea typeface="Tahoma" panose="020B0604030504040204" pitchFamily="34" charset="0"/>
                          <a:cs typeface="Tahoma" panose="020B0604030504040204" pitchFamily="34" charset="0"/>
                        </a:rPr>
                        <a:t>C.	KESEIMBANGAN PRIMER</a:t>
                      </a:r>
                      <a:endParaRPr sz="1200" spc="0">
                        <a:latin typeface="Tahoma" panose="020B0604030504040204" pitchFamily="34" charset="0"/>
                        <a:ea typeface="Tahoma" panose="020B0604030504040204" pitchFamily="34" charset="0"/>
                        <a:cs typeface="Tahoma" panose="020B0604030504040204" pitchFamily="34" charset="0"/>
                      </a:endParaRPr>
                    </a:p>
                  </a:txBody>
                  <a:tcPr marL="0" marR="0" marT="31115" marB="0">
                    <a:lnL w="6350">
                      <a:solidFill>
                        <a:srgbClr val="000000"/>
                      </a:solidFill>
                      <a:prstDash val="solid"/>
                    </a:lnL>
                    <a:lnT w="12700">
                      <a:solidFill>
                        <a:srgbClr val="464646"/>
                      </a:solidFill>
                      <a:prstDash val="solid"/>
                    </a:lnT>
                    <a:lnB w="12700">
                      <a:solidFill>
                        <a:srgbClr val="464646"/>
                      </a:solidFill>
                      <a:prstDash val="solid"/>
                    </a:lnB>
                  </a:tcPr>
                </a:tc>
                <a:tc>
                  <a:txBody>
                    <a:bodyPr/>
                    <a:lstStyle/>
                    <a:p>
                      <a:pPr marR="148590" algn="r">
                        <a:lnSpc>
                          <a:spcPct val="100000"/>
                        </a:lnSpc>
                        <a:spcBef>
                          <a:spcPts val="245"/>
                        </a:spcBef>
                      </a:pPr>
                      <a:r>
                        <a:rPr sz="1200" b="1" spc="0" dirty="0">
                          <a:solidFill>
                            <a:srgbClr val="0000FF"/>
                          </a:solidFill>
                          <a:latin typeface="Tahoma" panose="020B0604030504040204" pitchFamily="34" charset="0"/>
                          <a:ea typeface="Tahoma" panose="020B0604030504040204" pitchFamily="34" charset="0"/>
                          <a:cs typeface="Tahoma" panose="020B0604030504040204" pitchFamily="34" charset="0"/>
                        </a:rPr>
                        <a:t>(25,5)</a:t>
                      </a:r>
                      <a:endParaRPr sz="1200" spc="0">
                        <a:latin typeface="Tahoma" panose="020B0604030504040204" pitchFamily="34" charset="0"/>
                        <a:ea typeface="Tahoma" panose="020B0604030504040204" pitchFamily="34" charset="0"/>
                        <a:cs typeface="Tahoma" panose="020B0604030504040204" pitchFamily="34" charset="0"/>
                      </a:endParaRPr>
                    </a:p>
                  </a:txBody>
                  <a:tcPr marL="0" marR="0" marT="31115" marB="0">
                    <a:lnT w="12700">
                      <a:solidFill>
                        <a:srgbClr val="464646"/>
                      </a:solidFill>
                      <a:prstDash val="solid"/>
                    </a:lnT>
                    <a:lnB w="12700">
                      <a:solidFill>
                        <a:srgbClr val="464646"/>
                      </a:solidFill>
                      <a:prstDash val="solid"/>
                    </a:lnB>
                  </a:tcPr>
                </a:tc>
                <a:tc>
                  <a:txBody>
                    <a:bodyPr/>
                    <a:lstStyle/>
                    <a:p>
                      <a:pPr marR="33655" algn="r">
                        <a:lnSpc>
                          <a:spcPct val="100000"/>
                        </a:lnSpc>
                        <a:spcBef>
                          <a:spcPts val="245"/>
                        </a:spcBef>
                      </a:pPr>
                      <a:r>
                        <a:rPr sz="1200" b="1" spc="0" dirty="0">
                          <a:solidFill>
                            <a:srgbClr val="0000FF"/>
                          </a:solidFill>
                          <a:latin typeface="Tahoma" panose="020B0604030504040204" pitchFamily="34" charset="0"/>
                          <a:ea typeface="Tahoma" panose="020B0604030504040204" pitchFamily="34" charset="0"/>
                          <a:cs typeface="Tahoma" panose="020B0604030504040204" pitchFamily="34" charset="0"/>
                        </a:rPr>
                        <a:t>(63,3)</a:t>
                      </a:r>
                      <a:endParaRPr sz="1200" spc="0">
                        <a:latin typeface="Tahoma" panose="020B0604030504040204" pitchFamily="34" charset="0"/>
                        <a:ea typeface="Tahoma" panose="020B0604030504040204" pitchFamily="34" charset="0"/>
                        <a:cs typeface="Tahoma" panose="020B0604030504040204" pitchFamily="34" charset="0"/>
                      </a:endParaRPr>
                    </a:p>
                  </a:txBody>
                  <a:tcPr marL="0" marR="0" marT="31115" marB="0">
                    <a:lnR w="6350">
                      <a:solidFill>
                        <a:srgbClr val="000000"/>
                      </a:solidFill>
                      <a:prstDash val="solid"/>
                    </a:lnR>
                    <a:lnT w="12700">
                      <a:solidFill>
                        <a:srgbClr val="464646"/>
                      </a:solidFill>
                      <a:prstDash val="solid"/>
                    </a:lnT>
                    <a:lnB w="12700">
                      <a:solidFill>
                        <a:srgbClr val="464646"/>
                      </a:solidFill>
                      <a:prstDash val="solid"/>
                    </a:lnB>
                  </a:tcPr>
                </a:tc>
                <a:extLst>
                  <a:ext uri="{0D108BD9-81ED-4DB2-BD59-A6C34878D82A}">
                    <a16:rowId xmlns:a16="http://schemas.microsoft.com/office/drawing/2014/main" val="10012"/>
                  </a:ext>
                </a:extLst>
              </a:tr>
              <a:tr h="293370">
                <a:tc>
                  <a:txBody>
                    <a:bodyPr/>
                    <a:lstStyle/>
                    <a:p>
                      <a:pPr marL="39370">
                        <a:lnSpc>
                          <a:spcPct val="100000"/>
                        </a:lnSpc>
                        <a:spcBef>
                          <a:spcPts val="245"/>
                        </a:spcBef>
                      </a:pPr>
                      <a:r>
                        <a:rPr sz="1200" b="1" spc="0" dirty="0">
                          <a:solidFill>
                            <a:srgbClr val="252525"/>
                          </a:solidFill>
                          <a:latin typeface="Tahoma" panose="020B0604030504040204" pitchFamily="34" charset="0"/>
                          <a:ea typeface="Tahoma" panose="020B0604030504040204" pitchFamily="34" charset="0"/>
                          <a:cs typeface="Tahoma" panose="020B0604030504040204" pitchFamily="34" charset="0"/>
                        </a:rPr>
                        <a:t>D. DEFISIT ANGGARAN (A - B)</a:t>
                      </a:r>
                      <a:endParaRPr sz="1200" spc="0">
                        <a:latin typeface="Tahoma" panose="020B0604030504040204" pitchFamily="34" charset="0"/>
                        <a:ea typeface="Tahoma" panose="020B0604030504040204" pitchFamily="34" charset="0"/>
                        <a:cs typeface="Tahoma" panose="020B0604030504040204" pitchFamily="34" charset="0"/>
                      </a:endParaRPr>
                    </a:p>
                  </a:txBody>
                  <a:tcPr marL="0" marR="0" marT="31115" marB="0">
                    <a:lnL w="6350">
                      <a:solidFill>
                        <a:srgbClr val="000000"/>
                      </a:solidFill>
                      <a:prstDash val="solid"/>
                    </a:lnL>
                    <a:lnT w="12700">
                      <a:solidFill>
                        <a:srgbClr val="464646"/>
                      </a:solidFill>
                      <a:prstDash val="solid"/>
                    </a:lnT>
                    <a:lnB w="12700">
                      <a:solidFill>
                        <a:srgbClr val="464646"/>
                      </a:solidFill>
                      <a:prstDash val="solid"/>
                    </a:lnB>
                    <a:solidFill>
                      <a:srgbClr val="FFCC00"/>
                    </a:solidFill>
                  </a:tcPr>
                </a:tc>
                <a:tc>
                  <a:txBody>
                    <a:bodyPr/>
                    <a:lstStyle/>
                    <a:p>
                      <a:pPr marR="149225" algn="r">
                        <a:lnSpc>
                          <a:spcPct val="100000"/>
                        </a:lnSpc>
                        <a:spcBef>
                          <a:spcPts val="245"/>
                        </a:spcBef>
                      </a:pPr>
                      <a:r>
                        <a:rPr sz="1200" b="1" spc="0" dirty="0">
                          <a:solidFill>
                            <a:srgbClr val="252525"/>
                          </a:solidFill>
                          <a:latin typeface="Tahoma" panose="020B0604030504040204" pitchFamily="34" charset="0"/>
                          <a:ea typeface="Tahoma" panose="020B0604030504040204" pitchFamily="34" charset="0"/>
                          <a:cs typeface="Tahoma" panose="020B0604030504040204" pitchFamily="34" charset="0"/>
                        </a:rPr>
                        <a:t>(522,8)</a:t>
                      </a:r>
                      <a:endParaRPr sz="1200" spc="0">
                        <a:latin typeface="Tahoma" panose="020B0604030504040204" pitchFamily="34" charset="0"/>
                        <a:ea typeface="Tahoma" panose="020B0604030504040204" pitchFamily="34" charset="0"/>
                        <a:cs typeface="Tahoma" panose="020B0604030504040204" pitchFamily="34" charset="0"/>
                      </a:endParaRPr>
                    </a:p>
                  </a:txBody>
                  <a:tcPr marL="0" marR="0" marT="31115" marB="0">
                    <a:lnT w="12700">
                      <a:solidFill>
                        <a:srgbClr val="464646"/>
                      </a:solidFill>
                      <a:prstDash val="solid"/>
                    </a:lnT>
                    <a:lnB w="12700">
                      <a:solidFill>
                        <a:srgbClr val="464646"/>
                      </a:solidFill>
                      <a:prstDash val="solid"/>
                    </a:lnB>
                    <a:solidFill>
                      <a:srgbClr val="FFCC00"/>
                    </a:solidFill>
                  </a:tcPr>
                </a:tc>
                <a:tc>
                  <a:txBody>
                    <a:bodyPr/>
                    <a:lstStyle/>
                    <a:p>
                      <a:pPr marR="34290" algn="r">
                        <a:lnSpc>
                          <a:spcPct val="100000"/>
                        </a:lnSpc>
                        <a:spcBef>
                          <a:spcPts val="245"/>
                        </a:spcBef>
                      </a:pPr>
                      <a:r>
                        <a:rPr sz="1200" b="1" spc="0" dirty="0">
                          <a:solidFill>
                            <a:srgbClr val="252525"/>
                          </a:solidFill>
                          <a:latin typeface="Tahoma" panose="020B0604030504040204" pitchFamily="34" charset="0"/>
                          <a:ea typeface="Tahoma" panose="020B0604030504040204" pitchFamily="34" charset="0"/>
                          <a:cs typeface="Tahoma" panose="020B0604030504040204" pitchFamily="34" charset="0"/>
                        </a:rPr>
                        <a:t>(616,2)</a:t>
                      </a:r>
                      <a:endParaRPr sz="1200" spc="0">
                        <a:latin typeface="Tahoma" panose="020B0604030504040204" pitchFamily="34" charset="0"/>
                        <a:ea typeface="Tahoma" panose="020B0604030504040204" pitchFamily="34" charset="0"/>
                        <a:cs typeface="Tahoma" panose="020B0604030504040204" pitchFamily="34" charset="0"/>
                      </a:endParaRPr>
                    </a:p>
                  </a:txBody>
                  <a:tcPr marL="0" marR="0" marT="31115" marB="0">
                    <a:lnR w="6350">
                      <a:solidFill>
                        <a:srgbClr val="000000"/>
                      </a:solidFill>
                      <a:prstDash val="solid"/>
                    </a:lnR>
                    <a:lnT w="12700">
                      <a:solidFill>
                        <a:srgbClr val="464646"/>
                      </a:solidFill>
                      <a:prstDash val="solid"/>
                    </a:lnT>
                    <a:lnB w="12700">
                      <a:solidFill>
                        <a:srgbClr val="464646"/>
                      </a:solidFill>
                      <a:prstDash val="solid"/>
                    </a:lnB>
                    <a:solidFill>
                      <a:srgbClr val="FFCC00"/>
                    </a:solidFill>
                  </a:tcPr>
                </a:tc>
                <a:extLst>
                  <a:ext uri="{0D108BD9-81ED-4DB2-BD59-A6C34878D82A}">
                    <a16:rowId xmlns:a16="http://schemas.microsoft.com/office/drawing/2014/main" val="10013"/>
                  </a:ext>
                </a:extLst>
              </a:tr>
              <a:tr h="294005">
                <a:tc>
                  <a:txBody>
                    <a:bodyPr/>
                    <a:lstStyle/>
                    <a:p>
                      <a:pPr marL="314960">
                        <a:lnSpc>
                          <a:spcPct val="100000"/>
                        </a:lnSpc>
                        <a:spcBef>
                          <a:spcPts val="245"/>
                        </a:spcBef>
                      </a:pPr>
                      <a:r>
                        <a:rPr sz="1200" b="1" i="1" spc="0" dirty="0">
                          <a:solidFill>
                            <a:srgbClr val="FF0000"/>
                          </a:solidFill>
                          <a:latin typeface="Tahoma" panose="020B0604030504040204" pitchFamily="34" charset="0"/>
                          <a:ea typeface="Tahoma" panose="020B0604030504040204" pitchFamily="34" charset="0"/>
                          <a:cs typeface="Tahoma" panose="020B0604030504040204" pitchFamily="34" charset="0"/>
                        </a:rPr>
                        <a:t>% Defisit terhadap PDB</a:t>
                      </a:r>
                      <a:endParaRPr sz="1200" spc="0">
                        <a:latin typeface="Tahoma" panose="020B0604030504040204" pitchFamily="34" charset="0"/>
                        <a:ea typeface="Tahoma" panose="020B0604030504040204" pitchFamily="34" charset="0"/>
                        <a:cs typeface="Tahoma" panose="020B0604030504040204" pitchFamily="34" charset="0"/>
                      </a:endParaRPr>
                    </a:p>
                  </a:txBody>
                  <a:tcPr marL="0" marR="0" marT="31115" marB="0">
                    <a:lnL w="6350">
                      <a:solidFill>
                        <a:srgbClr val="000000"/>
                      </a:solidFill>
                      <a:prstDash val="solid"/>
                    </a:lnL>
                    <a:lnT w="12700">
                      <a:solidFill>
                        <a:srgbClr val="464646"/>
                      </a:solidFill>
                      <a:prstDash val="solid"/>
                    </a:lnT>
                    <a:lnB w="12700">
                      <a:solidFill>
                        <a:srgbClr val="464646"/>
                      </a:solidFill>
                      <a:prstDash val="solid"/>
                    </a:lnB>
                  </a:tcPr>
                </a:tc>
                <a:tc>
                  <a:txBody>
                    <a:bodyPr/>
                    <a:lstStyle/>
                    <a:p>
                      <a:pPr marR="176530" algn="r">
                        <a:lnSpc>
                          <a:spcPct val="100000"/>
                        </a:lnSpc>
                        <a:spcBef>
                          <a:spcPts val="245"/>
                        </a:spcBef>
                      </a:pPr>
                      <a:r>
                        <a:rPr sz="1200" b="1" i="1" spc="0" dirty="0">
                          <a:solidFill>
                            <a:srgbClr val="FF0000"/>
                          </a:solidFill>
                          <a:latin typeface="Tahoma" panose="020B0604030504040204" pitchFamily="34" charset="0"/>
                          <a:ea typeface="Tahoma" panose="020B0604030504040204" pitchFamily="34" charset="0"/>
                          <a:cs typeface="Tahoma" panose="020B0604030504040204" pitchFamily="34" charset="0"/>
                        </a:rPr>
                        <a:t>(2,29)</a:t>
                      </a:r>
                      <a:endParaRPr sz="1200" spc="0">
                        <a:latin typeface="Tahoma" panose="020B0604030504040204" pitchFamily="34" charset="0"/>
                        <a:ea typeface="Tahoma" panose="020B0604030504040204" pitchFamily="34" charset="0"/>
                        <a:cs typeface="Tahoma" panose="020B0604030504040204" pitchFamily="34" charset="0"/>
                      </a:endParaRPr>
                    </a:p>
                  </a:txBody>
                  <a:tcPr marL="0" marR="0" marT="31115" marB="0">
                    <a:lnT w="12700">
                      <a:solidFill>
                        <a:srgbClr val="464646"/>
                      </a:solidFill>
                      <a:prstDash val="solid"/>
                    </a:lnT>
                    <a:lnB w="12700">
                      <a:solidFill>
                        <a:srgbClr val="464646"/>
                      </a:solidFill>
                      <a:prstDash val="solid"/>
                    </a:lnB>
                  </a:tcPr>
                </a:tc>
                <a:tc>
                  <a:txBody>
                    <a:bodyPr/>
                    <a:lstStyle/>
                    <a:p>
                      <a:pPr marR="61594" algn="r">
                        <a:lnSpc>
                          <a:spcPct val="100000"/>
                        </a:lnSpc>
                        <a:spcBef>
                          <a:spcPts val="245"/>
                        </a:spcBef>
                      </a:pPr>
                      <a:r>
                        <a:rPr sz="1200" b="1" i="1" spc="0" dirty="0">
                          <a:solidFill>
                            <a:srgbClr val="FF0000"/>
                          </a:solidFill>
                          <a:latin typeface="Tahoma" panose="020B0604030504040204" pitchFamily="34" charset="0"/>
                          <a:ea typeface="Tahoma" panose="020B0604030504040204" pitchFamily="34" charset="0"/>
                          <a:cs typeface="Tahoma" panose="020B0604030504040204" pitchFamily="34" charset="0"/>
                        </a:rPr>
                        <a:t>(2,53)</a:t>
                      </a:r>
                      <a:endParaRPr sz="1200" spc="0">
                        <a:latin typeface="Tahoma" panose="020B0604030504040204" pitchFamily="34" charset="0"/>
                        <a:ea typeface="Tahoma" panose="020B0604030504040204" pitchFamily="34" charset="0"/>
                        <a:cs typeface="Tahoma" panose="020B0604030504040204" pitchFamily="34" charset="0"/>
                      </a:endParaRPr>
                    </a:p>
                  </a:txBody>
                  <a:tcPr marL="0" marR="0" marT="31115" marB="0">
                    <a:lnR w="6350">
                      <a:solidFill>
                        <a:srgbClr val="000000"/>
                      </a:solidFill>
                      <a:prstDash val="solid"/>
                    </a:lnR>
                    <a:lnT w="12700">
                      <a:solidFill>
                        <a:srgbClr val="464646"/>
                      </a:solidFill>
                      <a:prstDash val="solid"/>
                    </a:lnT>
                    <a:lnB w="12700">
                      <a:solidFill>
                        <a:srgbClr val="464646"/>
                      </a:solidFill>
                      <a:prstDash val="solid"/>
                    </a:lnB>
                  </a:tcPr>
                </a:tc>
                <a:extLst>
                  <a:ext uri="{0D108BD9-81ED-4DB2-BD59-A6C34878D82A}">
                    <a16:rowId xmlns:a16="http://schemas.microsoft.com/office/drawing/2014/main" val="10014"/>
                  </a:ext>
                </a:extLst>
              </a:tr>
              <a:tr h="296545">
                <a:tc>
                  <a:txBody>
                    <a:bodyPr/>
                    <a:lstStyle/>
                    <a:p>
                      <a:pPr marL="39370">
                        <a:lnSpc>
                          <a:spcPct val="100000"/>
                        </a:lnSpc>
                        <a:spcBef>
                          <a:spcPts val="245"/>
                        </a:spcBef>
                        <a:tabLst>
                          <a:tab pos="314960" algn="l"/>
                        </a:tabLst>
                      </a:pPr>
                      <a:r>
                        <a:rPr sz="1200" b="1" spc="0" dirty="0">
                          <a:solidFill>
                            <a:srgbClr val="FFFFFF"/>
                          </a:solidFill>
                          <a:latin typeface="Tahoma" panose="020B0604030504040204" pitchFamily="34" charset="0"/>
                          <a:ea typeface="Tahoma" panose="020B0604030504040204" pitchFamily="34" charset="0"/>
                          <a:cs typeface="Tahoma" panose="020B0604030504040204" pitchFamily="34" charset="0"/>
                        </a:rPr>
                        <a:t>E.	PEMBIAYAAN ANGGARAN</a:t>
                      </a:r>
                      <a:endParaRPr sz="1200" spc="0">
                        <a:latin typeface="Tahoma" panose="020B0604030504040204" pitchFamily="34" charset="0"/>
                        <a:ea typeface="Tahoma" panose="020B0604030504040204" pitchFamily="34" charset="0"/>
                        <a:cs typeface="Tahoma" panose="020B0604030504040204" pitchFamily="34" charset="0"/>
                      </a:endParaRPr>
                    </a:p>
                  </a:txBody>
                  <a:tcPr marL="0" marR="0" marT="31115" marB="0">
                    <a:lnL w="6350">
                      <a:solidFill>
                        <a:srgbClr val="000000"/>
                      </a:solidFill>
                      <a:prstDash val="solid"/>
                    </a:lnL>
                    <a:lnT w="12700">
                      <a:solidFill>
                        <a:srgbClr val="464646"/>
                      </a:solidFill>
                      <a:prstDash val="solid"/>
                    </a:lnT>
                    <a:lnB w="19050">
                      <a:solidFill>
                        <a:srgbClr val="464646"/>
                      </a:solidFill>
                      <a:prstDash val="solid"/>
                    </a:lnB>
                    <a:solidFill>
                      <a:srgbClr val="2B4975"/>
                    </a:solidFill>
                  </a:tcPr>
                </a:tc>
                <a:tc>
                  <a:txBody>
                    <a:bodyPr/>
                    <a:lstStyle/>
                    <a:p>
                      <a:pPr marR="201295" algn="r">
                        <a:lnSpc>
                          <a:spcPct val="100000"/>
                        </a:lnSpc>
                        <a:spcBef>
                          <a:spcPts val="245"/>
                        </a:spcBef>
                      </a:pPr>
                      <a:r>
                        <a:rPr sz="1200" b="1" spc="0" dirty="0">
                          <a:solidFill>
                            <a:srgbClr val="FFFFFF"/>
                          </a:solidFill>
                          <a:latin typeface="Tahoma" panose="020B0604030504040204" pitchFamily="34" charset="0"/>
                          <a:ea typeface="Tahoma" panose="020B0604030504040204" pitchFamily="34" charset="0"/>
                          <a:cs typeface="Tahoma" panose="020B0604030504040204" pitchFamily="34" charset="0"/>
                        </a:rPr>
                        <a:t>522,8</a:t>
                      </a:r>
                      <a:endParaRPr sz="1200" spc="0">
                        <a:latin typeface="Tahoma" panose="020B0604030504040204" pitchFamily="34" charset="0"/>
                        <a:ea typeface="Tahoma" panose="020B0604030504040204" pitchFamily="34" charset="0"/>
                        <a:cs typeface="Tahoma" panose="020B0604030504040204" pitchFamily="34" charset="0"/>
                      </a:endParaRPr>
                    </a:p>
                  </a:txBody>
                  <a:tcPr marL="0" marR="0" marT="31115" marB="0">
                    <a:lnT w="12700">
                      <a:solidFill>
                        <a:srgbClr val="464646"/>
                      </a:solidFill>
                      <a:prstDash val="solid"/>
                    </a:lnT>
                    <a:lnB w="19050">
                      <a:solidFill>
                        <a:srgbClr val="464646"/>
                      </a:solidFill>
                      <a:prstDash val="solid"/>
                    </a:lnB>
                    <a:solidFill>
                      <a:srgbClr val="2B4975"/>
                    </a:solidFill>
                  </a:tcPr>
                </a:tc>
                <a:tc>
                  <a:txBody>
                    <a:bodyPr/>
                    <a:lstStyle/>
                    <a:p>
                      <a:pPr marL="220979">
                        <a:lnSpc>
                          <a:spcPct val="100000"/>
                        </a:lnSpc>
                        <a:spcBef>
                          <a:spcPts val="245"/>
                        </a:spcBef>
                      </a:pPr>
                      <a:r>
                        <a:rPr sz="1200" b="1" spc="0" dirty="0">
                          <a:solidFill>
                            <a:srgbClr val="FFFFFF"/>
                          </a:solidFill>
                          <a:latin typeface="Tahoma" panose="020B0604030504040204" pitchFamily="34" charset="0"/>
                          <a:ea typeface="Tahoma" panose="020B0604030504040204" pitchFamily="34" charset="0"/>
                          <a:cs typeface="Tahoma" panose="020B0604030504040204" pitchFamily="34" charset="0"/>
                        </a:rPr>
                        <a:t>616,2</a:t>
                      </a:r>
                      <a:endParaRPr sz="1200" spc="0" dirty="0">
                        <a:latin typeface="Tahoma" panose="020B0604030504040204" pitchFamily="34" charset="0"/>
                        <a:ea typeface="Tahoma" panose="020B0604030504040204" pitchFamily="34" charset="0"/>
                        <a:cs typeface="Tahoma" panose="020B0604030504040204" pitchFamily="34" charset="0"/>
                      </a:endParaRPr>
                    </a:p>
                  </a:txBody>
                  <a:tcPr marL="0" marR="0" marT="31115" marB="0">
                    <a:lnR w="6350">
                      <a:solidFill>
                        <a:srgbClr val="000000"/>
                      </a:solidFill>
                      <a:prstDash val="solid"/>
                    </a:lnR>
                    <a:lnT w="12700">
                      <a:solidFill>
                        <a:srgbClr val="464646"/>
                      </a:solidFill>
                      <a:prstDash val="solid"/>
                    </a:lnT>
                    <a:lnB w="19050">
                      <a:solidFill>
                        <a:srgbClr val="464646"/>
                      </a:solidFill>
                      <a:prstDash val="solid"/>
                    </a:lnB>
                    <a:solidFill>
                      <a:srgbClr val="2B4975"/>
                    </a:solidFill>
                  </a:tcPr>
                </a:tc>
                <a:extLst>
                  <a:ext uri="{0D108BD9-81ED-4DB2-BD59-A6C34878D82A}">
                    <a16:rowId xmlns:a16="http://schemas.microsoft.com/office/drawing/2014/main" val="10015"/>
                  </a:ext>
                </a:extLst>
              </a:tr>
            </a:tbl>
          </a:graphicData>
        </a:graphic>
      </p:graphicFrame>
      <p:sp>
        <p:nvSpPr>
          <p:cNvPr id="3" name="object 3"/>
          <p:cNvSpPr txBox="1">
            <a:spLocks noGrp="1"/>
          </p:cNvSpPr>
          <p:nvPr>
            <p:ph type="title"/>
          </p:nvPr>
        </p:nvSpPr>
        <p:spPr>
          <a:xfrm>
            <a:off x="624331" y="218694"/>
            <a:ext cx="7605269" cy="566822"/>
          </a:xfrm>
          <a:prstGeom prst="rect">
            <a:avLst/>
          </a:prstGeom>
        </p:spPr>
        <p:txBody>
          <a:bodyPr vert="horz" wrap="square" lIns="0" tIns="12700" rIns="0" bIns="0" rtlCol="0">
            <a:spAutoFit/>
          </a:bodyPr>
          <a:lstStyle/>
          <a:p>
            <a:pPr marL="12700">
              <a:lnSpc>
                <a:spcPct val="100000"/>
              </a:lnSpc>
              <a:spcBef>
                <a:spcPts val="100"/>
              </a:spcBef>
            </a:pPr>
            <a:r>
              <a:rPr dirty="0"/>
              <a:t>APBN 2025: Defisit 2,53% PDB</a:t>
            </a:r>
          </a:p>
        </p:txBody>
      </p:sp>
      <p:sp>
        <p:nvSpPr>
          <p:cNvPr id="4" name="object 4"/>
          <p:cNvSpPr txBox="1"/>
          <p:nvPr/>
        </p:nvSpPr>
        <p:spPr>
          <a:xfrm>
            <a:off x="624330" y="771906"/>
            <a:ext cx="4481069" cy="321242"/>
          </a:xfrm>
          <a:prstGeom prst="rect">
            <a:avLst/>
          </a:prstGeom>
        </p:spPr>
        <p:txBody>
          <a:bodyPr vert="horz" wrap="square" lIns="0" tIns="13335" rIns="0" bIns="0" rtlCol="0">
            <a:spAutoFit/>
          </a:bodyPr>
          <a:lstStyle/>
          <a:p>
            <a:pPr marL="12700">
              <a:lnSpc>
                <a:spcPct val="100000"/>
              </a:lnSpc>
              <a:spcBef>
                <a:spcPts val="105"/>
              </a:spcBef>
            </a:pPr>
            <a:r>
              <a:rPr sz="2000" dirty="0">
                <a:latin typeface="Tahoma"/>
                <a:cs typeface="Tahoma"/>
              </a:rPr>
              <a:t>Dijaga Terkendali dalam Batas Aman</a:t>
            </a:r>
          </a:p>
        </p:txBody>
      </p:sp>
      <p:graphicFrame>
        <p:nvGraphicFramePr>
          <p:cNvPr id="5" name="object 5"/>
          <p:cNvGraphicFramePr>
            <a:graphicFrameLocks noGrp="1"/>
          </p:cNvGraphicFramePr>
          <p:nvPr>
            <p:extLst>
              <p:ext uri="{D42A27DB-BD31-4B8C-83A1-F6EECF244321}">
                <p14:modId xmlns:p14="http://schemas.microsoft.com/office/powerpoint/2010/main" val="3480045058"/>
              </p:ext>
            </p:extLst>
          </p:nvPr>
        </p:nvGraphicFramePr>
        <p:xfrm>
          <a:off x="615581" y="1373670"/>
          <a:ext cx="5359399" cy="5045710"/>
        </p:xfrm>
        <a:graphic>
          <a:graphicData uri="http://schemas.openxmlformats.org/drawingml/2006/table">
            <a:tbl>
              <a:tblPr firstRow="1" bandRow="1">
                <a:tableStyleId>{2D5ABB26-0587-4C30-8999-92F81FD0307C}</a:tableStyleId>
              </a:tblPr>
              <a:tblGrid>
                <a:gridCol w="3728720">
                  <a:extLst>
                    <a:ext uri="{9D8B030D-6E8A-4147-A177-3AD203B41FA5}">
                      <a16:colId xmlns:a16="http://schemas.microsoft.com/office/drawing/2014/main" val="20000"/>
                    </a:ext>
                  </a:extLst>
                </a:gridCol>
                <a:gridCol w="1630679">
                  <a:extLst>
                    <a:ext uri="{9D8B030D-6E8A-4147-A177-3AD203B41FA5}">
                      <a16:colId xmlns:a16="http://schemas.microsoft.com/office/drawing/2014/main" val="20001"/>
                    </a:ext>
                  </a:extLst>
                </a:gridCol>
              </a:tblGrid>
              <a:tr h="516890">
                <a:tc gridSpan="2">
                  <a:txBody>
                    <a:bodyPr/>
                    <a:lstStyle/>
                    <a:p>
                      <a:pPr algn="ctr">
                        <a:lnSpc>
                          <a:spcPct val="100000"/>
                        </a:lnSpc>
                        <a:spcBef>
                          <a:spcPts val="630"/>
                        </a:spcBef>
                      </a:pPr>
                      <a:r>
                        <a:rPr sz="2000" b="1" u="none" spc="0" dirty="0">
                          <a:latin typeface="Tahoma" panose="020B0604030504040204" pitchFamily="34" charset="0"/>
                          <a:ea typeface="Tahoma" panose="020B0604030504040204" pitchFamily="34" charset="0"/>
                          <a:cs typeface="Tahoma" panose="020B0604030504040204" pitchFamily="34" charset="0"/>
                        </a:rPr>
                        <a:t>Asumsi Dasar Ekonomi Makro</a:t>
                      </a:r>
                      <a:endParaRPr sz="2000" u="none" spc="0">
                        <a:latin typeface="Tahoma" panose="020B0604030504040204" pitchFamily="34" charset="0"/>
                        <a:ea typeface="Tahoma" panose="020B0604030504040204" pitchFamily="34" charset="0"/>
                        <a:cs typeface="Tahoma" panose="020B0604030504040204" pitchFamily="34" charset="0"/>
                      </a:endParaRPr>
                    </a:p>
                  </a:txBody>
                  <a:tcPr marL="0" marR="0" marT="80010" marB="0">
                    <a:solidFill>
                      <a:srgbClr val="F3BA44"/>
                    </a:solidFill>
                  </a:tcPr>
                </a:tc>
                <a:tc hMerge="1">
                  <a:txBody>
                    <a:bodyPr/>
                    <a:lstStyle/>
                    <a:p>
                      <a:endParaRPr/>
                    </a:p>
                  </a:txBody>
                  <a:tcPr marL="0" marR="0" marT="0" marB="0"/>
                </a:tc>
                <a:extLst>
                  <a:ext uri="{0D108BD9-81ED-4DB2-BD59-A6C34878D82A}">
                    <a16:rowId xmlns:a16="http://schemas.microsoft.com/office/drawing/2014/main" val="10000"/>
                  </a:ext>
                </a:extLst>
              </a:tr>
              <a:tr h="556895">
                <a:tc>
                  <a:txBody>
                    <a:bodyPr/>
                    <a:lstStyle/>
                    <a:p>
                      <a:pPr algn="ctr">
                        <a:lnSpc>
                          <a:spcPct val="100000"/>
                        </a:lnSpc>
                        <a:spcBef>
                          <a:spcPts val="1195"/>
                        </a:spcBef>
                      </a:pPr>
                      <a:r>
                        <a:rPr sz="1600" b="1" u="none" spc="0" dirty="0">
                          <a:solidFill>
                            <a:srgbClr val="FFFFFF"/>
                          </a:solidFill>
                          <a:latin typeface="Tahoma" panose="020B0604030504040204" pitchFamily="34" charset="0"/>
                          <a:ea typeface="Tahoma" panose="020B0604030504040204" pitchFamily="34" charset="0"/>
                          <a:cs typeface="Tahoma" panose="020B0604030504040204" pitchFamily="34" charset="0"/>
                        </a:rPr>
                        <a:t>Indikator</a:t>
                      </a:r>
                      <a:endParaRPr sz="1600" u="none" spc="0" dirty="0">
                        <a:latin typeface="Tahoma" panose="020B0604030504040204" pitchFamily="34" charset="0"/>
                        <a:ea typeface="Tahoma" panose="020B0604030504040204" pitchFamily="34" charset="0"/>
                        <a:cs typeface="Tahoma" panose="020B0604030504040204" pitchFamily="34" charset="0"/>
                      </a:endParaRPr>
                    </a:p>
                  </a:txBody>
                  <a:tcPr marL="0" marR="0" marT="151765" marB="0">
                    <a:lnR w="12700">
                      <a:solidFill>
                        <a:srgbClr val="FFFFFF"/>
                      </a:solidFill>
                      <a:prstDash val="solid"/>
                    </a:lnR>
                    <a:solidFill>
                      <a:srgbClr val="5B9BD4"/>
                    </a:solidFill>
                  </a:tcPr>
                </a:tc>
                <a:tc>
                  <a:txBody>
                    <a:bodyPr/>
                    <a:lstStyle/>
                    <a:p>
                      <a:pPr algn="ctr">
                        <a:lnSpc>
                          <a:spcPct val="100000"/>
                        </a:lnSpc>
                        <a:spcBef>
                          <a:spcPts val="1195"/>
                        </a:spcBef>
                      </a:pPr>
                      <a:r>
                        <a:rPr sz="1600" b="1" u="none" spc="0" dirty="0">
                          <a:solidFill>
                            <a:srgbClr val="FFFFFF"/>
                          </a:solidFill>
                          <a:latin typeface="Tahoma" panose="020B0604030504040204" pitchFamily="34" charset="0"/>
                          <a:ea typeface="Tahoma" panose="020B0604030504040204" pitchFamily="34" charset="0"/>
                          <a:cs typeface="Tahoma" panose="020B0604030504040204" pitchFamily="34" charset="0"/>
                        </a:rPr>
                        <a:t>APBN 2025</a:t>
                      </a:r>
                      <a:endParaRPr sz="1600" u="none" spc="0">
                        <a:latin typeface="Tahoma" panose="020B0604030504040204" pitchFamily="34" charset="0"/>
                        <a:ea typeface="Tahoma" panose="020B0604030504040204" pitchFamily="34" charset="0"/>
                        <a:cs typeface="Tahoma" panose="020B0604030504040204" pitchFamily="34" charset="0"/>
                      </a:endParaRPr>
                    </a:p>
                  </a:txBody>
                  <a:tcPr marL="0" marR="0" marT="151765" marB="0">
                    <a:lnL w="12700">
                      <a:solidFill>
                        <a:srgbClr val="FFFFFF"/>
                      </a:solidFill>
                      <a:prstDash val="solid"/>
                    </a:lnL>
                    <a:solidFill>
                      <a:srgbClr val="5B9BD4"/>
                    </a:solidFill>
                  </a:tcPr>
                </a:tc>
                <a:extLst>
                  <a:ext uri="{0D108BD9-81ED-4DB2-BD59-A6C34878D82A}">
                    <a16:rowId xmlns:a16="http://schemas.microsoft.com/office/drawing/2014/main" val="10001"/>
                  </a:ext>
                </a:extLst>
              </a:tr>
              <a:tr h="610870">
                <a:tc>
                  <a:txBody>
                    <a:bodyPr/>
                    <a:lstStyle/>
                    <a:p>
                      <a:pPr marL="621665">
                        <a:lnSpc>
                          <a:spcPct val="100000"/>
                        </a:lnSpc>
                        <a:spcBef>
                          <a:spcPts val="700"/>
                        </a:spcBef>
                      </a:pPr>
                      <a:r>
                        <a:rPr sz="1400" b="1" u="none" spc="0" dirty="0">
                          <a:latin typeface="Tahoma" panose="020B0604030504040204" pitchFamily="34" charset="0"/>
                          <a:ea typeface="Tahoma" panose="020B0604030504040204" pitchFamily="34" charset="0"/>
                          <a:cs typeface="Tahoma" panose="020B0604030504040204" pitchFamily="34" charset="0"/>
                        </a:rPr>
                        <a:t>Pertumbuhan Ekonomi</a:t>
                      </a:r>
                      <a:endParaRPr sz="1400" u="none" spc="0">
                        <a:latin typeface="Tahoma" panose="020B0604030504040204" pitchFamily="34" charset="0"/>
                        <a:ea typeface="Tahoma" panose="020B0604030504040204" pitchFamily="34" charset="0"/>
                        <a:cs typeface="Tahoma" panose="020B0604030504040204" pitchFamily="34" charset="0"/>
                      </a:endParaRPr>
                    </a:p>
                    <a:p>
                      <a:pPr marL="621665">
                        <a:lnSpc>
                          <a:spcPct val="100000"/>
                        </a:lnSpc>
                      </a:pPr>
                      <a:r>
                        <a:rPr sz="1400" u="none" spc="0" dirty="0">
                          <a:latin typeface="Tahoma" panose="020B0604030504040204" pitchFamily="34" charset="0"/>
                          <a:ea typeface="Tahoma" panose="020B0604030504040204" pitchFamily="34" charset="0"/>
                          <a:cs typeface="Tahoma" panose="020B0604030504040204" pitchFamily="34" charset="0"/>
                        </a:rPr>
                        <a:t>(%, yoy)</a:t>
                      </a:r>
                      <a:endParaRPr sz="1400" u="none" spc="0">
                        <a:latin typeface="Tahoma" panose="020B0604030504040204" pitchFamily="34" charset="0"/>
                        <a:ea typeface="Tahoma" panose="020B0604030504040204" pitchFamily="34" charset="0"/>
                        <a:cs typeface="Tahoma" panose="020B0604030504040204" pitchFamily="34" charset="0"/>
                      </a:endParaRPr>
                    </a:p>
                  </a:txBody>
                  <a:tcPr marL="0" marR="0" marT="88900" marB="0">
                    <a:solidFill>
                      <a:srgbClr val="A4A4A4">
                        <a:alpha val="19999"/>
                      </a:srgbClr>
                    </a:solidFill>
                  </a:tcPr>
                </a:tc>
                <a:tc>
                  <a:txBody>
                    <a:bodyPr/>
                    <a:lstStyle/>
                    <a:p>
                      <a:pPr marL="20955" algn="ctr">
                        <a:lnSpc>
                          <a:spcPct val="100000"/>
                        </a:lnSpc>
                        <a:spcBef>
                          <a:spcPts val="1410"/>
                        </a:spcBef>
                      </a:pPr>
                      <a:r>
                        <a:rPr sz="1600" u="none" spc="0" dirty="0">
                          <a:latin typeface="Tahoma" panose="020B0604030504040204" pitchFamily="34" charset="0"/>
                          <a:ea typeface="Tahoma" panose="020B0604030504040204" pitchFamily="34" charset="0"/>
                          <a:cs typeface="Tahoma" panose="020B0604030504040204" pitchFamily="34" charset="0"/>
                        </a:rPr>
                        <a:t>5,2</a:t>
                      </a:r>
                      <a:endParaRPr sz="1600" u="none" spc="0">
                        <a:latin typeface="Tahoma" panose="020B0604030504040204" pitchFamily="34" charset="0"/>
                        <a:ea typeface="Tahoma" panose="020B0604030504040204" pitchFamily="34" charset="0"/>
                        <a:cs typeface="Tahoma" panose="020B0604030504040204" pitchFamily="34" charset="0"/>
                      </a:endParaRPr>
                    </a:p>
                  </a:txBody>
                  <a:tcPr marL="0" marR="0" marT="179070" marB="0">
                    <a:solidFill>
                      <a:srgbClr val="A4A4A4">
                        <a:alpha val="19999"/>
                      </a:srgbClr>
                    </a:solidFill>
                  </a:tcPr>
                </a:tc>
                <a:extLst>
                  <a:ext uri="{0D108BD9-81ED-4DB2-BD59-A6C34878D82A}">
                    <a16:rowId xmlns:a16="http://schemas.microsoft.com/office/drawing/2014/main" val="10002"/>
                  </a:ext>
                </a:extLst>
              </a:tr>
              <a:tr h="556895">
                <a:tc>
                  <a:txBody>
                    <a:bodyPr/>
                    <a:lstStyle/>
                    <a:p>
                      <a:pPr marL="621665">
                        <a:lnSpc>
                          <a:spcPct val="100000"/>
                        </a:lnSpc>
                        <a:spcBef>
                          <a:spcPts val="484"/>
                        </a:spcBef>
                      </a:pPr>
                      <a:r>
                        <a:rPr sz="1400" b="1" u="none" spc="0" dirty="0">
                          <a:latin typeface="Tahoma" panose="020B0604030504040204" pitchFamily="34" charset="0"/>
                          <a:ea typeface="Tahoma" panose="020B0604030504040204" pitchFamily="34" charset="0"/>
                          <a:cs typeface="Tahoma" panose="020B0604030504040204" pitchFamily="34" charset="0"/>
                        </a:rPr>
                        <a:t>Inflasi</a:t>
                      </a:r>
                      <a:endParaRPr sz="1400" u="none" spc="0" dirty="0">
                        <a:latin typeface="Tahoma" panose="020B0604030504040204" pitchFamily="34" charset="0"/>
                        <a:ea typeface="Tahoma" panose="020B0604030504040204" pitchFamily="34" charset="0"/>
                        <a:cs typeface="Tahoma" panose="020B0604030504040204" pitchFamily="34" charset="0"/>
                      </a:endParaRPr>
                    </a:p>
                    <a:p>
                      <a:pPr marL="621665">
                        <a:lnSpc>
                          <a:spcPct val="100000"/>
                        </a:lnSpc>
                      </a:pPr>
                      <a:r>
                        <a:rPr sz="1400" u="none" spc="0" dirty="0">
                          <a:latin typeface="Tahoma" panose="020B0604030504040204" pitchFamily="34" charset="0"/>
                          <a:ea typeface="Tahoma" panose="020B0604030504040204" pitchFamily="34" charset="0"/>
                          <a:cs typeface="Tahoma" panose="020B0604030504040204" pitchFamily="34" charset="0"/>
                        </a:rPr>
                        <a:t>(%, yoy)</a:t>
                      </a:r>
                    </a:p>
                  </a:txBody>
                  <a:tcPr marL="0" marR="0" marT="61594" marB="0"/>
                </a:tc>
                <a:tc>
                  <a:txBody>
                    <a:bodyPr/>
                    <a:lstStyle/>
                    <a:p>
                      <a:pPr marL="20955" algn="ctr">
                        <a:lnSpc>
                          <a:spcPct val="100000"/>
                        </a:lnSpc>
                        <a:spcBef>
                          <a:spcPts val="1200"/>
                        </a:spcBef>
                      </a:pPr>
                      <a:r>
                        <a:rPr sz="1600" u="none" spc="0" dirty="0">
                          <a:latin typeface="Tahoma" panose="020B0604030504040204" pitchFamily="34" charset="0"/>
                          <a:ea typeface="Tahoma" panose="020B0604030504040204" pitchFamily="34" charset="0"/>
                          <a:cs typeface="Tahoma" panose="020B0604030504040204" pitchFamily="34" charset="0"/>
                        </a:rPr>
                        <a:t>2,5</a:t>
                      </a:r>
                      <a:endParaRPr sz="1600" u="none" spc="0">
                        <a:latin typeface="Tahoma" panose="020B0604030504040204" pitchFamily="34" charset="0"/>
                        <a:ea typeface="Tahoma" panose="020B0604030504040204" pitchFamily="34" charset="0"/>
                        <a:cs typeface="Tahoma" panose="020B0604030504040204" pitchFamily="34" charset="0"/>
                      </a:endParaRPr>
                    </a:p>
                  </a:txBody>
                  <a:tcPr marL="0" marR="0" marT="152400" marB="0"/>
                </a:tc>
                <a:extLst>
                  <a:ext uri="{0D108BD9-81ED-4DB2-BD59-A6C34878D82A}">
                    <a16:rowId xmlns:a16="http://schemas.microsoft.com/office/drawing/2014/main" val="10003"/>
                  </a:ext>
                </a:extLst>
              </a:tr>
              <a:tr h="593090">
                <a:tc>
                  <a:txBody>
                    <a:bodyPr/>
                    <a:lstStyle/>
                    <a:p>
                      <a:pPr marL="226060">
                        <a:lnSpc>
                          <a:spcPts val="2410"/>
                        </a:lnSpc>
                        <a:tabLst>
                          <a:tab pos="621665" algn="l"/>
                        </a:tabLst>
                      </a:pPr>
                      <a:r>
                        <a:rPr sz="3600" u="none" spc="0" baseline="-30092" dirty="0">
                          <a:solidFill>
                            <a:srgbClr val="800000"/>
                          </a:solidFill>
                          <a:latin typeface="Tahoma" panose="020B0604030504040204" pitchFamily="34" charset="0"/>
                          <a:ea typeface="Tahoma" panose="020B0604030504040204" pitchFamily="34" charset="0"/>
                          <a:cs typeface="Tahoma" panose="020B0604030504040204" pitchFamily="34" charset="0"/>
                        </a:rPr>
                        <a:t>%	</a:t>
                      </a:r>
                      <a:r>
                        <a:rPr sz="1400" b="1" u="none" spc="0" dirty="0">
                          <a:latin typeface="Tahoma" panose="020B0604030504040204" pitchFamily="34" charset="0"/>
                          <a:ea typeface="Tahoma" panose="020B0604030504040204" pitchFamily="34" charset="0"/>
                          <a:cs typeface="Tahoma" panose="020B0604030504040204" pitchFamily="34" charset="0"/>
                        </a:rPr>
                        <a:t>Suku Bunga SBN 10th</a:t>
                      </a:r>
                      <a:endParaRPr sz="1400" u="none" spc="0">
                        <a:latin typeface="Tahoma" panose="020B0604030504040204" pitchFamily="34" charset="0"/>
                        <a:ea typeface="Tahoma" panose="020B0604030504040204" pitchFamily="34" charset="0"/>
                        <a:cs typeface="Tahoma" panose="020B0604030504040204" pitchFamily="34" charset="0"/>
                      </a:endParaRPr>
                    </a:p>
                    <a:p>
                      <a:pPr marL="665480">
                        <a:lnSpc>
                          <a:spcPts val="1580"/>
                        </a:lnSpc>
                      </a:pPr>
                      <a:r>
                        <a:rPr sz="1400" u="none" spc="0" dirty="0">
                          <a:latin typeface="Tahoma" panose="020B0604030504040204" pitchFamily="34" charset="0"/>
                          <a:ea typeface="Tahoma" panose="020B0604030504040204" pitchFamily="34" charset="0"/>
                          <a:cs typeface="Tahoma" panose="020B0604030504040204" pitchFamily="34" charset="0"/>
                        </a:rPr>
                        <a:t>(%, average)</a:t>
                      </a:r>
                      <a:endParaRPr sz="1400" u="none" spc="0">
                        <a:latin typeface="Tahoma" panose="020B0604030504040204" pitchFamily="34" charset="0"/>
                        <a:ea typeface="Tahoma" panose="020B0604030504040204" pitchFamily="34" charset="0"/>
                        <a:cs typeface="Tahoma" panose="020B0604030504040204" pitchFamily="34" charset="0"/>
                      </a:endParaRPr>
                    </a:p>
                  </a:txBody>
                  <a:tcPr marL="0" marR="0" marT="0" marB="0">
                    <a:solidFill>
                      <a:srgbClr val="A4A4A4">
                        <a:alpha val="19999"/>
                      </a:srgbClr>
                    </a:solidFill>
                  </a:tcPr>
                </a:tc>
                <a:tc>
                  <a:txBody>
                    <a:bodyPr/>
                    <a:lstStyle/>
                    <a:p>
                      <a:pPr marL="21590" algn="ctr">
                        <a:lnSpc>
                          <a:spcPct val="100000"/>
                        </a:lnSpc>
                        <a:spcBef>
                          <a:spcPts val="1340"/>
                        </a:spcBef>
                      </a:pPr>
                      <a:r>
                        <a:rPr sz="1600" u="none" spc="0" dirty="0">
                          <a:latin typeface="Tahoma" panose="020B0604030504040204" pitchFamily="34" charset="0"/>
                          <a:ea typeface="Tahoma" panose="020B0604030504040204" pitchFamily="34" charset="0"/>
                          <a:cs typeface="Tahoma" panose="020B0604030504040204" pitchFamily="34" charset="0"/>
                        </a:rPr>
                        <a:t>7,0</a:t>
                      </a:r>
                      <a:endParaRPr sz="1600" u="none" spc="0">
                        <a:latin typeface="Tahoma" panose="020B0604030504040204" pitchFamily="34" charset="0"/>
                        <a:ea typeface="Tahoma" panose="020B0604030504040204" pitchFamily="34" charset="0"/>
                        <a:cs typeface="Tahoma" panose="020B0604030504040204" pitchFamily="34" charset="0"/>
                      </a:endParaRPr>
                    </a:p>
                  </a:txBody>
                  <a:tcPr marL="0" marR="0" marT="170180" marB="0">
                    <a:solidFill>
                      <a:srgbClr val="A4A4A4">
                        <a:alpha val="19999"/>
                      </a:srgbClr>
                    </a:solidFill>
                  </a:tcPr>
                </a:tc>
                <a:extLst>
                  <a:ext uri="{0D108BD9-81ED-4DB2-BD59-A6C34878D82A}">
                    <a16:rowId xmlns:a16="http://schemas.microsoft.com/office/drawing/2014/main" val="10004"/>
                  </a:ext>
                </a:extLst>
              </a:tr>
              <a:tr h="556895">
                <a:tc>
                  <a:txBody>
                    <a:bodyPr/>
                    <a:lstStyle/>
                    <a:p>
                      <a:pPr marL="621665">
                        <a:lnSpc>
                          <a:spcPct val="100000"/>
                        </a:lnSpc>
                        <a:spcBef>
                          <a:spcPts val="490"/>
                        </a:spcBef>
                      </a:pPr>
                      <a:r>
                        <a:rPr sz="1400" b="1" u="none" spc="0" dirty="0">
                          <a:latin typeface="Tahoma" panose="020B0604030504040204" pitchFamily="34" charset="0"/>
                          <a:ea typeface="Tahoma" panose="020B0604030504040204" pitchFamily="34" charset="0"/>
                          <a:cs typeface="Tahoma" panose="020B0604030504040204" pitchFamily="34" charset="0"/>
                        </a:rPr>
                        <a:t>Nilai Tukar</a:t>
                      </a:r>
                      <a:endParaRPr sz="1400" u="none" spc="0">
                        <a:latin typeface="Tahoma" panose="020B0604030504040204" pitchFamily="34" charset="0"/>
                        <a:ea typeface="Tahoma" panose="020B0604030504040204" pitchFamily="34" charset="0"/>
                        <a:cs typeface="Tahoma" panose="020B0604030504040204" pitchFamily="34" charset="0"/>
                      </a:endParaRPr>
                    </a:p>
                    <a:p>
                      <a:pPr marL="621665">
                        <a:lnSpc>
                          <a:spcPct val="100000"/>
                        </a:lnSpc>
                      </a:pPr>
                      <a:r>
                        <a:rPr sz="1400" u="none" spc="0" dirty="0">
                          <a:latin typeface="Tahoma" panose="020B0604030504040204" pitchFamily="34" charset="0"/>
                          <a:ea typeface="Tahoma" panose="020B0604030504040204" pitchFamily="34" charset="0"/>
                          <a:cs typeface="Tahoma" panose="020B0604030504040204" pitchFamily="34" charset="0"/>
                        </a:rPr>
                        <a:t>(Rp/USD, average)</a:t>
                      </a:r>
                      <a:endParaRPr sz="1400" u="none" spc="0">
                        <a:latin typeface="Tahoma" panose="020B0604030504040204" pitchFamily="34" charset="0"/>
                        <a:ea typeface="Tahoma" panose="020B0604030504040204" pitchFamily="34" charset="0"/>
                        <a:cs typeface="Tahoma" panose="020B0604030504040204" pitchFamily="34" charset="0"/>
                      </a:endParaRPr>
                    </a:p>
                  </a:txBody>
                  <a:tcPr marL="0" marR="0" marT="62230" marB="0"/>
                </a:tc>
                <a:tc>
                  <a:txBody>
                    <a:bodyPr/>
                    <a:lstStyle/>
                    <a:p>
                      <a:pPr marL="19050" algn="ctr">
                        <a:lnSpc>
                          <a:spcPct val="100000"/>
                        </a:lnSpc>
                        <a:spcBef>
                          <a:spcPts val="1200"/>
                        </a:spcBef>
                      </a:pPr>
                      <a:r>
                        <a:rPr sz="1600" u="none" spc="0" dirty="0">
                          <a:latin typeface="Tahoma" panose="020B0604030504040204" pitchFamily="34" charset="0"/>
                          <a:ea typeface="Tahoma" panose="020B0604030504040204" pitchFamily="34" charset="0"/>
                          <a:cs typeface="Tahoma" panose="020B0604030504040204" pitchFamily="34" charset="0"/>
                        </a:rPr>
                        <a:t>16.000</a:t>
                      </a:r>
                      <a:endParaRPr sz="1600" u="none" spc="0">
                        <a:latin typeface="Tahoma" panose="020B0604030504040204" pitchFamily="34" charset="0"/>
                        <a:ea typeface="Tahoma" panose="020B0604030504040204" pitchFamily="34" charset="0"/>
                        <a:cs typeface="Tahoma" panose="020B0604030504040204" pitchFamily="34" charset="0"/>
                      </a:endParaRPr>
                    </a:p>
                  </a:txBody>
                  <a:tcPr marL="0" marR="0" marT="152400" marB="0"/>
                </a:tc>
                <a:extLst>
                  <a:ext uri="{0D108BD9-81ED-4DB2-BD59-A6C34878D82A}">
                    <a16:rowId xmlns:a16="http://schemas.microsoft.com/office/drawing/2014/main" val="10005"/>
                  </a:ext>
                </a:extLst>
              </a:tr>
              <a:tr h="556895">
                <a:tc>
                  <a:txBody>
                    <a:bodyPr/>
                    <a:lstStyle/>
                    <a:p>
                      <a:pPr marL="621665">
                        <a:lnSpc>
                          <a:spcPct val="100000"/>
                        </a:lnSpc>
                        <a:spcBef>
                          <a:spcPts val="490"/>
                        </a:spcBef>
                      </a:pPr>
                      <a:r>
                        <a:rPr sz="1400" b="1" u="none" spc="0" dirty="0">
                          <a:latin typeface="Tahoma" panose="020B0604030504040204" pitchFamily="34" charset="0"/>
                          <a:ea typeface="Tahoma" panose="020B0604030504040204" pitchFamily="34" charset="0"/>
                          <a:cs typeface="Tahoma" panose="020B0604030504040204" pitchFamily="34" charset="0"/>
                        </a:rPr>
                        <a:t>Minyak Mentah/ICP</a:t>
                      </a:r>
                      <a:endParaRPr sz="1400" u="none" spc="0">
                        <a:latin typeface="Tahoma" panose="020B0604030504040204" pitchFamily="34" charset="0"/>
                        <a:ea typeface="Tahoma" panose="020B0604030504040204" pitchFamily="34" charset="0"/>
                        <a:cs typeface="Tahoma" panose="020B0604030504040204" pitchFamily="34" charset="0"/>
                      </a:endParaRPr>
                    </a:p>
                    <a:p>
                      <a:pPr marL="621665">
                        <a:lnSpc>
                          <a:spcPct val="100000"/>
                        </a:lnSpc>
                      </a:pPr>
                      <a:r>
                        <a:rPr sz="1400" u="none" spc="0" dirty="0">
                          <a:latin typeface="Tahoma" panose="020B0604030504040204" pitchFamily="34" charset="0"/>
                          <a:ea typeface="Tahoma" panose="020B0604030504040204" pitchFamily="34" charset="0"/>
                          <a:cs typeface="Tahoma" panose="020B0604030504040204" pitchFamily="34" charset="0"/>
                        </a:rPr>
                        <a:t>(USD/barrel, average)</a:t>
                      </a:r>
                      <a:endParaRPr sz="1400" u="none" spc="0">
                        <a:latin typeface="Tahoma" panose="020B0604030504040204" pitchFamily="34" charset="0"/>
                        <a:ea typeface="Tahoma" panose="020B0604030504040204" pitchFamily="34" charset="0"/>
                        <a:cs typeface="Tahoma" panose="020B0604030504040204" pitchFamily="34" charset="0"/>
                      </a:endParaRPr>
                    </a:p>
                  </a:txBody>
                  <a:tcPr marL="0" marR="0" marT="62230" marB="0">
                    <a:solidFill>
                      <a:srgbClr val="A4A4A4">
                        <a:alpha val="19999"/>
                      </a:srgbClr>
                    </a:solidFill>
                  </a:tcPr>
                </a:tc>
                <a:tc>
                  <a:txBody>
                    <a:bodyPr/>
                    <a:lstStyle/>
                    <a:p>
                      <a:pPr marL="20320" algn="ctr">
                        <a:lnSpc>
                          <a:spcPct val="100000"/>
                        </a:lnSpc>
                        <a:spcBef>
                          <a:spcPts val="1200"/>
                        </a:spcBef>
                      </a:pPr>
                      <a:r>
                        <a:rPr sz="1600" u="none" spc="0" dirty="0">
                          <a:latin typeface="Tahoma" panose="020B0604030504040204" pitchFamily="34" charset="0"/>
                          <a:ea typeface="Tahoma" panose="020B0604030504040204" pitchFamily="34" charset="0"/>
                          <a:cs typeface="Tahoma" panose="020B0604030504040204" pitchFamily="34" charset="0"/>
                        </a:rPr>
                        <a:t>82</a:t>
                      </a:r>
                      <a:endParaRPr sz="1600" u="none" spc="0">
                        <a:latin typeface="Tahoma" panose="020B0604030504040204" pitchFamily="34" charset="0"/>
                        <a:ea typeface="Tahoma" panose="020B0604030504040204" pitchFamily="34" charset="0"/>
                        <a:cs typeface="Tahoma" panose="020B0604030504040204" pitchFamily="34" charset="0"/>
                      </a:endParaRPr>
                    </a:p>
                  </a:txBody>
                  <a:tcPr marL="0" marR="0" marT="152400" marB="0">
                    <a:solidFill>
                      <a:srgbClr val="A4A4A4">
                        <a:alpha val="19999"/>
                      </a:srgbClr>
                    </a:solidFill>
                  </a:tcPr>
                </a:tc>
                <a:extLst>
                  <a:ext uri="{0D108BD9-81ED-4DB2-BD59-A6C34878D82A}">
                    <a16:rowId xmlns:a16="http://schemas.microsoft.com/office/drawing/2014/main" val="10006"/>
                  </a:ext>
                </a:extLst>
              </a:tr>
              <a:tr h="558165">
                <a:tc>
                  <a:txBody>
                    <a:bodyPr/>
                    <a:lstStyle/>
                    <a:p>
                      <a:pPr marL="621665">
                        <a:lnSpc>
                          <a:spcPct val="100000"/>
                        </a:lnSpc>
                        <a:spcBef>
                          <a:spcPts val="495"/>
                        </a:spcBef>
                      </a:pPr>
                      <a:r>
                        <a:rPr sz="1400" b="1" u="none" spc="0" dirty="0">
                          <a:latin typeface="Tahoma" panose="020B0604030504040204" pitchFamily="34" charset="0"/>
                          <a:ea typeface="Tahoma" panose="020B0604030504040204" pitchFamily="34" charset="0"/>
                          <a:cs typeface="Tahoma" panose="020B0604030504040204" pitchFamily="34" charset="0"/>
                        </a:rPr>
                        <a:t>Lifting Minyak Mentah</a:t>
                      </a:r>
                      <a:endParaRPr sz="1400" u="none" spc="0">
                        <a:latin typeface="Tahoma" panose="020B0604030504040204" pitchFamily="34" charset="0"/>
                        <a:ea typeface="Tahoma" panose="020B0604030504040204" pitchFamily="34" charset="0"/>
                        <a:cs typeface="Tahoma" panose="020B0604030504040204" pitchFamily="34" charset="0"/>
                      </a:endParaRPr>
                    </a:p>
                    <a:p>
                      <a:pPr marL="621665">
                        <a:lnSpc>
                          <a:spcPct val="100000"/>
                        </a:lnSpc>
                      </a:pPr>
                      <a:r>
                        <a:rPr sz="1400" u="none" spc="0" dirty="0">
                          <a:latin typeface="Tahoma" panose="020B0604030504040204" pitchFamily="34" charset="0"/>
                          <a:ea typeface="Tahoma" panose="020B0604030504040204" pitchFamily="34" charset="0"/>
                          <a:cs typeface="Tahoma" panose="020B0604030504040204" pitchFamily="34" charset="0"/>
                        </a:rPr>
                        <a:t>(ribu bph)</a:t>
                      </a:r>
                      <a:endParaRPr sz="1400" u="none" spc="0">
                        <a:latin typeface="Tahoma" panose="020B0604030504040204" pitchFamily="34" charset="0"/>
                        <a:ea typeface="Tahoma" panose="020B0604030504040204" pitchFamily="34" charset="0"/>
                        <a:cs typeface="Tahoma" panose="020B0604030504040204" pitchFamily="34" charset="0"/>
                      </a:endParaRPr>
                    </a:p>
                  </a:txBody>
                  <a:tcPr marL="0" marR="0" marT="62865" marB="0"/>
                </a:tc>
                <a:tc>
                  <a:txBody>
                    <a:bodyPr/>
                    <a:lstStyle/>
                    <a:p>
                      <a:pPr marL="21590" algn="ctr">
                        <a:lnSpc>
                          <a:spcPct val="100000"/>
                        </a:lnSpc>
                        <a:spcBef>
                          <a:spcPts val="1205"/>
                        </a:spcBef>
                      </a:pPr>
                      <a:r>
                        <a:rPr sz="1600" u="none" spc="0" dirty="0">
                          <a:latin typeface="Tahoma" panose="020B0604030504040204" pitchFamily="34" charset="0"/>
                          <a:ea typeface="Tahoma" panose="020B0604030504040204" pitchFamily="34" charset="0"/>
                          <a:cs typeface="Tahoma" panose="020B0604030504040204" pitchFamily="34" charset="0"/>
                        </a:rPr>
                        <a:t>605</a:t>
                      </a:r>
                      <a:endParaRPr sz="1600" u="none" spc="0">
                        <a:latin typeface="Tahoma" panose="020B0604030504040204" pitchFamily="34" charset="0"/>
                        <a:ea typeface="Tahoma" panose="020B0604030504040204" pitchFamily="34" charset="0"/>
                        <a:cs typeface="Tahoma" panose="020B0604030504040204" pitchFamily="34" charset="0"/>
                      </a:endParaRPr>
                    </a:p>
                  </a:txBody>
                  <a:tcPr marL="0" marR="0" marT="153035" marB="0"/>
                </a:tc>
                <a:extLst>
                  <a:ext uri="{0D108BD9-81ED-4DB2-BD59-A6C34878D82A}">
                    <a16:rowId xmlns:a16="http://schemas.microsoft.com/office/drawing/2014/main" val="10007"/>
                  </a:ext>
                </a:extLst>
              </a:tr>
              <a:tr h="539115">
                <a:tc>
                  <a:txBody>
                    <a:bodyPr/>
                    <a:lstStyle/>
                    <a:p>
                      <a:pPr marL="621665">
                        <a:lnSpc>
                          <a:spcPct val="100000"/>
                        </a:lnSpc>
                        <a:spcBef>
                          <a:spcPts val="420"/>
                        </a:spcBef>
                      </a:pPr>
                      <a:r>
                        <a:rPr sz="1400" b="1" u="none" spc="0" dirty="0">
                          <a:latin typeface="Tahoma" panose="020B0604030504040204" pitchFamily="34" charset="0"/>
                          <a:ea typeface="Tahoma" panose="020B0604030504040204" pitchFamily="34" charset="0"/>
                          <a:cs typeface="Tahoma" panose="020B0604030504040204" pitchFamily="34" charset="0"/>
                        </a:rPr>
                        <a:t>Lifting Gas Bumi</a:t>
                      </a:r>
                      <a:endParaRPr sz="1400" u="none" spc="0">
                        <a:latin typeface="Tahoma" panose="020B0604030504040204" pitchFamily="34" charset="0"/>
                        <a:ea typeface="Tahoma" panose="020B0604030504040204" pitchFamily="34" charset="0"/>
                        <a:cs typeface="Tahoma" panose="020B0604030504040204" pitchFamily="34" charset="0"/>
                      </a:endParaRPr>
                    </a:p>
                    <a:p>
                      <a:pPr marL="621665">
                        <a:lnSpc>
                          <a:spcPct val="100000"/>
                        </a:lnSpc>
                      </a:pPr>
                      <a:r>
                        <a:rPr sz="1400" u="none" spc="0" dirty="0">
                          <a:latin typeface="Tahoma" panose="020B0604030504040204" pitchFamily="34" charset="0"/>
                          <a:ea typeface="Tahoma" panose="020B0604030504040204" pitchFamily="34" charset="0"/>
                          <a:cs typeface="Tahoma" panose="020B0604030504040204" pitchFamily="34" charset="0"/>
                        </a:rPr>
                        <a:t>(ribu bsmph)</a:t>
                      </a:r>
                      <a:endParaRPr sz="1400" u="none" spc="0">
                        <a:latin typeface="Tahoma" panose="020B0604030504040204" pitchFamily="34" charset="0"/>
                        <a:ea typeface="Tahoma" panose="020B0604030504040204" pitchFamily="34" charset="0"/>
                        <a:cs typeface="Tahoma" panose="020B0604030504040204" pitchFamily="34" charset="0"/>
                      </a:endParaRPr>
                    </a:p>
                  </a:txBody>
                  <a:tcPr marL="0" marR="0" marT="53340" marB="0">
                    <a:solidFill>
                      <a:srgbClr val="A4A4A4">
                        <a:alpha val="19999"/>
                      </a:srgbClr>
                    </a:solidFill>
                  </a:tcPr>
                </a:tc>
                <a:tc>
                  <a:txBody>
                    <a:bodyPr/>
                    <a:lstStyle/>
                    <a:p>
                      <a:pPr algn="ctr">
                        <a:lnSpc>
                          <a:spcPct val="100000"/>
                        </a:lnSpc>
                        <a:spcBef>
                          <a:spcPts val="1130"/>
                        </a:spcBef>
                      </a:pPr>
                      <a:r>
                        <a:rPr sz="1600" u="none" spc="0" dirty="0">
                          <a:latin typeface="Tahoma" panose="020B0604030504040204" pitchFamily="34" charset="0"/>
                          <a:ea typeface="Tahoma" panose="020B0604030504040204" pitchFamily="34" charset="0"/>
                          <a:cs typeface="Tahoma" panose="020B0604030504040204" pitchFamily="34" charset="0"/>
                        </a:rPr>
                        <a:t>1.005</a:t>
                      </a:r>
                    </a:p>
                  </a:txBody>
                  <a:tcPr marL="0" marR="0" marT="143510" marB="0">
                    <a:solidFill>
                      <a:srgbClr val="A4A4A4">
                        <a:alpha val="19999"/>
                      </a:srgbClr>
                    </a:solidFill>
                  </a:tcPr>
                </a:tc>
                <a:extLst>
                  <a:ext uri="{0D108BD9-81ED-4DB2-BD59-A6C34878D82A}">
                    <a16:rowId xmlns:a16="http://schemas.microsoft.com/office/drawing/2014/main" val="10008"/>
                  </a:ext>
                </a:extLst>
              </a:tr>
            </a:tbl>
          </a:graphicData>
        </a:graphic>
      </p:graphicFrame>
      <p:grpSp>
        <p:nvGrpSpPr>
          <p:cNvPr id="6" name="object 6"/>
          <p:cNvGrpSpPr/>
          <p:nvPr/>
        </p:nvGrpSpPr>
        <p:grpSpPr>
          <a:xfrm>
            <a:off x="796094" y="2612080"/>
            <a:ext cx="290195" cy="287020"/>
            <a:chOff x="796094" y="2612080"/>
            <a:chExt cx="290195" cy="287020"/>
          </a:xfrm>
        </p:grpSpPr>
        <p:pic>
          <p:nvPicPr>
            <p:cNvPr id="7" name="object 7"/>
            <p:cNvPicPr/>
            <p:nvPr/>
          </p:nvPicPr>
          <p:blipFill>
            <a:blip r:embed="rId2" cstate="print"/>
            <a:stretch>
              <a:fillRect/>
            </a:stretch>
          </p:blipFill>
          <p:spPr>
            <a:xfrm>
              <a:off x="898433" y="2612080"/>
              <a:ext cx="187438" cy="185271"/>
            </a:xfrm>
            <a:prstGeom prst="rect">
              <a:avLst/>
            </a:prstGeom>
          </p:spPr>
        </p:pic>
        <p:sp>
          <p:nvSpPr>
            <p:cNvPr id="8" name="object 8"/>
            <p:cNvSpPr/>
            <p:nvPr/>
          </p:nvSpPr>
          <p:spPr>
            <a:xfrm>
              <a:off x="796094" y="2622978"/>
              <a:ext cx="279400" cy="276225"/>
            </a:xfrm>
            <a:custGeom>
              <a:avLst/>
              <a:gdLst/>
              <a:ahLst/>
              <a:cxnLst/>
              <a:rect l="l" t="t" r="r" b="b"/>
              <a:pathLst>
                <a:path w="279400" h="276225">
                  <a:moveTo>
                    <a:pt x="139387" y="0"/>
                  </a:moveTo>
                  <a:lnTo>
                    <a:pt x="95311" y="7033"/>
                  </a:lnTo>
                  <a:lnTo>
                    <a:pt x="57045" y="26621"/>
                  </a:lnTo>
                  <a:lnTo>
                    <a:pt x="26879" y="56497"/>
                  </a:lnTo>
                  <a:lnTo>
                    <a:pt x="7101" y="94394"/>
                  </a:lnTo>
                  <a:lnTo>
                    <a:pt x="0" y="138045"/>
                  </a:lnTo>
                  <a:lnTo>
                    <a:pt x="7101" y="181697"/>
                  </a:lnTo>
                  <a:lnTo>
                    <a:pt x="26879" y="219594"/>
                  </a:lnTo>
                  <a:lnTo>
                    <a:pt x="57045" y="249470"/>
                  </a:lnTo>
                  <a:lnTo>
                    <a:pt x="95311" y="269058"/>
                  </a:lnTo>
                  <a:lnTo>
                    <a:pt x="139387" y="276091"/>
                  </a:lnTo>
                  <a:lnTo>
                    <a:pt x="183462" y="269058"/>
                  </a:lnTo>
                  <a:lnTo>
                    <a:pt x="221728" y="249470"/>
                  </a:lnTo>
                  <a:lnTo>
                    <a:pt x="251894" y="219594"/>
                  </a:lnTo>
                  <a:lnTo>
                    <a:pt x="271672" y="181697"/>
                  </a:lnTo>
                  <a:lnTo>
                    <a:pt x="278774" y="138045"/>
                  </a:lnTo>
                  <a:lnTo>
                    <a:pt x="277690" y="120687"/>
                  </a:lnTo>
                  <a:lnTo>
                    <a:pt x="262267" y="73382"/>
                  </a:lnTo>
                  <a:lnTo>
                    <a:pt x="254931" y="80647"/>
                  </a:lnTo>
                  <a:lnTo>
                    <a:pt x="240259" y="78831"/>
                  </a:lnTo>
                  <a:lnTo>
                    <a:pt x="247171" y="92374"/>
                  </a:lnTo>
                  <a:lnTo>
                    <a:pt x="252363" y="106803"/>
                  </a:lnTo>
                  <a:lnTo>
                    <a:pt x="255630" y="122050"/>
                  </a:lnTo>
                  <a:lnTo>
                    <a:pt x="256765" y="138045"/>
                  </a:lnTo>
                  <a:lnTo>
                    <a:pt x="247503" y="183183"/>
                  </a:lnTo>
                  <a:lnTo>
                    <a:pt x="222285" y="220146"/>
                  </a:lnTo>
                  <a:lnTo>
                    <a:pt x="184962" y="245122"/>
                  </a:lnTo>
                  <a:lnTo>
                    <a:pt x="139387" y="254294"/>
                  </a:lnTo>
                  <a:lnTo>
                    <a:pt x="93811" y="245122"/>
                  </a:lnTo>
                  <a:lnTo>
                    <a:pt x="56488" y="220146"/>
                  </a:lnTo>
                  <a:lnTo>
                    <a:pt x="31270" y="183183"/>
                  </a:lnTo>
                  <a:lnTo>
                    <a:pt x="22008" y="138045"/>
                  </a:lnTo>
                  <a:lnTo>
                    <a:pt x="31270" y="92908"/>
                  </a:lnTo>
                  <a:lnTo>
                    <a:pt x="56488" y="55944"/>
                  </a:lnTo>
                  <a:lnTo>
                    <a:pt x="93811" y="30969"/>
                  </a:lnTo>
                  <a:lnTo>
                    <a:pt x="139387" y="21796"/>
                  </a:lnTo>
                  <a:lnTo>
                    <a:pt x="155383" y="22869"/>
                  </a:lnTo>
                  <a:lnTo>
                    <a:pt x="170794" y="26019"/>
                  </a:lnTo>
                  <a:lnTo>
                    <a:pt x="185450" y="31145"/>
                  </a:lnTo>
                  <a:lnTo>
                    <a:pt x="199176" y="38144"/>
                  </a:lnTo>
                  <a:lnTo>
                    <a:pt x="197342" y="23613"/>
                  </a:lnTo>
                  <a:lnTo>
                    <a:pt x="205045" y="15984"/>
                  </a:lnTo>
                  <a:lnTo>
                    <a:pt x="189782" y="9195"/>
                  </a:lnTo>
                  <a:lnTo>
                    <a:pt x="173729" y="4177"/>
                  </a:lnTo>
                  <a:lnTo>
                    <a:pt x="156919" y="1067"/>
                  </a:lnTo>
                  <a:lnTo>
                    <a:pt x="139387" y="0"/>
                  </a:lnTo>
                  <a:close/>
                </a:path>
              </a:pathLst>
            </a:custGeom>
            <a:solidFill>
              <a:srgbClr val="800000"/>
            </a:solidFill>
          </p:spPr>
          <p:txBody>
            <a:bodyPr wrap="square" lIns="0" tIns="0" rIns="0" bIns="0" rtlCol="0"/>
            <a:lstStyle/>
            <a:p>
              <a:endParaRPr/>
            </a:p>
          </p:txBody>
        </p:sp>
        <p:pic>
          <p:nvPicPr>
            <p:cNvPr id="9" name="object 9"/>
            <p:cNvPicPr/>
            <p:nvPr/>
          </p:nvPicPr>
          <p:blipFill>
            <a:blip r:embed="rId3" cstate="print"/>
            <a:stretch>
              <a:fillRect/>
            </a:stretch>
          </p:blipFill>
          <p:spPr>
            <a:xfrm>
              <a:off x="847447" y="2673837"/>
              <a:ext cx="176067" cy="174373"/>
            </a:xfrm>
            <a:prstGeom prst="rect">
              <a:avLst/>
            </a:prstGeom>
          </p:spPr>
        </p:pic>
      </p:grpSp>
      <p:sp>
        <p:nvSpPr>
          <p:cNvPr id="10" name="object 10"/>
          <p:cNvSpPr/>
          <p:nvPr/>
        </p:nvSpPr>
        <p:spPr>
          <a:xfrm>
            <a:off x="786130" y="3228543"/>
            <a:ext cx="274955" cy="271780"/>
          </a:xfrm>
          <a:custGeom>
            <a:avLst/>
            <a:gdLst/>
            <a:ahLst/>
            <a:cxnLst/>
            <a:rect l="l" t="t" r="r" b="b"/>
            <a:pathLst>
              <a:path w="274955" h="271779">
                <a:moveTo>
                  <a:pt x="274383" y="247713"/>
                </a:moveTo>
                <a:lnTo>
                  <a:pt x="24218" y="247713"/>
                </a:lnTo>
                <a:lnTo>
                  <a:pt x="24218" y="0"/>
                </a:lnTo>
                <a:lnTo>
                  <a:pt x="0" y="0"/>
                </a:lnTo>
                <a:lnTo>
                  <a:pt x="0" y="247713"/>
                </a:lnTo>
                <a:lnTo>
                  <a:pt x="0" y="271729"/>
                </a:lnTo>
                <a:lnTo>
                  <a:pt x="274383" y="271729"/>
                </a:lnTo>
                <a:lnTo>
                  <a:pt x="274383" y="247713"/>
                </a:lnTo>
                <a:close/>
              </a:path>
              <a:path w="274955" h="271779">
                <a:moveTo>
                  <a:pt x="274383" y="67525"/>
                </a:moveTo>
                <a:lnTo>
                  <a:pt x="209816" y="67525"/>
                </a:lnTo>
                <a:lnTo>
                  <a:pt x="233629" y="91109"/>
                </a:lnTo>
                <a:lnTo>
                  <a:pt x="201752" y="122669"/>
                </a:lnTo>
                <a:lnTo>
                  <a:pt x="177546" y="98691"/>
                </a:lnTo>
                <a:lnTo>
                  <a:pt x="137198" y="138658"/>
                </a:lnTo>
                <a:lnTo>
                  <a:pt x="112979" y="114681"/>
                </a:lnTo>
                <a:lnTo>
                  <a:pt x="39954" y="187007"/>
                </a:lnTo>
                <a:lnTo>
                  <a:pt x="56896" y="203796"/>
                </a:lnTo>
                <a:lnTo>
                  <a:pt x="112979" y="148247"/>
                </a:lnTo>
                <a:lnTo>
                  <a:pt x="137198" y="172224"/>
                </a:lnTo>
                <a:lnTo>
                  <a:pt x="177546" y="132257"/>
                </a:lnTo>
                <a:lnTo>
                  <a:pt x="201752" y="156235"/>
                </a:lnTo>
                <a:lnTo>
                  <a:pt x="250571" y="107886"/>
                </a:lnTo>
                <a:lnTo>
                  <a:pt x="274383" y="131470"/>
                </a:lnTo>
                <a:lnTo>
                  <a:pt x="274383" y="67525"/>
                </a:lnTo>
                <a:close/>
              </a:path>
            </a:pathLst>
          </a:custGeom>
          <a:solidFill>
            <a:srgbClr val="800000"/>
          </a:solidFill>
        </p:spPr>
        <p:txBody>
          <a:bodyPr wrap="square" lIns="0" tIns="0" rIns="0" bIns="0" rtlCol="0"/>
          <a:lstStyle/>
          <a:p>
            <a:endParaRPr/>
          </a:p>
        </p:txBody>
      </p:sp>
      <p:sp>
        <p:nvSpPr>
          <p:cNvPr id="11" name="object 11"/>
          <p:cNvSpPr/>
          <p:nvPr/>
        </p:nvSpPr>
        <p:spPr>
          <a:xfrm>
            <a:off x="772160" y="4379455"/>
            <a:ext cx="268605" cy="200660"/>
          </a:xfrm>
          <a:custGeom>
            <a:avLst/>
            <a:gdLst/>
            <a:ahLst/>
            <a:cxnLst/>
            <a:rect l="l" t="t" r="r" b="b"/>
            <a:pathLst>
              <a:path w="268605" h="200660">
                <a:moveTo>
                  <a:pt x="267652" y="47256"/>
                </a:moveTo>
                <a:lnTo>
                  <a:pt x="263588" y="43230"/>
                </a:lnTo>
                <a:lnTo>
                  <a:pt x="258559" y="43230"/>
                </a:lnTo>
                <a:lnTo>
                  <a:pt x="31927" y="43230"/>
                </a:lnTo>
                <a:lnTo>
                  <a:pt x="62522" y="13169"/>
                </a:lnTo>
                <a:lnTo>
                  <a:pt x="62725" y="7480"/>
                </a:lnTo>
                <a:lnTo>
                  <a:pt x="55867" y="190"/>
                </a:lnTo>
                <a:lnTo>
                  <a:pt x="50114" y="0"/>
                </a:lnTo>
                <a:lnTo>
                  <a:pt x="0" y="49390"/>
                </a:lnTo>
                <a:lnTo>
                  <a:pt x="0" y="55079"/>
                </a:lnTo>
                <a:lnTo>
                  <a:pt x="49542" y="104140"/>
                </a:lnTo>
                <a:lnTo>
                  <a:pt x="55295" y="104140"/>
                </a:lnTo>
                <a:lnTo>
                  <a:pt x="62395" y="97116"/>
                </a:lnTo>
                <a:lnTo>
                  <a:pt x="62395" y="91414"/>
                </a:lnTo>
                <a:lnTo>
                  <a:pt x="31927" y="61239"/>
                </a:lnTo>
                <a:lnTo>
                  <a:pt x="263588" y="61239"/>
                </a:lnTo>
                <a:lnTo>
                  <a:pt x="267652" y="57213"/>
                </a:lnTo>
                <a:lnTo>
                  <a:pt x="267652" y="47256"/>
                </a:lnTo>
                <a:close/>
              </a:path>
              <a:path w="268605" h="200660">
                <a:moveTo>
                  <a:pt x="268528" y="145465"/>
                </a:moveTo>
                <a:lnTo>
                  <a:pt x="219049" y="96685"/>
                </a:lnTo>
                <a:lnTo>
                  <a:pt x="213639" y="96685"/>
                </a:lnTo>
                <a:lnTo>
                  <a:pt x="206463" y="103301"/>
                </a:lnTo>
                <a:lnTo>
                  <a:pt x="206260" y="109004"/>
                </a:lnTo>
                <a:lnTo>
                  <a:pt x="236613" y="139306"/>
                </a:lnTo>
                <a:lnTo>
                  <a:pt x="9969" y="139306"/>
                </a:lnTo>
                <a:lnTo>
                  <a:pt x="4953" y="139306"/>
                </a:lnTo>
                <a:lnTo>
                  <a:pt x="876" y="143332"/>
                </a:lnTo>
                <a:lnTo>
                  <a:pt x="876" y="153276"/>
                </a:lnTo>
                <a:lnTo>
                  <a:pt x="4953" y="157314"/>
                </a:lnTo>
                <a:lnTo>
                  <a:pt x="236613" y="157314"/>
                </a:lnTo>
                <a:lnTo>
                  <a:pt x="206146" y="187490"/>
                </a:lnTo>
                <a:lnTo>
                  <a:pt x="206146" y="193192"/>
                </a:lnTo>
                <a:lnTo>
                  <a:pt x="213245" y="200215"/>
                </a:lnTo>
                <a:lnTo>
                  <a:pt x="218986" y="200215"/>
                </a:lnTo>
                <a:lnTo>
                  <a:pt x="268528" y="151155"/>
                </a:lnTo>
                <a:lnTo>
                  <a:pt x="268528" y="145465"/>
                </a:lnTo>
                <a:close/>
              </a:path>
            </a:pathLst>
          </a:custGeom>
          <a:solidFill>
            <a:srgbClr val="800000"/>
          </a:solidFill>
        </p:spPr>
        <p:txBody>
          <a:bodyPr wrap="square" lIns="0" tIns="0" rIns="0" bIns="0" rtlCol="0"/>
          <a:lstStyle/>
          <a:p>
            <a:endParaRPr/>
          </a:p>
        </p:txBody>
      </p:sp>
      <p:sp>
        <p:nvSpPr>
          <p:cNvPr id="12" name="object 12"/>
          <p:cNvSpPr/>
          <p:nvPr/>
        </p:nvSpPr>
        <p:spPr>
          <a:xfrm>
            <a:off x="781584" y="4900329"/>
            <a:ext cx="271145" cy="299085"/>
          </a:xfrm>
          <a:custGeom>
            <a:avLst/>
            <a:gdLst/>
            <a:ahLst/>
            <a:cxnLst/>
            <a:rect l="l" t="t" r="r" b="b"/>
            <a:pathLst>
              <a:path w="271144" h="299085">
                <a:moveTo>
                  <a:pt x="195286" y="272535"/>
                </a:moveTo>
                <a:lnTo>
                  <a:pt x="0" y="272535"/>
                </a:lnTo>
                <a:lnTo>
                  <a:pt x="0" y="298909"/>
                </a:lnTo>
                <a:lnTo>
                  <a:pt x="195286" y="298909"/>
                </a:lnTo>
                <a:lnTo>
                  <a:pt x="195286" y="272535"/>
                </a:lnTo>
                <a:close/>
              </a:path>
              <a:path w="271144" h="299085">
                <a:moveTo>
                  <a:pt x="219721" y="156488"/>
                </a:moveTo>
                <a:lnTo>
                  <a:pt x="190907" y="156488"/>
                </a:lnTo>
                <a:lnTo>
                  <a:pt x="194883" y="160425"/>
                </a:lnTo>
                <a:lnTo>
                  <a:pt x="194883" y="237288"/>
                </a:lnTo>
                <a:lnTo>
                  <a:pt x="195917" y="246798"/>
                </a:lnTo>
                <a:lnTo>
                  <a:pt x="199215" y="255640"/>
                </a:lnTo>
                <a:lnTo>
                  <a:pt x="204575" y="263429"/>
                </a:lnTo>
                <a:lnTo>
                  <a:pt x="211921" y="269889"/>
                </a:lnTo>
                <a:lnTo>
                  <a:pt x="212066" y="269889"/>
                </a:lnTo>
                <a:lnTo>
                  <a:pt x="225659" y="275405"/>
                </a:lnTo>
                <a:lnTo>
                  <a:pt x="239937" y="275405"/>
                </a:lnTo>
                <a:lnTo>
                  <a:pt x="253501" y="269889"/>
                </a:lnTo>
                <a:lnTo>
                  <a:pt x="264113" y="259417"/>
                </a:lnTo>
                <a:lnTo>
                  <a:pt x="268674" y="252644"/>
                </a:lnTo>
                <a:lnTo>
                  <a:pt x="269476" y="249706"/>
                </a:lnTo>
                <a:lnTo>
                  <a:pt x="232720" y="249706"/>
                </a:lnTo>
                <a:lnTo>
                  <a:pt x="226351" y="249391"/>
                </a:lnTo>
                <a:lnTo>
                  <a:pt x="221391" y="244124"/>
                </a:lnTo>
                <a:lnTo>
                  <a:pt x="221513" y="165279"/>
                </a:lnTo>
                <a:lnTo>
                  <a:pt x="219721" y="156488"/>
                </a:lnTo>
                <a:close/>
              </a:path>
              <a:path w="271144" h="299085">
                <a:moveTo>
                  <a:pt x="150903" y="0"/>
                </a:moveTo>
                <a:lnTo>
                  <a:pt x="44383" y="0"/>
                </a:lnTo>
                <a:lnTo>
                  <a:pt x="34018" y="2072"/>
                </a:lnTo>
                <a:lnTo>
                  <a:pt x="25553" y="7725"/>
                </a:lnTo>
                <a:lnTo>
                  <a:pt x="19846" y="16108"/>
                </a:lnTo>
                <a:lnTo>
                  <a:pt x="17753" y="26374"/>
                </a:lnTo>
                <a:lnTo>
                  <a:pt x="17753" y="272535"/>
                </a:lnTo>
                <a:lnTo>
                  <a:pt x="177533" y="272535"/>
                </a:lnTo>
                <a:lnTo>
                  <a:pt x="177533" y="156488"/>
                </a:lnTo>
                <a:lnTo>
                  <a:pt x="219721" y="156488"/>
                </a:lnTo>
                <a:lnTo>
                  <a:pt x="218723" y="151591"/>
                </a:lnTo>
                <a:lnTo>
                  <a:pt x="211113" y="140413"/>
                </a:lnTo>
                <a:lnTo>
                  <a:pt x="199827" y="132877"/>
                </a:lnTo>
                <a:lnTo>
                  <a:pt x="186006" y="130113"/>
                </a:lnTo>
                <a:lnTo>
                  <a:pt x="177533" y="130113"/>
                </a:lnTo>
                <a:lnTo>
                  <a:pt x="177533" y="105497"/>
                </a:lnTo>
                <a:lnTo>
                  <a:pt x="44383" y="105497"/>
                </a:lnTo>
                <a:lnTo>
                  <a:pt x="44383" y="26374"/>
                </a:lnTo>
                <a:lnTo>
                  <a:pt x="177533" y="26374"/>
                </a:lnTo>
                <a:lnTo>
                  <a:pt x="175440" y="16108"/>
                </a:lnTo>
                <a:lnTo>
                  <a:pt x="169732" y="7725"/>
                </a:lnTo>
                <a:lnTo>
                  <a:pt x="161268" y="2072"/>
                </a:lnTo>
                <a:lnTo>
                  <a:pt x="150903" y="0"/>
                </a:lnTo>
                <a:close/>
              </a:path>
              <a:path w="271144" h="299085">
                <a:moveTo>
                  <a:pt x="198241" y="31363"/>
                </a:moveTo>
                <a:lnTo>
                  <a:pt x="195885" y="32883"/>
                </a:lnTo>
                <a:lnTo>
                  <a:pt x="195382" y="35261"/>
                </a:lnTo>
                <a:lnTo>
                  <a:pt x="195323" y="46909"/>
                </a:lnTo>
                <a:lnTo>
                  <a:pt x="196725" y="48602"/>
                </a:lnTo>
                <a:lnTo>
                  <a:pt x="198674" y="49027"/>
                </a:lnTo>
                <a:lnTo>
                  <a:pt x="213164" y="55919"/>
                </a:lnTo>
                <a:lnTo>
                  <a:pt x="224583" y="68133"/>
                </a:lnTo>
                <a:lnTo>
                  <a:pt x="232310" y="84569"/>
                </a:lnTo>
                <a:lnTo>
                  <a:pt x="235727" y="104127"/>
                </a:lnTo>
                <a:lnTo>
                  <a:pt x="244138" y="244124"/>
                </a:lnTo>
                <a:lnTo>
                  <a:pt x="239416" y="249391"/>
                </a:lnTo>
                <a:lnTo>
                  <a:pt x="238594" y="249391"/>
                </a:lnTo>
                <a:lnTo>
                  <a:pt x="233260" y="249706"/>
                </a:lnTo>
                <a:lnTo>
                  <a:pt x="269476" y="249706"/>
                </a:lnTo>
                <a:lnTo>
                  <a:pt x="270874" y="244582"/>
                </a:lnTo>
                <a:lnTo>
                  <a:pt x="262486" y="106662"/>
                </a:lnTo>
                <a:lnTo>
                  <a:pt x="270738" y="100127"/>
                </a:lnTo>
                <a:lnTo>
                  <a:pt x="250706" y="58658"/>
                </a:lnTo>
                <a:lnTo>
                  <a:pt x="200638" y="31865"/>
                </a:lnTo>
                <a:lnTo>
                  <a:pt x="198241" y="31363"/>
                </a:lnTo>
                <a:close/>
              </a:path>
              <a:path w="271144" h="299085">
                <a:moveTo>
                  <a:pt x="177533" y="26374"/>
                </a:moveTo>
                <a:lnTo>
                  <a:pt x="150903" y="26374"/>
                </a:lnTo>
                <a:lnTo>
                  <a:pt x="150903" y="105497"/>
                </a:lnTo>
                <a:lnTo>
                  <a:pt x="177533" y="105497"/>
                </a:lnTo>
                <a:lnTo>
                  <a:pt x="177533" y="26374"/>
                </a:lnTo>
                <a:close/>
              </a:path>
            </a:pathLst>
          </a:custGeom>
          <a:solidFill>
            <a:srgbClr val="800000"/>
          </a:solidFill>
        </p:spPr>
        <p:txBody>
          <a:bodyPr wrap="square" lIns="0" tIns="0" rIns="0" bIns="0" rtlCol="0"/>
          <a:lstStyle/>
          <a:p>
            <a:endParaRPr/>
          </a:p>
        </p:txBody>
      </p:sp>
      <p:pic>
        <p:nvPicPr>
          <p:cNvPr id="13" name="object 13"/>
          <p:cNvPicPr/>
          <p:nvPr/>
        </p:nvPicPr>
        <p:blipFill>
          <a:blip r:embed="rId4" cstate="print"/>
          <a:stretch>
            <a:fillRect/>
          </a:stretch>
        </p:blipFill>
        <p:spPr>
          <a:xfrm>
            <a:off x="789285" y="5466720"/>
            <a:ext cx="229988" cy="299708"/>
          </a:xfrm>
          <a:prstGeom prst="rect">
            <a:avLst/>
          </a:prstGeom>
        </p:spPr>
      </p:pic>
      <p:sp>
        <p:nvSpPr>
          <p:cNvPr id="14" name="object 14"/>
          <p:cNvSpPr/>
          <p:nvPr/>
        </p:nvSpPr>
        <p:spPr>
          <a:xfrm>
            <a:off x="717548" y="5942911"/>
            <a:ext cx="355600" cy="292735"/>
          </a:xfrm>
          <a:custGeom>
            <a:avLst/>
            <a:gdLst/>
            <a:ahLst/>
            <a:cxnLst/>
            <a:rect l="l" t="t" r="r" b="b"/>
            <a:pathLst>
              <a:path w="355600" h="292735">
                <a:moveTo>
                  <a:pt x="355070" y="268505"/>
                </a:moveTo>
                <a:lnTo>
                  <a:pt x="0" y="268505"/>
                </a:lnTo>
                <a:lnTo>
                  <a:pt x="0" y="292482"/>
                </a:lnTo>
                <a:lnTo>
                  <a:pt x="355070" y="292482"/>
                </a:lnTo>
                <a:lnTo>
                  <a:pt x="355070" y="268505"/>
                </a:lnTo>
                <a:close/>
              </a:path>
              <a:path w="355600" h="292735">
                <a:moveTo>
                  <a:pt x="48418" y="184587"/>
                </a:moveTo>
                <a:lnTo>
                  <a:pt x="32279" y="184587"/>
                </a:lnTo>
                <a:lnTo>
                  <a:pt x="32279" y="268505"/>
                </a:lnTo>
                <a:lnTo>
                  <a:pt x="48418" y="268505"/>
                </a:lnTo>
                <a:lnTo>
                  <a:pt x="48418" y="184587"/>
                </a:lnTo>
                <a:close/>
              </a:path>
              <a:path w="355600" h="292735">
                <a:moveTo>
                  <a:pt x="80697" y="184587"/>
                </a:moveTo>
                <a:lnTo>
                  <a:pt x="64558" y="184587"/>
                </a:lnTo>
                <a:lnTo>
                  <a:pt x="64558" y="268505"/>
                </a:lnTo>
                <a:lnTo>
                  <a:pt x="80697" y="268505"/>
                </a:lnTo>
                <a:lnTo>
                  <a:pt x="80697" y="184587"/>
                </a:lnTo>
                <a:close/>
              </a:path>
              <a:path w="355600" h="292735">
                <a:moveTo>
                  <a:pt x="158004" y="137136"/>
                </a:moveTo>
                <a:lnTo>
                  <a:pt x="133642" y="137136"/>
                </a:lnTo>
                <a:lnTo>
                  <a:pt x="118820" y="268505"/>
                </a:lnTo>
                <a:lnTo>
                  <a:pt x="143177" y="268505"/>
                </a:lnTo>
                <a:lnTo>
                  <a:pt x="144980" y="252521"/>
                </a:lnTo>
                <a:lnTo>
                  <a:pt x="203165" y="252521"/>
                </a:lnTo>
                <a:lnTo>
                  <a:pt x="201359" y="236536"/>
                </a:lnTo>
                <a:lnTo>
                  <a:pt x="146789" y="236536"/>
                </a:lnTo>
                <a:lnTo>
                  <a:pt x="148591" y="220552"/>
                </a:lnTo>
                <a:lnTo>
                  <a:pt x="199552" y="220552"/>
                </a:lnTo>
                <a:lnTo>
                  <a:pt x="197746" y="204567"/>
                </a:lnTo>
                <a:lnTo>
                  <a:pt x="150397" y="204567"/>
                </a:lnTo>
                <a:lnTo>
                  <a:pt x="152219" y="188403"/>
                </a:lnTo>
                <a:lnTo>
                  <a:pt x="195919" y="188403"/>
                </a:lnTo>
                <a:lnTo>
                  <a:pt x="194112" y="172419"/>
                </a:lnTo>
                <a:lnTo>
                  <a:pt x="154028" y="172419"/>
                </a:lnTo>
                <a:lnTo>
                  <a:pt x="155807" y="156614"/>
                </a:lnTo>
                <a:lnTo>
                  <a:pt x="192326" y="156614"/>
                </a:lnTo>
                <a:lnTo>
                  <a:pt x="190519" y="140630"/>
                </a:lnTo>
                <a:lnTo>
                  <a:pt x="157609" y="140630"/>
                </a:lnTo>
                <a:lnTo>
                  <a:pt x="158004" y="137136"/>
                </a:lnTo>
                <a:close/>
              </a:path>
              <a:path w="355600" h="292735">
                <a:moveTo>
                  <a:pt x="203165" y="252521"/>
                </a:moveTo>
                <a:lnTo>
                  <a:pt x="178789" y="252521"/>
                </a:lnTo>
                <a:lnTo>
                  <a:pt x="180594" y="268505"/>
                </a:lnTo>
                <a:lnTo>
                  <a:pt x="204972" y="268505"/>
                </a:lnTo>
                <a:lnTo>
                  <a:pt x="203165" y="252521"/>
                </a:lnTo>
                <a:close/>
              </a:path>
              <a:path w="355600" h="292735">
                <a:moveTo>
                  <a:pt x="322790" y="224548"/>
                </a:moveTo>
                <a:lnTo>
                  <a:pt x="274372" y="224548"/>
                </a:lnTo>
                <a:lnTo>
                  <a:pt x="274372" y="268505"/>
                </a:lnTo>
                <a:lnTo>
                  <a:pt x="322790" y="268505"/>
                </a:lnTo>
                <a:lnTo>
                  <a:pt x="322790" y="224548"/>
                </a:lnTo>
                <a:close/>
              </a:path>
              <a:path w="355600" h="292735">
                <a:moveTo>
                  <a:pt x="199552" y="220552"/>
                </a:moveTo>
                <a:lnTo>
                  <a:pt x="175181" y="220552"/>
                </a:lnTo>
                <a:lnTo>
                  <a:pt x="176986" y="236536"/>
                </a:lnTo>
                <a:lnTo>
                  <a:pt x="201359" y="236536"/>
                </a:lnTo>
                <a:lnTo>
                  <a:pt x="199552" y="220552"/>
                </a:lnTo>
                <a:close/>
              </a:path>
              <a:path w="355600" h="292735">
                <a:moveTo>
                  <a:pt x="306695" y="123083"/>
                </a:moveTo>
                <a:lnTo>
                  <a:pt x="290552" y="123083"/>
                </a:lnTo>
                <a:lnTo>
                  <a:pt x="290552" y="224548"/>
                </a:lnTo>
                <a:lnTo>
                  <a:pt x="306695" y="224548"/>
                </a:lnTo>
                <a:lnTo>
                  <a:pt x="306695" y="123083"/>
                </a:lnTo>
                <a:close/>
              </a:path>
              <a:path w="355600" h="292735">
                <a:moveTo>
                  <a:pt x="195919" y="188403"/>
                </a:moveTo>
                <a:lnTo>
                  <a:pt x="171549" y="188403"/>
                </a:lnTo>
                <a:lnTo>
                  <a:pt x="173379" y="204567"/>
                </a:lnTo>
                <a:lnTo>
                  <a:pt x="197746" y="204567"/>
                </a:lnTo>
                <a:lnTo>
                  <a:pt x="195919" y="188403"/>
                </a:lnTo>
                <a:close/>
              </a:path>
              <a:path w="355600" h="292735">
                <a:moveTo>
                  <a:pt x="88767" y="120649"/>
                </a:moveTo>
                <a:lnTo>
                  <a:pt x="24209" y="120649"/>
                </a:lnTo>
                <a:lnTo>
                  <a:pt x="24209" y="184587"/>
                </a:lnTo>
                <a:lnTo>
                  <a:pt x="88767" y="184587"/>
                </a:lnTo>
                <a:lnTo>
                  <a:pt x="88767" y="155548"/>
                </a:lnTo>
                <a:lnTo>
                  <a:pt x="133642" y="137136"/>
                </a:lnTo>
                <a:lnTo>
                  <a:pt x="158004" y="137136"/>
                </a:lnTo>
                <a:lnTo>
                  <a:pt x="158856" y="129597"/>
                </a:lnTo>
                <a:lnTo>
                  <a:pt x="88767" y="129597"/>
                </a:lnTo>
                <a:lnTo>
                  <a:pt x="88767" y="120649"/>
                </a:lnTo>
                <a:close/>
              </a:path>
              <a:path w="355600" h="292735">
                <a:moveTo>
                  <a:pt x="192326" y="156614"/>
                </a:moveTo>
                <a:lnTo>
                  <a:pt x="167965" y="156614"/>
                </a:lnTo>
                <a:lnTo>
                  <a:pt x="169764" y="172419"/>
                </a:lnTo>
                <a:lnTo>
                  <a:pt x="194112" y="172419"/>
                </a:lnTo>
                <a:lnTo>
                  <a:pt x="192326" y="156614"/>
                </a:lnTo>
                <a:close/>
              </a:path>
              <a:path w="355600" h="292735">
                <a:moveTo>
                  <a:pt x="188699" y="124525"/>
                </a:moveTo>
                <a:lnTo>
                  <a:pt x="164344" y="124525"/>
                </a:lnTo>
                <a:lnTo>
                  <a:pt x="166160" y="140630"/>
                </a:lnTo>
                <a:lnTo>
                  <a:pt x="190519" y="140630"/>
                </a:lnTo>
                <a:lnTo>
                  <a:pt x="188734" y="124835"/>
                </a:lnTo>
                <a:lnTo>
                  <a:pt x="188699" y="124525"/>
                </a:lnTo>
                <a:close/>
              </a:path>
              <a:path w="355600" h="292735">
                <a:moveTo>
                  <a:pt x="275112" y="0"/>
                </a:moveTo>
                <a:lnTo>
                  <a:pt x="235960" y="15671"/>
                </a:lnTo>
                <a:lnTo>
                  <a:pt x="233976" y="20316"/>
                </a:lnTo>
                <a:lnTo>
                  <a:pt x="251336" y="62905"/>
                </a:lnTo>
                <a:lnTo>
                  <a:pt x="88767" y="129597"/>
                </a:lnTo>
                <a:lnTo>
                  <a:pt x="158856" y="129597"/>
                </a:lnTo>
                <a:lnTo>
                  <a:pt x="159172" y="126800"/>
                </a:lnTo>
                <a:lnTo>
                  <a:pt x="159189" y="126643"/>
                </a:lnTo>
                <a:lnTo>
                  <a:pt x="164344" y="124525"/>
                </a:lnTo>
                <a:lnTo>
                  <a:pt x="188699" y="124525"/>
                </a:lnTo>
                <a:lnTo>
                  <a:pt x="187622" y="114991"/>
                </a:lnTo>
                <a:lnTo>
                  <a:pt x="260354" y="85157"/>
                </a:lnTo>
                <a:lnTo>
                  <a:pt x="319652" y="85157"/>
                </a:lnTo>
                <a:lnTo>
                  <a:pt x="315373" y="50830"/>
                </a:lnTo>
                <a:lnTo>
                  <a:pt x="313762" y="46877"/>
                </a:lnTo>
                <a:lnTo>
                  <a:pt x="278999" y="1065"/>
                </a:lnTo>
                <a:lnTo>
                  <a:pt x="275112" y="0"/>
                </a:lnTo>
                <a:close/>
              </a:path>
              <a:path w="355600" h="292735">
                <a:moveTo>
                  <a:pt x="319652" y="85157"/>
                </a:moveTo>
                <a:lnTo>
                  <a:pt x="260354" y="85157"/>
                </a:lnTo>
                <a:lnTo>
                  <a:pt x="276431" y="124525"/>
                </a:lnTo>
                <a:lnTo>
                  <a:pt x="276557" y="124835"/>
                </a:lnTo>
                <a:lnTo>
                  <a:pt x="281248" y="126800"/>
                </a:lnTo>
                <a:lnTo>
                  <a:pt x="290552" y="123083"/>
                </a:lnTo>
                <a:lnTo>
                  <a:pt x="306695" y="123083"/>
                </a:lnTo>
                <a:lnTo>
                  <a:pt x="306695" y="116653"/>
                </a:lnTo>
                <a:lnTo>
                  <a:pt x="320437" y="111162"/>
                </a:lnTo>
                <a:lnTo>
                  <a:pt x="322488" y="107718"/>
                </a:lnTo>
                <a:lnTo>
                  <a:pt x="322017" y="104125"/>
                </a:lnTo>
                <a:lnTo>
                  <a:pt x="319652" y="85157"/>
                </a:lnTo>
                <a:close/>
              </a:path>
            </a:pathLst>
          </a:custGeom>
          <a:solidFill>
            <a:srgbClr val="800000"/>
          </a:solidFill>
        </p:spPr>
        <p:txBody>
          <a:bodyPr wrap="square" lIns="0" tIns="0" rIns="0" bIns="0" rtlCol="0"/>
          <a:lstStyle/>
          <a:p>
            <a:endParaRPr/>
          </a:p>
        </p:txBody>
      </p:sp>
      <p:sp>
        <p:nvSpPr>
          <p:cNvPr id="15" name="object 15"/>
          <p:cNvSpPr txBox="1">
            <a:spLocks noGrp="1"/>
          </p:cNvSpPr>
          <p:nvPr>
            <p:ph type="sldNum" sz="quarter" idx="7"/>
          </p:nvPr>
        </p:nvSpPr>
        <p:spPr>
          <a:xfrm>
            <a:off x="11767439" y="6505836"/>
            <a:ext cx="411607" cy="217366"/>
          </a:xfrm>
          <a:prstGeom prst="rect">
            <a:avLst/>
          </a:prstGeom>
        </p:spPr>
        <p:txBody>
          <a:bodyPr vert="horz" wrap="square" lIns="0" tIns="32384" rIns="0" bIns="0" rtlCol="0">
            <a:spAutoFit/>
          </a:bodyPr>
          <a:lstStyle/>
          <a:p>
            <a:pPr marL="39370">
              <a:lnSpc>
                <a:spcPct val="100000"/>
              </a:lnSpc>
              <a:spcBef>
                <a:spcPts val="254"/>
              </a:spcBef>
            </a:pPr>
            <a:fld id="{81D60167-4931-47E6-BA6A-407CBD079E47}" type="slidenum">
              <a:rPr dirty="0">
                <a:solidFill>
                  <a:srgbClr val="FFFFFF"/>
                </a:solidFill>
              </a:rPr>
              <a:t>14</a:t>
            </a:fld>
            <a:endParaRPr dirty="0">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0108" y="52831"/>
            <a:ext cx="11771782" cy="806630"/>
          </a:xfrm>
          <a:prstGeom prst="rect">
            <a:avLst/>
          </a:prstGeom>
        </p:spPr>
        <p:txBody>
          <a:bodyPr vert="horz" wrap="square" lIns="0" tIns="92201" rIns="0" bIns="0" rtlCol="0">
            <a:spAutoFit/>
          </a:bodyPr>
          <a:lstStyle/>
          <a:p>
            <a:pPr marL="175260">
              <a:lnSpc>
                <a:spcPts val="3695"/>
              </a:lnSpc>
              <a:spcBef>
                <a:spcPts val="100"/>
              </a:spcBef>
            </a:pPr>
            <a:r>
              <a:rPr sz="2800" dirty="0">
                <a:latin typeface="Roboto"/>
              </a:rPr>
              <a:t>TRANSFER KE DAERAH SEBAGAI INSTRUMEN UTAMA DESFIS</a:t>
            </a:r>
          </a:p>
          <a:p>
            <a:pPr marL="223520">
              <a:lnSpc>
                <a:spcPts val="2014"/>
              </a:lnSpc>
            </a:pPr>
            <a:r>
              <a:rPr sz="1600" b="0" dirty="0">
                <a:latin typeface="Roboto"/>
                <a:cs typeface="Tahoma"/>
              </a:rPr>
              <a:t>untuk mendorong </a:t>
            </a:r>
            <a:r>
              <a:rPr sz="1600" dirty="0">
                <a:latin typeface="Roboto"/>
              </a:rPr>
              <a:t>belanja daerah yang efektif &amp; efisien </a:t>
            </a:r>
            <a:r>
              <a:rPr sz="1600" b="0" dirty="0">
                <a:latin typeface="Roboto"/>
                <a:cs typeface="Tahoma"/>
              </a:rPr>
              <a:t>untuk akselerasi pertumbuhan ekonomi dan kesejahteraan</a:t>
            </a:r>
            <a:endParaRPr sz="1600" dirty="0">
              <a:latin typeface="Roboto"/>
              <a:cs typeface="Tahoma"/>
            </a:endParaRPr>
          </a:p>
        </p:txBody>
      </p:sp>
      <p:grpSp>
        <p:nvGrpSpPr>
          <p:cNvPr id="3" name="object 3"/>
          <p:cNvGrpSpPr/>
          <p:nvPr/>
        </p:nvGrpSpPr>
        <p:grpSpPr>
          <a:xfrm>
            <a:off x="5898769" y="1513077"/>
            <a:ext cx="5779770" cy="3330575"/>
            <a:chOff x="5898769" y="1513077"/>
            <a:chExt cx="5779770" cy="3330575"/>
          </a:xfrm>
        </p:grpSpPr>
        <p:sp>
          <p:nvSpPr>
            <p:cNvPr id="4" name="object 4"/>
            <p:cNvSpPr/>
            <p:nvPr/>
          </p:nvSpPr>
          <p:spPr>
            <a:xfrm>
              <a:off x="5898769" y="1600072"/>
              <a:ext cx="5779770" cy="3243580"/>
            </a:xfrm>
            <a:custGeom>
              <a:avLst/>
              <a:gdLst/>
              <a:ahLst/>
              <a:cxnLst/>
              <a:rect l="l" t="t" r="r" b="b"/>
              <a:pathLst>
                <a:path w="5779770" h="3243579">
                  <a:moveTo>
                    <a:pt x="5592699" y="0"/>
                  </a:moveTo>
                  <a:lnTo>
                    <a:pt x="186562" y="0"/>
                  </a:lnTo>
                  <a:lnTo>
                    <a:pt x="136980" y="6666"/>
                  </a:lnTo>
                  <a:lnTo>
                    <a:pt x="92418" y="25479"/>
                  </a:lnTo>
                  <a:lnTo>
                    <a:pt x="54657" y="54657"/>
                  </a:lnTo>
                  <a:lnTo>
                    <a:pt x="25479" y="92418"/>
                  </a:lnTo>
                  <a:lnTo>
                    <a:pt x="6666" y="136980"/>
                  </a:lnTo>
                  <a:lnTo>
                    <a:pt x="0" y="186562"/>
                  </a:lnTo>
                  <a:lnTo>
                    <a:pt x="0" y="3056763"/>
                  </a:lnTo>
                  <a:lnTo>
                    <a:pt x="6666" y="3106345"/>
                  </a:lnTo>
                  <a:lnTo>
                    <a:pt x="25479" y="3150907"/>
                  </a:lnTo>
                  <a:lnTo>
                    <a:pt x="54657" y="3188668"/>
                  </a:lnTo>
                  <a:lnTo>
                    <a:pt x="92418" y="3217846"/>
                  </a:lnTo>
                  <a:lnTo>
                    <a:pt x="136980" y="3236659"/>
                  </a:lnTo>
                  <a:lnTo>
                    <a:pt x="186562" y="3243326"/>
                  </a:lnTo>
                  <a:lnTo>
                    <a:pt x="5592699" y="3243326"/>
                  </a:lnTo>
                  <a:lnTo>
                    <a:pt x="5642281" y="3236659"/>
                  </a:lnTo>
                  <a:lnTo>
                    <a:pt x="5686843" y="3217846"/>
                  </a:lnTo>
                  <a:lnTo>
                    <a:pt x="5724604" y="3188668"/>
                  </a:lnTo>
                  <a:lnTo>
                    <a:pt x="5753782" y="3150907"/>
                  </a:lnTo>
                  <a:lnTo>
                    <a:pt x="5772595" y="3106345"/>
                  </a:lnTo>
                  <a:lnTo>
                    <a:pt x="5779261" y="3056763"/>
                  </a:lnTo>
                  <a:lnTo>
                    <a:pt x="5779261" y="186562"/>
                  </a:lnTo>
                  <a:lnTo>
                    <a:pt x="5772595" y="136980"/>
                  </a:lnTo>
                  <a:lnTo>
                    <a:pt x="5753782" y="92418"/>
                  </a:lnTo>
                  <a:lnTo>
                    <a:pt x="5724604" y="54657"/>
                  </a:lnTo>
                  <a:lnTo>
                    <a:pt x="5686843" y="25479"/>
                  </a:lnTo>
                  <a:lnTo>
                    <a:pt x="5642281" y="6666"/>
                  </a:lnTo>
                  <a:lnTo>
                    <a:pt x="5592699" y="0"/>
                  </a:lnTo>
                  <a:close/>
                </a:path>
              </a:pathLst>
            </a:custGeom>
            <a:solidFill>
              <a:srgbClr val="FFF1CC"/>
            </a:solidFill>
          </p:spPr>
          <p:txBody>
            <a:bodyPr wrap="square" lIns="0" tIns="0" rIns="0" bIns="0" rtlCol="0"/>
            <a:lstStyle/>
            <a:p>
              <a:endParaRPr/>
            </a:p>
          </p:txBody>
        </p:sp>
        <p:pic>
          <p:nvPicPr>
            <p:cNvPr id="5" name="object 5"/>
            <p:cNvPicPr/>
            <p:nvPr/>
          </p:nvPicPr>
          <p:blipFill>
            <a:blip r:embed="rId2" cstate="print"/>
            <a:stretch>
              <a:fillRect/>
            </a:stretch>
          </p:blipFill>
          <p:spPr>
            <a:xfrm>
              <a:off x="6134227" y="2028520"/>
              <a:ext cx="485381" cy="509447"/>
            </a:xfrm>
            <a:prstGeom prst="rect">
              <a:avLst/>
            </a:prstGeom>
          </p:spPr>
        </p:pic>
        <p:pic>
          <p:nvPicPr>
            <p:cNvPr id="6" name="object 6"/>
            <p:cNvPicPr/>
            <p:nvPr/>
          </p:nvPicPr>
          <p:blipFill>
            <a:blip r:embed="rId3" cstate="print"/>
            <a:stretch>
              <a:fillRect/>
            </a:stretch>
          </p:blipFill>
          <p:spPr>
            <a:xfrm>
              <a:off x="6114415" y="3123603"/>
              <a:ext cx="481342" cy="518121"/>
            </a:xfrm>
            <a:prstGeom prst="rect">
              <a:avLst/>
            </a:prstGeom>
          </p:spPr>
        </p:pic>
        <p:pic>
          <p:nvPicPr>
            <p:cNvPr id="7" name="object 7"/>
            <p:cNvPicPr/>
            <p:nvPr/>
          </p:nvPicPr>
          <p:blipFill>
            <a:blip r:embed="rId4" cstate="print"/>
            <a:stretch>
              <a:fillRect/>
            </a:stretch>
          </p:blipFill>
          <p:spPr>
            <a:xfrm>
              <a:off x="6075299" y="3668267"/>
              <a:ext cx="538365" cy="579501"/>
            </a:xfrm>
            <a:prstGeom prst="rect">
              <a:avLst/>
            </a:prstGeom>
          </p:spPr>
        </p:pic>
        <p:pic>
          <p:nvPicPr>
            <p:cNvPr id="8" name="object 8"/>
            <p:cNvPicPr/>
            <p:nvPr/>
          </p:nvPicPr>
          <p:blipFill>
            <a:blip r:embed="rId5" cstate="print"/>
            <a:stretch>
              <a:fillRect/>
            </a:stretch>
          </p:blipFill>
          <p:spPr>
            <a:xfrm>
              <a:off x="6158611" y="4274337"/>
              <a:ext cx="406387" cy="488797"/>
            </a:xfrm>
            <a:prstGeom prst="rect">
              <a:avLst/>
            </a:prstGeom>
          </p:spPr>
        </p:pic>
        <p:pic>
          <p:nvPicPr>
            <p:cNvPr id="9" name="object 9"/>
            <p:cNvPicPr/>
            <p:nvPr/>
          </p:nvPicPr>
          <p:blipFill>
            <a:blip r:embed="rId6" cstate="print"/>
            <a:stretch>
              <a:fillRect/>
            </a:stretch>
          </p:blipFill>
          <p:spPr>
            <a:xfrm>
              <a:off x="6159627" y="2564536"/>
              <a:ext cx="399427" cy="532485"/>
            </a:xfrm>
            <a:prstGeom prst="rect">
              <a:avLst/>
            </a:prstGeom>
          </p:spPr>
        </p:pic>
        <p:sp>
          <p:nvSpPr>
            <p:cNvPr id="10" name="object 10"/>
            <p:cNvSpPr/>
            <p:nvPr/>
          </p:nvSpPr>
          <p:spPr>
            <a:xfrm>
              <a:off x="5898769" y="1513077"/>
              <a:ext cx="5779770" cy="398145"/>
            </a:xfrm>
            <a:custGeom>
              <a:avLst/>
              <a:gdLst/>
              <a:ahLst/>
              <a:cxnLst/>
              <a:rect l="l" t="t" r="r" b="b"/>
              <a:pathLst>
                <a:path w="5779770" h="398144">
                  <a:moveTo>
                    <a:pt x="5643499" y="0"/>
                  </a:moveTo>
                  <a:lnTo>
                    <a:pt x="135762" y="0"/>
                  </a:lnTo>
                  <a:lnTo>
                    <a:pt x="92870" y="6926"/>
                  </a:lnTo>
                  <a:lnTo>
                    <a:pt x="55604" y="26208"/>
                  </a:lnTo>
                  <a:lnTo>
                    <a:pt x="26208" y="55604"/>
                  </a:lnTo>
                  <a:lnTo>
                    <a:pt x="6926" y="92870"/>
                  </a:lnTo>
                  <a:lnTo>
                    <a:pt x="0" y="135762"/>
                  </a:lnTo>
                  <a:lnTo>
                    <a:pt x="0" y="262382"/>
                  </a:lnTo>
                  <a:lnTo>
                    <a:pt x="6926" y="305274"/>
                  </a:lnTo>
                  <a:lnTo>
                    <a:pt x="26208" y="342540"/>
                  </a:lnTo>
                  <a:lnTo>
                    <a:pt x="55604" y="371936"/>
                  </a:lnTo>
                  <a:lnTo>
                    <a:pt x="92870" y="391218"/>
                  </a:lnTo>
                  <a:lnTo>
                    <a:pt x="135762" y="398145"/>
                  </a:lnTo>
                  <a:lnTo>
                    <a:pt x="5643499" y="398145"/>
                  </a:lnTo>
                  <a:lnTo>
                    <a:pt x="5686391" y="391218"/>
                  </a:lnTo>
                  <a:lnTo>
                    <a:pt x="5723657" y="371936"/>
                  </a:lnTo>
                  <a:lnTo>
                    <a:pt x="5753053" y="342540"/>
                  </a:lnTo>
                  <a:lnTo>
                    <a:pt x="5772335" y="305274"/>
                  </a:lnTo>
                  <a:lnTo>
                    <a:pt x="5779261" y="262382"/>
                  </a:lnTo>
                  <a:lnTo>
                    <a:pt x="5779261" y="135762"/>
                  </a:lnTo>
                  <a:lnTo>
                    <a:pt x="5772335" y="92870"/>
                  </a:lnTo>
                  <a:lnTo>
                    <a:pt x="5753053" y="55604"/>
                  </a:lnTo>
                  <a:lnTo>
                    <a:pt x="5723657" y="26208"/>
                  </a:lnTo>
                  <a:lnTo>
                    <a:pt x="5686391" y="6926"/>
                  </a:lnTo>
                  <a:lnTo>
                    <a:pt x="5643499" y="0"/>
                  </a:lnTo>
                  <a:close/>
                </a:path>
              </a:pathLst>
            </a:custGeom>
            <a:solidFill>
              <a:srgbClr val="FFD966"/>
            </a:solidFill>
          </p:spPr>
          <p:txBody>
            <a:bodyPr wrap="square" lIns="0" tIns="0" rIns="0" bIns="0" rtlCol="0"/>
            <a:lstStyle/>
            <a:p>
              <a:endParaRPr/>
            </a:p>
          </p:txBody>
        </p:sp>
      </p:grpSp>
      <p:sp>
        <p:nvSpPr>
          <p:cNvPr id="11" name="object 11"/>
          <p:cNvSpPr txBox="1">
            <a:spLocks noGrp="1"/>
          </p:cNvSpPr>
          <p:nvPr>
            <p:ph type="body" idx="1"/>
          </p:nvPr>
        </p:nvSpPr>
        <p:spPr>
          <a:xfrm>
            <a:off x="6065265" y="1545716"/>
            <a:ext cx="5613274" cy="3123163"/>
          </a:xfrm>
          <a:prstGeom prst="rect">
            <a:avLst/>
          </a:prstGeom>
        </p:spPr>
        <p:txBody>
          <a:bodyPr vert="horz" wrap="square" lIns="0" tIns="13335" rIns="0" bIns="0" rtlCol="0">
            <a:spAutoFit/>
          </a:bodyPr>
          <a:lstStyle/>
          <a:p>
            <a:pPr marL="12700">
              <a:lnSpc>
                <a:spcPct val="100000"/>
              </a:lnSpc>
              <a:spcBef>
                <a:spcPts val="105"/>
              </a:spcBef>
            </a:pPr>
            <a:r>
              <a:rPr b="1" dirty="0">
                <a:latin typeface="Arial"/>
                <a:cs typeface="Arial"/>
              </a:rPr>
              <a:t>Kebijakan TKD</a:t>
            </a:r>
            <a:r>
              <a:rPr dirty="0"/>
              <a:t>, antara lain:</a:t>
            </a:r>
          </a:p>
          <a:p>
            <a:pPr marL="741045" marR="5080" indent="29845">
              <a:lnSpc>
                <a:spcPct val="211400"/>
              </a:lnSpc>
              <a:spcBef>
                <a:spcPts val="10"/>
              </a:spcBef>
            </a:pPr>
            <a:r>
              <a:rPr sz="1700" dirty="0"/>
              <a:t>Sinergi dan harmonisasi belanja pusat dan daerah Mendorong pemerataan, dan kesejahteraan</a:t>
            </a:r>
          </a:p>
          <a:p>
            <a:pPr marL="713740" marR="1558925" indent="10160">
              <a:lnSpc>
                <a:spcPts val="4530"/>
              </a:lnSpc>
              <a:spcBef>
                <a:spcPts val="380"/>
              </a:spcBef>
            </a:pPr>
            <a:r>
              <a:rPr sz="1700" dirty="0"/>
              <a:t>Perbaikan kualitas belanja APBD Penguatan </a:t>
            </a:r>
            <a:r>
              <a:rPr sz="1700" i="1" dirty="0">
                <a:latin typeface="Arial"/>
                <a:cs typeface="Arial"/>
              </a:rPr>
              <a:t>local taxing power</a:t>
            </a:r>
            <a:endParaRPr sz="1700" dirty="0">
              <a:latin typeface="Arial"/>
              <a:cs typeface="Arial"/>
            </a:endParaRPr>
          </a:p>
          <a:p>
            <a:pPr marL="730885">
              <a:lnSpc>
                <a:spcPct val="100000"/>
              </a:lnSpc>
              <a:spcBef>
                <a:spcPts val="1810"/>
              </a:spcBef>
            </a:pPr>
            <a:r>
              <a:rPr sz="1700" dirty="0"/>
              <a:t>Pengembangan pembiayaan inovatif</a:t>
            </a:r>
          </a:p>
        </p:txBody>
      </p:sp>
      <p:sp>
        <p:nvSpPr>
          <p:cNvPr id="13" name="object 13"/>
          <p:cNvSpPr txBox="1">
            <a:spLocks noGrp="1"/>
          </p:cNvSpPr>
          <p:nvPr>
            <p:ph type="sldNum" sz="quarter" idx="7"/>
          </p:nvPr>
        </p:nvSpPr>
        <p:spPr>
          <a:xfrm>
            <a:off x="11767439" y="6505836"/>
            <a:ext cx="411607" cy="217366"/>
          </a:xfrm>
          <a:prstGeom prst="rect">
            <a:avLst/>
          </a:prstGeom>
        </p:spPr>
        <p:txBody>
          <a:bodyPr vert="horz" wrap="square" lIns="0" tIns="32384" rIns="0" bIns="0" rtlCol="0">
            <a:spAutoFit/>
          </a:bodyPr>
          <a:lstStyle/>
          <a:p>
            <a:pPr marL="39370">
              <a:lnSpc>
                <a:spcPct val="100000"/>
              </a:lnSpc>
              <a:spcBef>
                <a:spcPts val="254"/>
              </a:spcBef>
            </a:pPr>
            <a:fld id="{81D60167-4931-47E6-BA6A-407CBD079E47}" type="slidenum">
              <a:rPr dirty="0">
                <a:solidFill>
                  <a:srgbClr val="FFFFFF"/>
                </a:solidFill>
              </a:rPr>
              <a:t>15</a:t>
            </a:fld>
            <a:endParaRPr dirty="0">
              <a:solidFill>
                <a:srgbClr val="FFFFFF"/>
              </a:solidFill>
            </a:endParaRPr>
          </a:p>
        </p:txBody>
      </p:sp>
      <p:graphicFrame>
        <p:nvGraphicFramePr>
          <p:cNvPr id="12" name="object 12"/>
          <p:cNvGraphicFramePr>
            <a:graphicFrameLocks noGrp="1"/>
          </p:cNvGraphicFramePr>
          <p:nvPr>
            <p:extLst>
              <p:ext uri="{D42A27DB-BD31-4B8C-83A1-F6EECF244321}">
                <p14:modId xmlns:p14="http://schemas.microsoft.com/office/powerpoint/2010/main" val="241250593"/>
              </p:ext>
            </p:extLst>
          </p:nvPr>
        </p:nvGraphicFramePr>
        <p:xfrm>
          <a:off x="473963" y="1144777"/>
          <a:ext cx="5272405" cy="5219060"/>
        </p:xfrm>
        <a:graphic>
          <a:graphicData uri="http://schemas.openxmlformats.org/drawingml/2006/table">
            <a:tbl>
              <a:tblPr firstRow="1" bandRow="1">
                <a:tableStyleId>{2D5ABB26-0587-4C30-8999-92F81FD0307C}</a:tableStyleId>
              </a:tblPr>
              <a:tblGrid>
                <a:gridCol w="329565">
                  <a:extLst>
                    <a:ext uri="{9D8B030D-6E8A-4147-A177-3AD203B41FA5}">
                      <a16:colId xmlns:a16="http://schemas.microsoft.com/office/drawing/2014/main" val="20000"/>
                    </a:ext>
                  </a:extLst>
                </a:gridCol>
                <a:gridCol w="3412490">
                  <a:extLst>
                    <a:ext uri="{9D8B030D-6E8A-4147-A177-3AD203B41FA5}">
                      <a16:colId xmlns:a16="http://schemas.microsoft.com/office/drawing/2014/main" val="20001"/>
                    </a:ext>
                  </a:extLst>
                </a:gridCol>
                <a:gridCol w="1530350">
                  <a:extLst>
                    <a:ext uri="{9D8B030D-6E8A-4147-A177-3AD203B41FA5}">
                      <a16:colId xmlns:a16="http://schemas.microsoft.com/office/drawing/2014/main" val="20002"/>
                    </a:ext>
                  </a:extLst>
                </a:gridCol>
              </a:tblGrid>
              <a:tr h="335280">
                <a:tc>
                  <a:txBody>
                    <a:bodyPr/>
                    <a:lstStyle/>
                    <a:p>
                      <a:pPr>
                        <a:lnSpc>
                          <a:spcPct val="100000"/>
                        </a:lnSpc>
                      </a:pPr>
                      <a:endParaRPr sz="1700">
                        <a:latin typeface="Times New Roman"/>
                        <a:cs typeface="Times New Roman"/>
                      </a:endParaRPr>
                    </a:p>
                  </a:txBody>
                  <a:tcPr marL="0" marR="0" marT="0" marB="0">
                    <a:lnT w="12700">
                      <a:solidFill>
                        <a:srgbClr val="EC7C30"/>
                      </a:solidFill>
                      <a:prstDash val="solid"/>
                    </a:lnT>
                    <a:lnB w="12700">
                      <a:solidFill>
                        <a:srgbClr val="EC7C30"/>
                      </a:solidFill>
                      <a:prstDash val="solid"/>
                    </a:lnB>
                  </a:tcPr>
                </a:tc>
                <a:tc>
                  <a:txBody>
                    <a:bodyPr/>
                    <a:lstStyle/>
                    <a:p>
                      <a:pPr marR="231775" algn="ctr">
                        <a:lnSpc>
                          <a:spcPct val="100000"/>
                        </a:lnSpc>
                        <a:spcBef>
                          <a:spcPts val="359"/>
                        </a:spcBef>
                      </a:pPr>
                      <a:r>
                        <a:rPr sz="1400" b="1" spc="0" dirty="0">
                          <a:latin typeface="Tahoma" panose="020B0604030504040204" pitchFamily="34" charset="0"/>
                          <a:ea typeface="Tahoma" panose="020B0604030504040204" pitchFamily="34" charset="0"/>
                          <a:cs typeface="Tahoma" panose="020B0604030504040204" pitchFamily="34" charset="0"/>
                        </a:rPr>
                        <a:t>URAIAN</a:t>
                      </a:r>
                      <a:endParaRPr sz="1400" spc="0" dirty="0">
                        <a:latin typeface="Tahoma" panose="020B0604030504040204" pitchFamily="34" charset="0"/>
                        <a:ea typeface="Tahoma" panose="020B0604030504040204" pitchFamily="34" charset="0"/>
                        <a:cs typeface="Tahoma" panose="020B0604030504040204" pitchFamily="34" charset="0"/>
                      </a:endParaRPr>
                    </a:p>
                  </a:txBody>
                  <a:tcPr marL="0" marR="0" marT="45719" marB="0">
                    <a:lnT w="12700">
                      <a:solidFill>
                        <a:srgbClr val="EC7C30"/>
                      </a:solidFill>
                      <a:prstDash val="solid"/>
                    </a:lnT>
                    <a:lnB w="12700">
                      <a:solidFill>
                        <a:srgbClr val="EC7C30"/>
                      </a:solidFill>
                      <a:prstDash val="solid"/>
                    </a:lnB>
                  </a:tcPr>
                </a:tc>
                <a:tc>
                  <a:txBody>
                    <a:bodyPr/>
                    <a:lstStyle/>
                    <a:p>
                      <a:pPr marL="88900" algn="ctr">
                        <a:lnSpc>
                          <a:spcPct val="100000"/>
                        </a:lnSpc>
                        <a:spcBef>
                          <a:spcPts val="320"/>
                        </a:spcBef>
                      </a:pPr>
                      <a:r>
                        <a:rPr sz="1400" b="1" spc="0" dirty="0">
                          <a:latin typeface="Tahoma" panose="020B0604030504040204" pitchFamily="34" charset="0"/>
                          <a:ea typeface="Tahoma" panose="020B0604030504040204" pitchFamily="34" charset="0"/>
                          <a:cs typeface="Tahoma" panose="020B0604030504040204" pitchFamily="34" charset="0"/>
                        </a:rPr>
                        <a:t>ALOKASI 2025</a:t>
                      </a:r>
                      <a:endParaRPr sz="1400" spc="0">
                        <a:latin typeface="Tahoma" panose="020B0604030504040204" pitchFamily="34" charset="0"/>
                        <a:ea typeface="Tahoma" panose="020B0604030504040204" pitchFamily="34" charset="0"/>
                        <a:cs typeface="Tahoma" panose="020B0604030504040204" pitchFamily="34" charset="0"/>
                      </a:endParaRPr>
                    </a:p>
                  </a:txBody>
                  <a:tcPr marL="0" marR="0" marT="40640" marB="0">
                    <a:lnT w="12700">
                      <a:solidFill>
                        <a:srgbClr val="EC7C30"/>
                      </a:solidFill>
                      <a:prstDash val="solid"/>
                    </a:lnT>
                    <a:lnB w="12700">
                      <a:solidFill>
                        <a:srgbClr val="EC7C30"/>
                      </a:solidFill>
                      <a:prstDash val="solid"/>
                    </a:lnB>
                  </a:tcPr>
                </a:tc>
                <a:extLst>
                  <a:ext uri="{0D108BD9-81ED-4DB2-BD59-A6C34878D82A}">
                    <a16:rowId xmlns:a16="http://schemas.microsoft.com/office/drawing/2014/main" val="10000"/>
                  </a:ext>
                </a:extLst>
              </a:tr>
              <a:tr h="255904">
                <a:tc>
                  <a:txBody>
                    <a:bodyPr/>
                    <a:lstStyle/>
                    <a:p>
                      <a:pPr marR="53340" algn="r">
                        <a:lnSpc>
                          <a:spcPts val="1870"/>
                        </a:lnSpc>
                        <a:spcBef>
                          <a:spcPts val="50"/>
                        </a:spcBef>
                      </a:pPr>
                      <a:r>
                        <a:rPr sz="1600" spc="-25" dirty="0">
                          <a:latin typeface="Tahoma"/>
                          <a:cs typeface="Tahoma"/>
                        </a:rPr>
                        <a:t>1.</a:t>
                      </a:r>
                      <a:endParaRPr sz="1600">
                        <a:latin typeface="Tahoma"/>
                        <a:cs typeface="Tahoma"/>
                      </a:endParaRPr>
                    </a:p>
                  </a:txBody>
                  <a:tcPr marL="0" marR="0" marT="6350" marB="0">
                    <a:lnT w="12700">
                      <a:solidFill>
                        <a:srgbClr val="EC7C30"/>
                      </a:solidFill>
                      <a:prstDash val="solid"/>
                    </a:lnT>
                    <a:solidFill>
                      <a:srgbClr val="EC7C30">
                        <a:alpha val="19999"/>
                      </a:srgbClr>
                    </a:solidFill>
                  </a:tcPr>
                </a:tc>
                <a:tc>
                  <a:txBody>
                    <a:bodyPr/>
                    <a:lstStyle/>
                    <a:p>
                      <a:pPr marL="60960">
                        <a:lnSpc>
                          <a:spcPts val="1870"/>
                        </a:lnSpc>
                        <a:spcBef>
                          <a:spcPts val="50"/>
                        </a:spcBef>
                      </a:pPr>
                      <a:r>
                        <a:rPr sz="1400" spc="0" dirty="0">
                          <a:latin typeface="Tahoma" panose="020B0604030504040204" pitchFamily="34" charset="0"/>
                          <a:ea typeface="Tahoma" panose="020B0604030504040204" pitchFamily="34" charset="0"/>
                          <a:cs typeface="Tahoma" panose="020B0604030504040204" pitchFamily="34" charset="0"/>
                        </a:rPr>
                        <a:t>Dana Bagi Hasil</a:t>
                      </a:r>
                    </a:p>
                  </a:txBody>
                  <a:tcPr marL="0" marR="0" marT="6350" marB="0">
                    <a:lnT w="12700">
                      <a:solidFill>
                        <a:srgbClr val="EC7C30"/>
                      </a:solidFill>
                      <a:prstDash val="solid"/>
                    </a:lnT>
                    <a:solidFill>
                      <a:srgbClr val="EC7C30">
                        <a:alpha val="19999"/>
                      </a:srgbClr>
                    </a:solidFill>
                  </a:tcPr>
                </a:tc>
                <a:tc>
                  <a:txBody>
                    <a:bodyPr/>
                    <a:lstStyle/>
                    <a:p>
                      <a:pPr marL="88900" algn="ctr">
                        <a:lnSpc>
                          <a:spcPts val="1870"/>
                        </a:lnSpc>
                        <a:spcBef>
                          <a:spcPts val="50"/>
                        </a:spcBef>
                      </a:pPr>
                      <a:r>
                        <a:rPr sz="1400" spc="0" dirty="0">
                          <a:latin typeface="Tahoma" panose="020B0604030504040204" pitchFamily="34" charset="0"/>
                          <a:ea typeface="Tahoma" panose="020B0604030504040204" pitchFamily="34" charset="0"/>
                          <a:cs typeface="Tahoma" panose="020B0604030504040204" pitchFamily="34" charset="0"/>
                        </a:rPr>
                        <a:t>192,3</a:t>
                      </a:r>
                      <a:endParaRPr sz="1400" spc="0">
                        <a:latin typeface="Tahoma" panose="020B0604030504040204" pitchFamily="34" charset="0"/>
                        <a:ea typeface="Tahoma" panose="020B0604030504040204" pitchFamily="34" charset="0"/>
                        <a:cs typeface="Tahoma" panose="020B0604030504040204" pitchFamily="34" charset="0"/>
                      </a:endParaRPr>
                    </a:p>
                  </a:txBody>
                  <a:tcPr marL="0" marR="0" marT="6350" marB="0">
                    <a:lnT w="12700">
                      <a:solidFill>
                        <a:srgbClr val="EC7C30"/>
                      </a:solidFill>
                      <a:prstDash val="solid"/>
                    </a:lnT>
                    <a:solidFill>
                      <a:srgbClr val="EC7C30">
                        <a:alpha val="19999"/>
                      </a:srgbClr>
                    </a:solidFill>
                  </a:tcPr>
                </a:tc>
                <a:extLst>
                  <a:ext uri="{0D108BD9-81ED-4DB2-BD59-A6C34878D82A}">
                    <a16:rowId xmlns:a16="http://schemas.microsoft.com/office/drawing/2014/main" val="10001"/>
                  </a:ext>
                </a:extLst>
              </a:tr>
              <a:tr h="255904">
                <a:tc>
                  <a:txBody>
                    <a:bodyPr/>
                    <a:lstStyle/>
                    <a:p>
                      <a:pPr marR="53340" algn="r">
                        <a:lnSpc>
                          <a:spcPts val="1870"/>
                        </a:lnSpc>
                        <a:spcBef>
                          <a:spcPts val="50"/>
                        </a:spcBef>
                      </a:pPr>
                      <a:r>
                        <a:rPr sz="1600" spc="-25" dirty="0">
                          <a:latin typeface="Tahoma"/>
                          <a:cs typeface="Tahoma"/>
                        </a:rPr>
                        <a:t>2.</a:t>
                      </a:r>
                      <a:endParaRPr sz="1600">
                        <a:latin typeface="Tahoma"/>
                        <a:cs typeface="Tahoma"/>
                      </a:endParaRPr>
                    </a:p>
                  </a:txBody>
                  <a:tcPr marL="0" marR="0" marT="6350" marB="0"/>
                </a:tc>
                <a:tc>
                  <a:txBody>
                    <a:bodyPr/>
                    <a:lstStyle/>
                    <a:p>
                      <a:pPr marL="60960">
                        <a:lnSpc>
                          <a:spcPts val="1870"/>
                        </a:lnSpc>
                        <a:spcBef>
                          <a:spcPts val="50"/>
                        </a:spcBef>
                      </a:pPr>
                      <a:r>
                        <a:rPr sz="1400" spc="0" dirty="0">
                          <a:latin typeface="Tahoma" panose="020B0604030504040204" pitchFamily="34" charset="0"/>
                          <a:ea typeface="Tahoma" panose="020B0604030504040204" pitchFamily="34" charset="0"/>
                          <a:cs typeface="Tahoma" panose="020B0604030504040204" pitchFamily="34" charset="0"/>
                        </a:rPr>
                        <a:t>Dana Alokasi Umum</a:t>
                      </a:r>
                    </a:p>
                  </a:txBody>
                  <a:tcPr marL="0" marR="0" marT="6350" marB="0"/>
                </a:tc>
                <a:tc>
                  <a:txBody>
                    <a:bodyPr/>
                    <a:lstStyle/>
                    <a:p>
                      <a:pPr marL="89535" algn="ctr">
                        <a:lnSpc>
                          <a:spcPts val="1870"/>
                        </a:lnSpc>
                        <a:spcBef>
                          <a:spcPts val="50"/>
                        </a:spcBef>
                      </a:pPr>
                      <a:r>
                        <a:rPr sz="1400" spc="0" dirty="0">
                          <a:latin typeface="Tahoma" panose="020B0604030504040204" pitchFamily="34" charset="0"/>
                          <a:ea typeface="Tahoma" panose="020B0604030504040204" pitchFamily="34" charset="0"/>
                          <a:cs typeface="Tahoma" panose="020B0604030504040204" pitchFamily="34" charset="0"/>
                        </a:rPr>
                        <a:t>446,6</a:t>
                      </a:r>
                      <a:endParaRPr sz="1400" spc="0">
                        <a:latin typeface="Tahoma" panose="020B0604030504040204" pitchFamily="34" charset="0"/>
                        <a:ea typeface="Tahoma" panose="020B0604030504040204" pitchFamily="34" charset="0"/>
                        <a:cs typeface="Tahoma" panose="020B0604030504040204" pitchFamily="34" charset="0"/>
                      </a:endParaRPr>
                    </a:p>
                  </a:txBody>
                  <a:tcPr marL="0" marR="0" marT="6350" marB="0"/>
                </a:tc>
                <a:extLst>
                  <a:ext uri="{0D108BD9-81ED-4DB2-BD59-A6C34878D82A}">
                    <a16:rowId xmlns:a16="http://schemas.microsoft.com/office/drawing/2014/main" val="10002"/>
                  </a:ext>
                </a:extLst>
              </a:tr>
              <a:tr h="338455">
                <a:tc>
                  <a:txBody>
                    <a:bodyPr/>
                    <a:lstStyle/>
                    <a:p>
                      <a:pPr>
                        <a:lnSpc>
                          <a:spcPct val="100000"/>
                        </a:lnSpc>
                      </a:pPr>
                      <a:endParaRPr sz="1700">
                        <a:latin typeface="Times New Roman"/>
                        <a:cs typeface="Times New Roman"/>
                      </a:endParaRPr>
                    </a:p>
                  </a:txBody>
                  <a:tcPr marL="0" marR="0" marT="0" marB="0">
                    <a:solidFill>
                      <a:srgbClr val="EC7C30">
                        <a:alpha val="19999"/>
                      </a:srgbClr>
                    </a:solidFill>
                  </a:tcPr>
                </a:tc>
                <a:tc>
                  <a:txBody>
                    <a:bodyPr/>
                    <a:lstStyle/>
                    <a:p>
                      <a:pPr marL="60960">
                        <a:lnSpc>
                          <a:spcPct val="100000"/>
                        </a:lnSpc>
                        <a:spcBef>
                          <a:spcPts val="375"/>
                        </a:spcBef>
                      </a:pPr>
                      <a:r>
                        <a:rPr sz="1400" spc="0" dirty="0">
                          <a:latin typeface="Tahoma" panose="020B0604030504040204" pitchFamily="34" charset="0"/>
                          <a:ea typeface="Tahoma" panose="020B0604030504040204" pitchFamily="34" charset="0"/>
                          <a:cs typeface="Tahoma" panose="020B0604030504040204" pitchFamily="34" charset="0"/>
                        </a:rPr>
                        <a:t>- DAU tidak ditentukan penggunaannya</a:t>
                      </a:r>
                    </a:p>
                  </a:txBody>
                  <a:tcPr marL="0" marR="0" marT="47625" marB="0">
                    <a:solidFill>
                      <a:srgbClr val="EC7C30">
                        <a:alpha val="19999"/>
                      </a:srgbClr>
                    </a:solidFill>
                  </a:tcPr>
                </a:tc>
                <a:tc>
                  <a:txBody>
                    <a:bodyPr/>
                    <a:lstStyle/>
                    <a:p>
                      <a:pPr marL="88900" algn="ctr">
                        <a:lnSpc>
                          <a:spcPct val="100000"/>
                        </a:lnSpc>
                        <a:spcBef>
                          <a:spcPts val="375"/>
                        </a:spcBef>
                      </a:pPr>
                      <a:r>
                        <a:rPr sz="1400" spc="0" dirty="0">
                          <a:latin typeface="Tahoma" panose="020B0604030504040204" pitchFamily="34" charset="0"/>
                          <a:ea typeface="Tahoma" panose="020B0604030504040204" pitchFamily="34" charset="0"/>
                          <a:cs typeface="Tahoma" panose="020B0604030504040204" pitchFamily="34" charset="0"/>
                        </a:rPr>
                        <a:t>358,6</a:t>
                      </a:r>
                      <a:endParaRPr sz="1400" spc="0">
                        <a:latin typeface="Tahoma" panose="020B0604030504040204" pitchFamily="34" charset="0"/>
                        <a:ea typeface="Tahoma" panose="020B0604030504040204" pitchFamily="34" charset="0"/>
                        <a:cs typeface="Tahoma" panose="020B0604030504040204" pitchFamily="34" charset="0"/>
                      </a:endParaRPr>
                    </a:p>
                  </a:txBody>
                  <a:tcPr marL="0" marR="0" marT="47625" marB="0">
                    <a:solidFill>
                      <a:srgbClr val="EC7C30">
                        <a:alpha val="19999"/>
                      </a:srgbClr>
                    </a:solidFill>
                  </a:tcPr>
                </a:tc>
                <a:extLst>
                  <a:ext uri="{0D108BD9-81ED-4DB2-BD59-A6C34878D82A}">
                    <a16:rowId xmlns:a16="http://schemas.microsoft.com/office/drawing/2014/main" val="10003"/>
                  </a:ext>
                </a:extLst>
              </a:tr>
              <a:tr h="338455">
                <a:tc>
                  <a:txBody>
                    <a:bodyPr/>
                    <a:lstStyle/>
                    <a:p>
                      <a:pPr>
                        <a:lnSpc>
                          <a:spcPct val="100000"/>
                        </a:lnSpc>
                      </a:pPr>
                      <a:endParaRPr sz="1700">
                        <a:latin typeface="Times New Roman"/>
                        <a:cs typeface="Times New Roman"/>
                      </a:endParaRPr>
                    </a:p>
                  </a:txBody>
                  <a:tcPr marL="0" marR="0" marT="0" marB="0"/>
                </a:tc>
                <a:tc>
                  <a:txBody>
                    <a:bodyPr/>
                    <a:lstStyle/>
                    <a:p>
                      <a:pPr marL="60960">
                        <a:lnSpc>
                          <a:spcPct val="100000"/>
                        </a:lnSpc>
                        <a:spcBef>
                          <a:spcPts val="375"/>
                        </a:spcBef>
                      </a:pPr>
                      <a:r>
                        <a:rPr sz="1400" spc="0" dirty="0">
                          <a:latin typeface="Tahoma" panose="020B0604030504040204" pitchFamily="34" charset="0"/>
                          <a:ea typeface="Tahoma" panose="020B0604030504040204" pitchFamily="34" charset="0"/>
                          <a:cs typeface="Tahoma" panose="020B0604030504040204" pitchFamily="34" charset="0"/>
                        </a:rPr>
                        <a:t>- DAU ditentukan penggunaannya :</a:t>
                      </a:r>
                    </a:p>
                  </a:txBody>
                  <a:tcPr marL="0" marR="0" marT="47625" marB="0"/>
                </a:tc>
                <a:tc>
                  <a:txBody>
                    <a:bodyPr/>
                    <a:lstStyle/>
                    <a:p>
                      <a:pPr marL="90805" algn="ctr">
                        <a:lnSpc>
                          <a:spcPct val="100000"/>
                        </a:lnSpc>
                        <a:spcBef>
                          <a:spcPts val="375"/>
                        </a:spcBef>
                      </a:pPr>
                      <a:r>
                        <a:rPr sz="1400" spc="0" dirty="0">
                          <a:latin typeface="Tahoma" panose="020B0604030504040204" pitchFamily="34" charset="0"/>
                          <a:ea typeface="Tahoma" panose="020B0604030504040204" pitchFamily="34" charset="0"/>
                          <a:cs typeface="Tahoma" panose="020B0604030504040204" pitchFamily="34" charset="0"/>
                        </a:rPr>
                        <a:t>88,0</a:t>
                      </a:r>
                      <a:endParaRPr sz="1400" spc="0">
                        <a:latin typeface="Tahoma" panose="020B0604030504040204" pitchFamily="34" charset="0"/>
                        <a:ea typeface="Tahoma" panose="020B0604030504040204" pitchFamily="34" charset="0"/>
                        <a:cs typeface="Tahoma" panose="020B0604030504040204" pitchFamily="34" charset="0"/>
                      </a:endParaRPr>
                    </a:p>
                  </a:txBody>
                  <a:tcPr marL="0" marR="0" marT="47625" marB="0"/>
                </a:tc>
                <a:extLst>
                  <a:ext uri="{0D108BD9-81ED-4DB2-BD59-A6C34878D82A}">
                    <a16:rowId xmlns:a16="http://schemas.microsoft.com/office/drawing/2014/main" val="10004"/>
                  </a:ext>
                </a:extLst>
              </a:tr>
              <a:tr h="338455">
                <a:tc>
                  <a:txBody>
                    <a:bodyPr/>
                    <a:lstStyle/>
                    <a:p>
                      <a:pPr>
                        <a:lnSpc>
                          <a:spcPct val="100000"/>
                        </a:lnSpc>
                      </a:pPr>
                      <a:endParaRPr sz="1700">
                        <a:latin typeface="Times New Roman"/>
                        <a:cs typeface="Times New Roman"/>
                      </a:endParaRPr>
                    </a:p>
                  </a:txBody>
                  <a:tcPr marL="0" marR="0" marT="0" marB="0">
                    <a:solidFill>
                      <a:srgbClr val="EC7C30">
                        <a:alpha val="19999"/>
                      </a:srgbClr>
                    </a:solidFill>
                  </a:tcPr>
                </a:tc>
                <a:tc>
                  <a:txBody>
                    <a:bodyPr/>
                    <a:lstStyle/>
                    <a:p>
                      <a:pPr marL="289560" indent="-118745">
                        <a:lnSpc>
                          <a:spcPct val="100000"/>
                        </a:lnSpc>
                        <a:spcBef>
                          <a:spcPts val="375"/>
                        </a:spcBef>
                        <a:buSzPct val="68750"/>
                        <a:buFont typeface="Wingdings"/>
                        <a:buChar char=""/>
                        <a:tabLst>
                          <a:tab pos="289560" algn="l"/>
                        </a:tabLst>
                      </a:pPr>
                      <a:r>
                        <a:rPr sz="1400" spc="0" dirty="0">
                          <a:latin typeface="Tahoma" panose="020B0604030504040204" pitchFamily="34" charset="0"/>
                          <a:ea typeface="Tahoma" panose="020B0604030504040204" pitchFamily="34" charset="0"/>
                          <a:cs typeface="Tahoma" panose="020B0604030504040204" pitchFamily="34" charset="0"/>
                        </a:rPr>
                        <a:t>Penggajian Formasi PPPK</a:t>
                      </a:r>
                    </a:p>
                  </a:txBody>
                  <a:tcPr marL="0" marR="0" marT="47625" marB="0">
                    <a:solidFill>
                      <a:srgbClr val="EC7C30">
                        <a:alpha val="19999"/>
                      </a:srgbClr>
                    </a:solidFill>
                  </a:tcPr>
                </a:tc>
                <a:tc>
                  <a:txBody>
                    <a:bodyPr/>
                    <a:lstStyle/>
                    <a:p>
                      <a:pPr marL="90805" algn="ctr">
                        <a:lnSpc>
                          <a:spcPct val="100000"/>
                        </a:lnSpc>
                        <a:spcBef>
                          <a:spcPts val="375"/>
                        </a:spcBef>
                      </a:pPr>
                      <a:r>
                        <a:rPr sz="1400" spc="0" dirty="0">
                          <a:latin typeface="Tahoma" panose="020B0604030504040204" pitchFamily="34" charset="0"/>
                          <a:ea typeface="Tahoma" panose="020B0604030504040204" pitchFamily="34" charset="0"/>
                          <a:cs typeface="Tahoma" panose="020B0604030504040204" pitchFamily="34" charset="0"/>
                        </a:rPr>
                        <a:t>17,3</a:t>
                      </a:r>
                      <a:endParaRPr sz="1400" spc="0">
                        <a:latin typeface="Tahoma" panose="020B0604030504040204" pitchFamily="34" charset="0"/>
                        <a:ea typeface="Tahoma" panose="020B0604030504040204" pitchFamily="34" charset="0"/>
                        <a:cs typeface="Tahoma" panose="020B0604030504040204" pitchFamily="34" charset="0"/>
                      </a:endParaRPr>
                    </a:p>
                  </a:txBody>
                  <a:tcPr marL="0" marR="0" marT="47625" marB="0">
                    <a:solidFill>
                      <a:srgbClr val="EC7C30">
                        <a:alpha val="19999"/>
                      </a:srgbClr>
                    </a:solidFill>
                  </a:tcPr>
                </a:tc>
                <a:extLst>
                  <a:ext uri="{0D108BD9-81ED-4DB2-BD59-A6C34878D82A}">
                    <a16:rowId xmlns:a16="http://schemas.microsoft.com/office/drawing/2014/main" val="10005"/>
                  </a:ext>
                </a:extLst>
              </a:tr>
              <a:tr h="338455">
                <a:tc>
                  <a:txBody>
                    <a:bodyPr/>
                    <a:lstStyle/>
                    <a:p>
                      <a:pPr>
                        <a:lnSpc>
                          <a:spcPct val="100000"/>
                        </a:lnSpc>
                      </a:pPr>
                      <a:endParaRPr sz="1700">
                        <a:latin typeface="Times New Roman"/>
                        <a:cs typeface="Times New Roman"/>
                      </a:endParaRPr>
                    </a:p>
                  </a:txBody>
                  <a:tcPr marL="0" marR="0" marT="0" marB="0"/>
                </a:tc>
                <a:tc>
                  <a:txBody>
                    <a:bodyPr/>
                    <a:lstStyle/>
                    <a:p>
                      <a:pPr marL="289560" indent="-118745">
                        <a:lnSpc>
                          <a:spcPct val="100000"/>
                        </a:lnSpc>
                        <a:spcBef>
                          <a:spcPts val="375"/>
                        </a:spcBef>
                        <a:buSzPct val="68750"/>
                        <a:buFont typeface="Wingdings"/>
                        <a:buChar char=""/>
                        <a:tabLst>
                          <a:tab pos="289560" algn="l"/>
                        </a:tabLst>
                      </a:pPr>
                      <a:r>
                        <a:rPr sz="1400" spc="0" dirty="0">
                          <a:latin typeface="Tahoma" panose="020B0604030504040204" pitchFamily="34" charset="0"/>
                          <a:ea typeface="Tahoma" panose="020B0604030504040204" pitchFamily="34" charset="0"/>
                          <a:cs typeface="Tahoma" panose="020B0604030504040204" pitchFamily="34" charset="0"/>
                        </a:rPr>
                        <a:t>Pendanaan Kelurahan</a:t>
                      </a:r>
                    </a:p>
                  </a:txBody>
                  <a:tcPr marL="0" marR="0" marT="47625" marB="0"/>
                </a:tc>
                <a:tc>
                  <a:txBody>
                    <a:bodyPr/>
                    <a:lstStyle/>
                    <a:p>
                      <a:pPr marL="89535" algn="ctr">
                        <a:lnSpc>
                          <a:spcPct val="100000"/>
                        </a:lnSpc>
                        <a:spcBef>
                          <a:spcPts val="375"/>
                        </a:spcBef>
                      </a:pPr>
                      <a:r>
                        <a:rPr sz="1400" spc="0" dirty="0">
                          <a:latin typeface="Tahoma" panose="020B0604030504040204" pitchFamily="34" charset="0"/>
                          <a:ea typeface="Tahoma" panose="020B0604030504040204" pitchFamily="34" charset="0"/>
                          <a:cs typeface="Tahoma" panose="020B0604030504040204" pitchFamily="34" charset="0"/>
                        </a:rPr>
                        <a:t>1,7</a:t>
                      </a:r>
                      <a:endParaRPr sz="1400" spc="0">
                        <a:latin typeface="Tahoma" panose="020B0604030504040204" pitchFamily="34" charset="0"/>
                        <a:ea typeface="Tahoma" panose="020B0604030504040204" pitchFamily="34" charset="0"/>
                        <a:cs typeface="Tahoma" panose="020B0604030504040204" pitchFamily="34" charset="0"/>
                      </a:endParaRPr>
                    </a:p>
                  </a:txBody>
                  <a:tcPr marL="0" marR="0" marT="47625" marB="0"/>
                </a:tc>
                <a:extLst>
                  <a:ext uri="{0D108BD9-81ED-4DB2-BD59-A6C34878D82A}">
                    <a16:rowId xmlns:a16="http://schemas.microsoft.com/office/drawing/2014/main" val="10006"/>
                  </a:ext>
                </a:extLst>
              </a:tr>
              <a:tr h="338455">
                <a:tc>
                  <a:txBody>
                    <a:bodyPr/>
                    <a:lstStyle/>
                    <a:p>
                      <a:pPr>
                        <a:lnSpc>
                          <a:spcPct val="100000"/>
                        </a:lnSpc>
                      </a:pPr>
                      <a:endParaRPr sz="1700">
                        <a:latin typeface="Times New Roman"/>
                        <a:cs typeface="Times New Roman"/>
                      </a:endParaRPr>
                    </a:p>
                  </a:txBody>
                  <a:tcPr marL="0" marR="0" marT="0" marB="0">
                    <a:solidFill>
                      <a:srgbClr val="EC7C30">
                        <a:alpha val="19999"/>
                      </a:srgbClr>
                    </a:solidFill>
                  </a:tcPr>
                </a:tc>
                <a:tc>
                  <a:txBody>
                    <a:bodyPr/>
                    <a:lstStyle/>
                    <a:p>
                      <a:pPr marL="289560" indent="-118745">
                        <a:lnSpc>
                          <a:spcPct val="100000"/>
                        </a:lnSpc>
                        <a:spcBef>
                          <a:spcPts val="375"/>
                        </a:spcBef>
                        <a:buSzPct val="68750"/>
                        <a:buFont typeface="Wingdings"/>
                        <a:buChar char=""/>
                        <a:tabLst>
                          <a:tab pos="289560" algn="l"/>
                        </a:tabLst>
                      </a:pPr>
                      <a:r>
                        <a:rPr sz="1400" spc="0" dirty="0">
                          <a:latin typeface="Tahoma" panose="020B0604030504040204" pitchFamily="34" charset="0"/>
                          <a:ea typeface="Tahoma" panose="020B0604030504040204" pitchFamily="34" charset="0"/>
                          <a:cs typeface="Tahoma" panose="020B0604030504040204" pitchFamily="34" charset="0"/>
                        </a:rPr>
                        <a:t>Pendanaan Layanan Publik</a:t>
                      </a:r>
                    </a:p>
                  </a:txBody>
                  <a:tcPr marL="0" marR="0" marT="47625" marB="0">
                    <a:solidFill>
                      <a:srgbClr val="EC7C30">
                        <a:alpha val="19999"/>
                      </a:srgbClr>
                    </a:solidFill>
                  </a:tcPr>
                </a:tc>
                <a:tc>
                  <a:txBody>
                    <a:bodyPr/>
                    <a:lstStyle/>
                    <a:p>
                      <a:pPr marL="90170" algn="ctr">
                        <a:lnSpc>
                          <a:spcPct val="100000"/>
                        </a:lnSpc>
                        <a:spcBef>
                          <a:spcPts val="375"/>
                        </a:spcBef>
                      </a:pPr>
                      <a:r>
                        <a:rPr sz="1400" spc="0" dirty="0">
                          <a:latin typeface="Tahoma" panose="020B0604030504040204" pitchFamily="34" charset="0"/>
                          <a:ea typeface="Tahoma" panose="020B0604030504040204" pitchFamily="34" charset="0"/>
                          <a:cs typeface="Tahoma" panose="020B0604030504040204" pitchFamily="34" charset="0"/>
                        </a:rPr>
                        <a:t>69,0</a:t>
                      </a:r>
                      <a:endParaRPr sz="1400" spc="0">
                        <a:latin typeface="Tahoma" panose="020B0604030504040204" pitchFamily="34" charset="0"/>
                        <a:ea typeface="Tahoma" panose="020B0604030504040204" pitchFamily="34" charset="0"/>
                        <a:cs typeface="Tahoma" panose="020B0604030504040204" pitchFamily="34" charset="0"/>
                      </a:endParaRPr>
                    </a:p>
                  </a:txBody>
                  <a:tcPr marL="0" marR="0" marT="47625" marB="0">
                    <a:solidFill>
                      <a:srgbClr val="EC7C30">
                        <a:alpha val="19999"/>
                      </a:srgbClr>
                    </a:solidFill>
                  </a:tcPr>
                </a:tc>
                <a:extLst>
                  <a:ext uri="{0D108BD9-81ED-4DB2-BD59-A6C34878D82A}">
                    <a16:rowId xmlns:a16="http://schemas.microsoft.com/office/drawing/2014/main" val="10007"/>
                  </a:ext>
                </a:extLst>
              </a:tr>
              <a:tr h="255904">
                <a:tc>
                  <a:txBody>
                    <a:bodyPr/>
                    <a:lstStyle/>
                    <a:p>
                      <a:pPr marR="53340" algn="r">
                        <a:lnSpc>
                          <a:spcPts val="1864"/>
                        </a:lnSpc>
                        <a:spcBef>
                          <a:spcPts val="55"/>
                        </a:spcBef>
                      </a:pPr>
                      <a:r>
                        <a:rPr sz="1600" spc="-25" dirty="0">
                          <a:latin typeface="Tahoma"/>
                          <a:cs typeface="Tahoma"/>
                        </a:rPr>
                        <a:t>3.</a:t>
                      </a:r>
                      <a:endParaRPr sz="1600">
                        <a:latin typeface="Tahoma"/>
                        <a:cs typeface="Tahoma"/>
                      </a:endParaRPr>
                    </a:p>
                  </a:txBody>
                  <a:tcPr marL="0" marR="0" marT="6985" marB="0"/>
                </a:tc>
                <a:tc>
                  <a:txBody>
                    <a:bodyPr/>
                    <a:lstStyle/>
                    <a:p>
                      <a:pPr marL="60960">
                        <a:lnSpc>
                          <a:spcPts val="1864"/>
                        </a:lnSpc>
                        <a:spcBef>
                          <a:spcPts val="55"/>
                        </a:spcBef>
                      </a:pPr>
                      <a:r>
                        <a:rPr sz="1400" spc="0" dirty="0">
                          <a:latin typeface="Tahoma" panose="020B0604030504040204" pitchFamily="34" charset="0"/>
                          <a:ea typeface="Tahoma" panose="020B0604030504040204" pitchFamily="34" charset="0"/>
                          <a:cs typeface="Tahoma" panose="020B0604030504040204" pitchFamily="34" charset="0"/>
                        </a:rPr>
                        <a:t>Dana Alokasi Khusus</a:t>
                      </a:r>
                    </a:p>
                  </a:txBody>
                  <a:tcPr marL="0" marR="0" marT="6985" marB="0"/>
                </a:tc>
                <a:tc>
                  <a:txBody>
                    <a:bodyPr/>
                    <a:lstStyle/>
                    <a:p>
                      <a:pPr marL="88900" algn="ctr">
                        <a:lnSpc>
                          <a:spcPts val="1864"/>
                        </a:lnSpc>
                        <a:spcBef>
                          <a:spcPts val="55"/>
                        </a:spcBef>
                      </a:pPr>
                      <a:r>
                        <a:rPr sz="1400" spc="0" dirty="0">
                          <a:latin typeface="Tahoma" panose="020B0604030504040204" pitchFamily="34" charset="0"/>
                          <a:ea typeface="Tahoma" panose="020B0604030504040204" pitchFamily="34" charset="0"/>
                          <a:cs typeface="Tahoma" panose="020B0604030504040204" pitchFamily="34" charset="0"/>
                        </a:rPr>
                        <a:t>185,2</a:t>
                      </a:r>
                      <a:endParaRPr sz="1400" spc="0">
                        <a:latin typeface="Tahoma" panose="020B0604030504040204" pitchFamily="34" charset="0"/>
                        <a:ea typeface="Tahoma" panose="020B0604030504040204" pitchFamily="34" charset="0"/>
                        <a:cs typeface="Tahoma" panose="020B0604030504040204" pitchFamily="34" charset="0"/>
                      </a:endParaRPr>
                    </a:p>
                  </a:txBody>
                  <a:tcPr marL="0" marR="0" marT="6985" marB="0"/>
                </a:tc>
                <a:extLst>
                  <a:ext uri="{0D108BD9-81ED-4DB2-BD59-A6C34878D82A}">
                    <a16:rowId xmlns:a16="http://schemas.microsoft.com/office/drawing/2014/main" val="10008"/>
                  </a:ext>
                </a:extLst>
              </a:tr>
              <a:tr h="338455">
                <a:tc>
                  <a:txBody>
                    <a:bodyPr/>
                    <a:lstStyle/>
                    <a:p>
                      <a:pPr>
                        <a:lnSpc>
                          <a:spcPct val="100000"/>
                        </a:lnSpc>
                      </a:pPr>
                      <a:endParaRPr sz="1700">
                        <a:latin typeface="Times New Roman"/>
                        <a:cs typeface="Times New Roman"/>
                      </a:endParaRPr>
                    </a:p>
                  </a:txBody>
                  <a:tcPr marL="0" marR="0" marT="0" marB="0">
                    <a:solidFill>
                      <a:srgbClr val="EC7C30">
                        <a:alpha val="19999"/>
                      </a:srgbClr>
                    </a:solidFill>
                  </a:tcPr>
                </a:tc>
                <a:tc>
                  <a:txBody>
                    <a:bodyPr/>
                    <a:lstStyle/>
                    <a:p>
                      <a:pPr marL="60960">
                        <a:lnSpc>
                          <a:spcPct val="100000"/>
                        </a:lnSpc>
                        <a:spcBef>
                          <a:spcPts val="380"/>
                        </a:spcBef>
                      </a:pPr>
                      <a:r>
                        <a:rPr sz="1400" spc="0" dirty="0">
                          <a:latin typeface="Tahoma" panose="020B0604030504040204" pitchFamily="34" charset="0"/>
                          <a:ea typeface="Tahoma" panose="020B0604030504040204" pitchFamily="34" charset="0"/>
                          <a:cs typeface="Tahoma" panose="020B0604030504040204" pitchFamily="34" charset="0"/>
                        </a:rPr>
                        <a:t>a. Dana Alokasi Khusus Fisik</a:t>
                      </a:r>
                    </a:p>
                  </a:txBody>
                  <a:tcPr marL="0" marR="0" marT="48260" marB="0">
                    <a:solidFill>
                      <a:srgbClr val="EC7C30">
                        <a:alpha val="19999"/>
                      </a:srgbClr>
                    </a:solidFill>
                  </a:tcPr>
                </a:tc>
                <a:tc>
                  <a:txBody>
                    <a:bodyPr/>
                    <a:lstStyle/>
                    <a:p>
                      <a:pPr marL="90170" algn="ctr">
                        <a:lnSpc>
                          <a:spcPct val="100000"/>
                        </a:lnSpc>
                        <a:spcBef>
                          <a:spcPts val="380"/>
                        </a:spcBef>
                      </a:pPr>
                      <a:r>
                        <a:rPr sz="1400" spc="0" dirty="0">
                          <a:latin typeface="Tahoma" panose="020B0604030504040204" pitchFamily="34" charset="0"/>
                          <a:ea typeface="Tahoma" panose="020B0604030504040204" pitchFamily="34" charset="0"/>
                          <a:cs typeface="Tahoma" panose="020B0604030504040204" pitchFamily="34" charset="0"/>
                        </a:rPr>
                        <a:t>36,9</a:t>
                      </a:r>
                      <a:endParaRPr sz="1400" spc="0">
                        <a:latin typeface="Tahoma" panose="020B0604030504040204" pitchFamily="34" charset="0"/>
                        <a:ea typeface="Tahoma" panose="020B0604030504040204" pitchFamily="34" charset="0"/>
                        <a:cs typeface="Tahoma" panose="020B0604030504040204" pitchFamily="34" charset="0"/>
                      </a:endParaRPr>
                    </a:p>
                  </a:txBody>
                  <a:tcPr marL="0" marR="0" marT="48260" marB="0">
                    <a:solidFill>
                      <a:srgbClr val="EC7C30">
                        <a:alpha val="19999"/>
                      </a:srgbClr>
                    </a:solidFill>
                  </a:tcPr>
                </a:tc>
                <a:extLst>
                  <a:ext uri="{0D108BD9-81ED-4DB2-BD59-A6C34878D82A}">
                    <a16:rowId xmlns:a16="http://schemas.microsoft.com/office/drawing/2014/main" val="10009"/>
                  </a:ext>
                </a:extLst>
              </a:tr>
              <a:tr h="339090">
                <a:tc>
                  <a:txBody>
                    <a:bodyPr/>
                    <a:lstStyle/>
                    <a:p>
                      <a:pPr>
                        <a:lnSpc>
                          <a:spcPct val="100000"/>
                        </a:lnSpc>
                      </a:pPr>
                      <a:endParaRPr sz="1700">
                        <a:latin typeface="Times New Roman"/>
                        <a:cs typeface="Times New Roman"/>
                      </a:endParaRPr>
                    </a:p>
                  </a:txBody>
                  <a:tcPr marL="0" marR="0" marT="0" marB="0"/>
                </a:tc>
                <a:tc>
                  <a:txBody>
                    <a:bodyPr/>
                    <a:lstStyle/>
                    <a:p>
                      <a:pPr marL="60960">
                        <a:lnSpc>
                          <a:spcPct val="100000"/>
                        </a:lnSpc>
                        <a:spcBef>
                          <a:spcPts val="380"/>
                        </a:spcBef>
                      </a:pPr>
                      <a:r>
                        <a:rPr sz="1400" spc="0" dirty="0">
                          <a:latin typeface="Tahoma" panose="020B0604030504040204" pitchFamily="34" charset="0"/>
                          <a:ea typeface="Tahoma" panose="020B0604030504040204" pitchFamily="34" charset="0"/>
                          <a:cs typeface="Tahoma" panose="020B0604030504040204" pitchFamily="34" charset="0"/>
                        </a:rPr>
                        <a:t>b. Dana Alokasi Khusus Nonfisik</a:t>
                      </a:r>
                    </a:p>
                  </a:txBody>
                  <a:tcPr marL="0" marR="0" marT="48260" marB="0"/>
                </a:tc>
                <a:tc>
                  <a:txBody>
                    <a:bodyPr/>
                    <a:lstStyle/>
                    <a:p>
                      <a:pPr marL="88900" algn="ctr">
                        <a:lnSpc>
                          <a:spcPct val="100000"/>
                        </a:lnSpc>
                        <a:spcBef>
                          <a:spcPts val="380"/>
                        </a:spcBef>
                      </a:pPr>
                      <a:r>
                        <a:rPr sz="1400" spc="0" dirty="0">
                          <a:latin typeface="Tahoma" panose="020B0604030504040204" pitchFamily="34" charset="0"/>
                          <a:ea typeface="Tahoma" panose="020B0604030504040204" pitchFamily="34" charset="0"/>
                          <a:cs typeface="Tahoma" panose="020B0604030504040204" pitchFamily="34" charset="0"/>
                        </a:rPr>
                        <a:t>146,7</a:t>
                      </a:r>
                      <a:endParaRPr sz="1400" spc="0">
                        <a:latin typeface="Tahoma" panose="020B0604030504040204" pitchFamily="34" charset="0"/>
                        <a:ea typeface="Tahoma" panose="020B0604030504040204" pitchFamily="34" charset="0"/>
                        <a:cs typeface="Tahoma" panose="020B0604030504040204" pitchFamily="34" charset="0"/>
                      </a:endParaRPr>
                    </a:p>
                  </a:txBody>
                  <a:tcPr marL="0" marR="0" marT="48260" marB="0"/>
                </a:tc>
                <a:extLst>
                  <a:ext uri="{0D108BD9-81ED-4DB2-BD59-A6C34878D82A}">
                    <a16:rowId xmlns:a16="http://schemas.microsoft.com/office/drawing/2014/main" val="10010"/>
                  </a:ext>
                </a:extLst>
              </a:tr>
              <a:tr h="338455">
                <a:tc>
                  <a:txBody>
                    <a:bodyPr/>
                    <a:lstStyle/>
                    <a:p>
                      <a:pPr>
                        <a:lnSpc>
                          <a:spcPct val="100000"/>
                        </a:lnSpc>
                      </a:pPr>
                      <a:endParaRPr sz="1700">
                        <a:latin typeface="Times New Roman"/>
                        <a:cs typeface="Times New Roman"/>
                      </a:endParaRPr>
                    </a:p>
                  </a:txBody>
                  <a:tcPr marL="0" marR="0" marT="0" marB="0">
                    <a:solidFill>
                      <a:srgbClr val="EC7C30">
                        <a:alpha val="19999"/>
                      </a:srgbClr>
                    </a:solidFill>
                  </a:tcPr>
                </a:tc>
                <a:tc>
                  <a:txBody>
                    <a:bodyPr/>
                    <a:lstStyle/>
                    <a:p>
                      <a:pPr marL="60960">
                        <a:lnSpc>
                          <a:spcPct val="100000"/>
                        </a:lnSpc>
                        <a:spcBef>
                          <a:spcPts val="380"/>
                        </a:spcBef>
                      </a:pPr>
                      <a:r>
                        <a:rPr sz="1400" spc="0" dirty="0">
                          <a:latin typeface="Tahoma" panose="020B0604030504040204" pitchFamily="34" charset="0"/>
                          <a:ea typeface="Tahoma" panose="020B0604030504040204" pitchFamily="34" charset="0"/>
                          <a:cs typeface="Tahoma" panose="020B0604030504040204" pitchFamily="34" charset="0"/>
                        </a:rPr>
                        <a:t>c. Hibah ke Daerah</a:t>
                      </a:r>
                    </a:p>
                  </a:txBody>
                  <a:tcPr marL="0" marR="0" marT="48260" marB="0">
                    <a:solidFill>
                      <a:srgbClr val="EC7C30">
                        <a:alpha val="19999"/>
                      </a:srgbClr>
                    </a:solidFill>
                  </a:tcPr>
                </a:tc>
                <a:tc>
                  <a:txBody>
                    <a:bodyPr/>
                    <a:lstStyle/>
                    <a:p>
                      <a:pPr marL="88900" algn="ctr">
                        <a:lnSpc>
                          <a:spcPct val="100000"/>
                        </a:lnSpc>
                        <a:spcBef>
                          <a:spcPts val="380"/>
                        </a:spcBef>
                      </a:pPr>
                      <a:r>
                        <a:rPr sz="1400" spc="0" dirty="0">
                          <a:latin typeface="Tahoma" panose="020B0604030504040204" pitchFamily="34" charset="0"/>
                          <a:ea typeface="Tahoma" panose="020B0604030504040204" pitchFamily="34" charset="0"/>
                          <a:cs typeface="Tahoma" panose="020B0604030504040204" pitchFamily="34" charset="0"/>
                        </a:rPr>
                        <a:t>1,6</a:t>
                      </a:r>
                    </a:p>
                  </a:txBody>
                  <a:tcPr marL="0" marR="0" marT="48260" marB="0">
                    <a:solidFill>
                      <a:srgbClr val="EC7C30">
                        <a:alpha val="19999"/>
                      </a:srgbClr>
                    </a:solidFill>
                  </a:tcPr>
                </a:tc>
                <a:extLst>
                  <a:ext uri="{0D108BD9-81ED-4DB2-BD59-A6C34878D82A}">
                    <a16:rowId xmlns:a16="http://schemas.microsoft.com/office/drawing/2014/main" val="10011"/>
                  </a:ext>
                </a:extLst>
              </a:tr>
              <a:tr h="255904">
                <a:tc>
                  <a:txBody>
                    <a:bodyPr/>
                    <a:lstStyle/>
                    <a:p>
                      <a:pPr marR="53340" algn="r">
                        <a:lnSpc>
                          <a:spcPts val="1864"/>
                        </a:lnSpc>
                        <a:spcBef>
                          <a:spcPts val="55"/>
                        </a:spcBef>
                      </a:pPr>
                      <a:r>
                        <a:rPr sz="1600" spc="-25" dirty="0">
                          <a:latin typeface="Tahoma"/>
                          <a:cs typeface="Tahoma"/>
                        </a:rPr>
                        <a:t>4.</a:t>
                      </a:r>
                      <a:endParaRPr sz="1600">
                        <a:latin typeface="Tahoma"/>
                        <a:cs typeface="Tahoma"/>
                      </a:endParaRPr>
                    </a:p>
                  </a:txBody>
                  <a:tcPr marL="0" marR="0" marT="6985" marB="0"/>
                </a:tc>
                <a:tc>
                  <a:txBody>
                    <a:bodyPr/>
                    <a:lstStyle/>
                    <a:p>
                      <a:pPr marL="60960">
                        <a:lnSpc>
                          <a:spcPts val="1864"/>
                        </a:lnSpc>
                        <a:spcBef>
                          <a:spcPts val="55"/>
                        </a:spcBef>
                      </a:pPr>
                      <a:r>
                        <a:rPr sz="1400" spc="0" dirty="0">
                          <a:latin typeface="Tahoma" panose="020B0604030504040204" pitchFamily="34" charset="0"/>
                          <a:ea typeface="Tahoma" panose="020B0604030504040204" pitchFamily="34" charset="0"/>
                          <a:cs typeface="Tahoma" panose="020B0604030504040204" pitchFamily="34" charset="0"/>
                        </a:rPr>
                        <a:t>Dana Otonomi Khusus</a:t>
                      </a:r>
                      <a:endParaRPr sz="1400" spc="0">
                        <a:latin typeface="Tahoma" panose="020B0604030504040204" pitchFamily="34" charset="0"/>
                        <a:ea typeface="Tahoma" panose="020B0604030504040204" pitchFamily="34" charset="0"/>
                        <a:cs typeface="Tahoma" panose="020B0604030504040204" pitchFamily="34" charset="0"/>
                      </a:endParaRPr>
                    </a:p>
                  </a:txBody>
                  <a:tcPr marL="0" marR="0" marT="6985" marB="0"/>
                </a:tc>
                <a:tc>
                  <a:txBody>
                    <a:bodyPr/>
                    <a:lstStyle/>
                    <a:p>
                      <a:pPr marL="90170" algn="ctr">
                        <a:lnSpc>
                          <a:spcPts val="1864"/>
                        </a:lnSpc>
                        <a:spcBef>
                          <a:spcPts val="55"/>
                        </a:spcBef>
                      </a:pPr>
                      <a:r>
                        <a:rPr sz="1400" spc="0" dirty="0">
                          <a:latin typeface="Tahoma" panose="020B0604030504040204" pitchFamily="34" charset="0"/>
                          <a:ea typeface="Tahoma" panose="020B0604030504040204" pitchFamily="34" charset="0"/>
                          <a:cs typeface="Tahoma" panose="020B0604030504040204" pitchFamily="34" charset="0"/>
                        </a:rPr>
                        <a:t>17,5</a:t>
                      </a:r>
                    </a:p>
                  </a:txBody>
                  <a:tcPr marL="0" marR="0" marT="6985" marB="0"/>
                </a:tc>
                <a:extLst>
                  <a:ext uri="{0D108BD9-81ED-4DB2-BD59-A6C34878D82A}">
                    <a16:rowId xmlns:a16="http://schemas.microsoft.com/office/drawing/2014/main" val="10012"/>
                  </a:ext>
                </a:extLst>
              </a:tr>
              <a:tr h="285115">
                <a:tc>
                  <a:txBody>
                    <a:bodyPr/>
                    <a:lstStyle/>
                    <a:p>
                      <a:pPr marR="53340" algn="r">
                        <a:lnSpc>
                          <a:spcPct val="100000"/>
                        </a:lnSpc>
                        <a:spcBef>
                          <a:spcPts val="170"/>
                        </a:spcBef>
                      </a:pPr>
                      <a:r>
                        <a:rPr sz="1600" spc="-25" dirty="0">
                          <a:latin typeface="Tahoma"/>
                          <a:cs typeface="Tahoma"/>
                        </a:rPr>
                        <a:t>5.</a:t>
                      </a:r>
                      <a:endParaRPr sz="1600">
                        <a:latin typeface="Tahoma"/>
                        <a:cs typeface="Tahoma"/>
                      </a:endParaRPr>
                    </a:p>
                  </a:txBody>
                  <a:tcPr marL="0" marR="0" marT="21590" marB="0">
                    <a:solidFill>
                      <a:srgbClr val="EC7C30">
                        <a:alpha val="19999"/>
                      </a:srgbClr>
                    </a:solidFill>
                  </a:tcPr>
                </a:tc>
                <a:tc>
                  <a:txBody>
                    <a:bodyPr/>
                    <a:lstStyle/>
                    <a:p>
                      <a:pPr marL="60960">
                        <a:lnSpc>
                          <a:spcPct val="100000"/>
                        </a:lnSpc>
                        <a:spcBef>
                          <a:spcPts val="170"/>
                        </a:spcBef>
                      </a:pPr>
                      <a:r>
                        <a:rPr sz="1400" spc="0" dirty="0">
                          <a:latin typeface="Tahoma" panose="020B0604030504040204" pitchFamily="34" charset="0"/>
                          <a:ea typeface="Tahoma" panose="020B0604030504040204" pitchFamily="34" charset="0"/>
                          <a:cs typeface="Tahoma" panose="020B0604030504040204" pitchFamily="34" charset="0"/>
                        </a:rPr>
                        <a:t>Dana Keistimewaan D.I. Yogyakarta</a:t>
                      </a:r>
                      <a:endParaRPr sz="1400" spc="0">
                        <a:latin typeface="Tahoma" panose="020B0604030504040204" pitchFamily="34" charset="0"/>
                        <a:ea typeface="Tahoma" panose="020B0604030504040204" pitchFamily="34" charset="0"/>
                        <a:cs typeface="Tahoma" panose="020B0604030504040204" pitchFamily="34" charset="0"/>
                      </a:endParaRPr>
                    </a:p>
                  </a:txBody>
                  <a:tcPr marL="0" marR="0" marT="21590" marB="0">
                    <a:solidFill>
                      <a:srgbClr val="EC7C30">
                        <a:alpha val="19999"/>
                      </a:srgbClr>
                    </a:solidFill>
                  </a:tcPr>
                </a:tc>
                <a:tc>
                  <a:txBody>
                    <a:bodyPr/>
                    <a:lstStyle/>
                    <a:p>
                      <a:pPr marL="88900" algn="ctr">
                        <a:lnSpc>
                          <a:spcPct val="100000"/>
                        </a:lnSpc>
                        <a:spcBef>
                          <a:spcPts val="170"/>
                        </a:spcBef>
                      </a:pPr>
                      <a:r>
                        <a:rPr sz="1400" spc="0" dirty="0">
                          <a:latin typeface="Tahoma" panose="020B0604030504040204" pitchFamily="34" charset="0"/>
                          <a:ea typeface="Tahoma" panose="020B0604030504040204" pitchFamily="34" charset="0"/>
                          <a:cs typeface="Tahoma" panose="020B0604030504040204" pitchFamily="34" charset="0"/>
                        </a:rPr>
                        <a:t>1,2</a:t>
                      </a:r>
                    </a:p>
                  </a:txBody>
                  <a:tcPr marL="0" marR="0" marT="21590" marB="0">
                    <a:solidFill>
                      <a:srgbClr val="EC7C30">
                        <a:alpha val="19999"/>
                      </a:srgbClr>
                    </a:solidFill>
                  </a:tcPr>
                </a:tc>
                <a:extLst>
                  <a:ext uri="{0D108BD9-81ED-4DB2-BD59-A6C34878D82A}">
                    <a16:rowId xmlns:a16="http://schemas.microsoft.com/office/drawing/2014/main" val="10013"/>
                  </a:ext>
                </a:extLst>
              </a:tr>
              <a:tr h="255904">
                <a:tc>
                  <a:txBody>
                    <a:bodyPr/>
                    <a:lstStyle/>
                    <a:p>
                      <a:pPr marR="53340" algn="r">
                        <a:lnSpc>
                          <a:spcPts val="1864"/>
                        </a:lnSpc>
                        <a:spcBef>
                          <a:spcPts val="55"/>
                        </a:spcBef>
                      </a:pPr>
                      <a:r>
                        <a:rPr sz="1600" spc="-25" dirty="0">
                          <a:latin typeface="Tahoma"/>
                          <a:cs typeface="Tahoma"/>
                        </a:rPr>
                        <a:t>6.</a:t>
                      </a:r>
                      <a:endParaRPr sz="1600">
                        <a:latin typeface="Tahoma"/>
                        <a:cs typeface="Tahoma"/>
                      </a:endParaRPr>
                    </a:p>
                  </a:txBody>
                  <a:tcPr marL="0" marR="0" marT="6985" marB="0"/>
                </a:tc>
                <a:tc>
                  <a:txBody>
                    <a:bodyPr/>
                    <a:lstStyle/>
                    <a:p>
                      <a:pPr marL="60960">
                        <a:lnSpc>
                          <a:spcPts val="1864"/>
                        </a:lnSpc>
                        <a:spcBef>
                          <a:spcPts val="55"/>
                        </a:spcBef>
                      </a:pPr>
                      <a:r>
                        <a:rPr sz="1400" spc="0" dirty="0">
                          <a:latin typeface="Tahoma" panose="020B0604030504040204" pitchFamily="34" charset="0"/>
                          <a:ea typeface="Tahoma" panose="020B0604030504040204" pitchFamily="34" charset="0"/>
                          <a:cs typeface="Tahoma" panose="020B0604030504040204" pitchFamily="34" charset="0"/>
                        </a:rPr>
                        <a:t>Dana Desa</a:t>
                      </a:r>
                      <a:endParaRPr sz="1400" spc="0">
                        <a:latin typeface="Tahoma" panose="020B0604030504040204" pitchFamily="34" charset="0"/>
                        <a:ea typeface="Tahoma" panose="020B0604030504040204" pitchFamily="34" charset="0"/>
                        <a:cs typeface="Tahoma" panose="020B0604030504040204" pitchFamily="34" charset="0"/>
                      </a:endParaRPr>
                    </a:p>
                  </a:txBody>
                  <a:tcPr marL="0" marR="0" marT="6985" marB="0"/>
                </a:tc>
                <a:tc>
                  <a:txBody>
                    <a:bodyPr/>
                    <a:lstStyle/>
                    <a:p>
                      <a:pPr marL="90805" algn="ctr">
                        <a:lnSpc>
                          <a:spcPts val="1864"/>
                        </a:lnSpc>
                        <a:spcBef>
                          <a:spcPts val="55"/>
                        </a:spcBef>
                      </a:pPr>
                      <a:r>
                        <a:rPr sz="1400" spc="0" dirty="0">
                          <a:latin typeface="Tahoma" panose="020B0604030504040204" pitchFamily="34" charset="0"/>
                          <a:ea typeface="Tahoma" panose="020B0604030504040204" pitchFamily="34" charset="0"/>
                          <a:cs typeface="Tahoma" panose="020B0604030504040204" pitchFamily="34" charset="0"/>
                        </a:rPr>
                        <a:t>71</a:t>
                      </a:r>
                    </a:p>
                  </a:txBody>
                  <a:tcPr marL="0" marR="0" marT="6985" marB="0"/>
                </a:tc>
                <a:extLst>
                  <a:ext uri="{0D108BD9-81ED-4DB2-BD59-A6C34878D82A}">
                    <a16:rowId xmlns:a16="http://schemas.microsoft.com/office/drawing/2014/main" val="10014"/>
                  </a:ext>
                </a:extLst>
              </a:tr>
              <a:tr h="256540">
                <a:tc>
                  <a:txBody>
                    <a:bodyPr/>
                    <a:lstStyle/>
                    <a:p>
                      <a:pPr marR="53340" algn="r">
                        <a:lnSpc>
                          <a:spcPts val="1860"/>
                        </a:lnSpc>
                        <a:spcBef>
                          <a:spcPts val="55"/>
                        </a:spcBef>
                      </a:pPr>
                      <a:r>
                        <a:rPr sz="1600" spc="-25" dirty="0">
                          <a:latin typeface="Tahoma"/>
                          <a:cs typeface="Tahoma"/>
                        </a:rPr>
                        <a:t>7.</a:t>
                      </a:r>
                      <a:endParaRPr sz="1600">
                        <a:latin typeface="Tahoma"/>
                        <a:cs typeface="Tahoma"/>
                      </a:endParaRPr>
                    </a:p>
                  </a:txBody>
                  <a:tcPr marL="0" marR="0" marT="6985" marB="0">
                    <a:lnB w="12700">
                      <a:solidFill>
                        <a:srgbClr val="EC7C30"/>
                      </a:solidFill>
                      <a:prstDash val="solid"/>
                    </a:lnB>
                    <a:solidFill>
                      <a:srgbClr val="EC7C30">
                        <a:alpha val="19999"/>
                      </a:srgbClr>
                    </a:solidFill>
                  </a:tcPr>
                </a:tc>
                <a:tc>
                  <a:txBody>
                    <a:bodyPr/>
                    <a:lstStyle/>
                    <a:p>
                      <a:pPr marL="60960">
                        <a:lnSpc>
                          <a:spcPts val="1860"/>
                        </a:lnSpc>
                        <a:spcBef>
                          <a:spcPts val="55"/>
                        </a:spcBef>
                      </a:pPr>
                      <a:r>
                        <a:rPr sz="1400" spc="0" dirty="0">
                          <a:latin typeface="Tahoma" panose="020B0604030504040204" pitchFamily="34" charset="0"/>
                          <a:ea typeface="Tahoma" panose="020B0604030504040204" pitchFamily="34" charset="0"/>
                          <a:cs typeface="Tahoma" panose="020B0604030504040204" pitchFamily="34" charset="0"/>
                        </a:rPr>
                        <a:t>Insentif Fiskal</a:t>
                      </a:r>
                      <a:endParaRPr sz="1400" spc="0">
                        <a:latin typeface="Tahoma" panose="020B0604030504040204" pitchFamily="34" charset="0"/>
                        <a:ea typeface="Tahoma" panose="020B0604030504040204" pitchFamily="34" charset="0"/>
                        <a:cs typeface="Tahoma" panose="020B0604030504040204" pitchFamily="34" charset="0"/>
                      </a:endParaRPr>
                    </a:p>
                  </a:txBody>
                  <a:tcPr marL="0" marR="0" marT="6985" marB="0">
                    <a:lnB w="12700">
                      <a:solidFill>
                        <a:srgbClr val="EC7C30"/>
                      </a:solidFill>
                      <a:prstDash val="solid"/>
                    </a:lnB>
                    <a:solidFill>
                      <a:srgbClr val="EC7C30">
                        <a:alpha val="19999"/>
                      </a:srgbClr>
                    </a:solidFill>
                  </a:tcPr>
                </a:tc>
                <a:tc>
                  <a:txBody>
                    <a:bodyPr/>
                    <a:lstStyle/>
                    <a:p>
                      <a:pPr marL="88900" algn="ctr">
                        <a:lnSpc>
                          <a:spcPts val="1860"/>
                        </a:lnSpc>
                        <a:spcBef>
                          <a:spcPts val="55"/>
                        </a:spcBef>
                      </a:pPr>
                      <a:r>
                        <a:rPr sz="1400" spc="0" dirty="0">
                          <a:latin typeface="Tahoma" panose="020B0604030504040204" pitchFamily="34" charset="0"/>
                          <a:ea typeface="Tahoma" panose="020B0604030504040204" pitchFamily="34" charset="0"/>
                          <a:cs typeface="Tahoma" panose="020B0604030504040204" pitchFamily="34" charset="0"/>
                        </a:rPr>
                        <a:t>6,0</a:t>
                      </a:r>
                    </a:p>
                  </a:txBody>
                  <a:tcPr marL="0" marR="0" marT="6985" marB="0">
                    <a:lnB w="12700">
                      <a:solidFill>
                        <a:srgbClr val="EC7C30"/>
                      </a:solidFill>
                      <a:prstDash val="solid"/>
                    </a:lnB>
                    <a:solidFill>
                      <a:srgbClr val="EC7C30">
                        <a:alpha val="19999"/>
                      </a:srgbClr>
                    </a:solidFill>
                  </a:tcPr>
                </a:tc>
                <a:extLst>
                  <a:ext uri="{0D108BD9-81ED-4DB2-BD59-A6C34878D82A}">
                    <a16:rowId xmlns:a16="http://schemas.microsoft.com/office/drawing/2014/main" val="10015"/>
                  </a:ext>
                </a:extLst>
              </a:tr>
              <a:tr h="354330">
                <a:tc>
                  <a:txBody>
                    <a:bodyPr/>
                    <a:lstStyle/>
                    <a:p>
                      <a:pPr>
                        <a:lnSpc>
                          <a:spcPct val="100000"/>
                        </a:lnSpc>
                      </a:pPr>
                      <a:endParaRPr sz="1700">
                        <a:latin typeface="Times New Roman"/>
                        <a:cs typeface="Times New Roman"/>
                      </a:endParaRPr>
                    </a:p>
                  </a:txBody>
                  <a:tcPr marL="0" marR="0" marT="0" marB="0">
                    <a:lnT w="12700">
                      <a:solidFill>
                        <a:srgbClr val="EC7C30"/>
                      </a:solidFill>
                      <a:prstDash val="solid"/>
                    </a:lnT>
                    <a:lnB w="12700">
                      <a:solidFill>
                        <a:srgbClr val="EC7C30"/>
                      </a:solidFill>
                      <a:prstDash val="solid"/>
                    </a:lnB>
                  </a:tcPr>
                </a:tc>
                <a:tc>
                  <a:txBody>
                    <a:bodyPr/>
                    <a:lstStyle/>
                    <a:p>
                      <a:pPr marL="915669">
                        <a:lnSpc>
                          <a:spcPct val="100000"/>
                        </a:lnSpc>
                        <a:spcBef>
                          <a:spcPts val="445"/>
                        </a:spcBef>
                        <a:tabLst>
                          <a:tab pos="1815464" algn="l"/>
                        </a:tabLst>
                      </a:pPr>
                      <a:r>
                        <a:rPr sz="1400" b="1" spc="0" dirty="0">
                          <a:latin typeface="Tahoma" panose="020B0604030504040204" pitchFamily="34" charset="0"/>
                          <a:ea typeface="Tahoma" panose="020B0604030504040204" pitchFamily="34" charset="0"/>
                          <a:cs typeface="Tahoma" panose="020B0604030504040204" pitchFamily="34" charset="0"/>
                        </a:rPr>
                        <a:t>T O T A L	T K D</a:t>
                      </a:r>
                      <a:endParaRPr sz="1400" spc="0">
                        <a:latin typeface="Tahoma" panose="020B0604030504040204" pitchFamily="34" charset="0"/>
                        <a:ea typeface="Tahoma" panose="020B0604030504040204" pitchFamily="34" charset="0"/>
                        <a:cs typeface="Tahoma" panose="020B0604030504040204" pitchFamily="34" charset="0"/>
                      </a:endParaRPr>
                    </a:p>
                  </a:txBody>
                  <a:tcPr marL="0" marR="0" marT="56515" marB="0">
                    <a:lnT w="12700">
                      <a:solidFill>
                        <a:srgbClr val="EC7C30"/>
                      </a:solidFill>
                      <a:prstDash val="solid"/>
                    </a:lnT>
                    <a:lnB w="12700">
                      <a:solidFill>
                        <a:srgbClr val="EC7C30"/>
                      </a:solidFill>
                      <a:prstDash val="solid"/>
                    </a:lnB>
                  </a:tcPr>
                </a:tc>
                <a:tc>
                  <a:txBody>
                    <a:bodyPr/>
                    <a:lstStyle/>
                    <a:p>
                      <a:pPr marL="90170" algn="ctr">
                        <a:lnSpc>
                          <a:spcPct val="100000"/>
                        </a:lnSpc>
                        <a:spcBef>
                          <a:spcPts val="445"/>
                        </a:spcBef>
                      </a:pPr>
                      <a:r>
                        <a:rPr sz="1400" b="1" spc="0" dirty="0">
                          <a:latin typeface="Tahoma" panose="020B0604030504040204" pitchFamily="34" charset="0"/>
                          <a:ea typeface="Tahoma" panose="020B0604030504040204" pitchFamily="34" charset="0"/>
                          <a:cs typeface="Tahoma" panose="020B0604030504040204" pitchFamily="34" charset="0"/>
                        </a:rPr>
                        <a:t>Rp919,9 T</a:t>
                      </a:r>
                      <a:endParaRPr sz="1400" spc="0" dirty="0">
                        <a:latin typeface="Tahoma" panose="020B0604030504040204" pitchFamily="34" charset="0"/>
                        <a:ea typeface="Tahoma" panose="020B0604030504040204" pitchFamily="34" charset="0"/>
                        <a:cs typeface="Tahoma" panose="020B0604030504040204" pitchFamily="34" charset="0"/>
                      </a:endParaRPr>
                    </a:p>
                  </a:txBody>
                  <a:tcPr marL="0" marR="0" marT="56515" marB="0">
                    <a:lnT w="12700">
                      <a:solidFill>
                        <a:srgbClr val="EC7C30"/>
                      </a:solidFill>
                      <a:prstDash val="solid"/>
                    </a:lnT>
                    <a:lnB w="12700">
                      <a:solidFill>
                        <a:srgbClr val="EC7C30"/>
                      </a:solidFill>
                      <a:prstDash val="solid"/>
                    </a:lnB>
                  </a:tcPr>
                </a:tc>
                <a:extLst>
                  <a:ext uri="{0D108BD9-81ED-4DB2-BD59-A6C34878D82A}">
                    <a16:rowId xmlns:a16="http://schemas.microsoft.com/office/drawing/2014/main" val="10016"/>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2000" cy="6858000"/>
            </a:xfrm>
            <a:prstGeom prst="rect">
              <a:avLst/>
            </a:prstGeom>
          </p:spPr>
        </p:pic>
        <p:pic>
          <p:nvPicPr>
            <p:cNvPr id="4" name="object 4"/>
            <p:cNvPicPr/>
            <p:nvPr/>
          </p:nvPicPr>
          <p:blipFill>
            <a:blip r:embed="rId3" cstate="print"/>
            <a:stretch>
              <a:fillRect/>
            </a:stretch>
          </p:blipFill>
          <p:spPr>
            <a:xfrm>
              <a:off x="1029068" y="259715"/>
              <a:ext cx="2042541" cy="488441"/>
            </a:xfrm>
            <a:prstGeom prst="rect">
              <a:avLst/>
            </a:prstGeom>
          </p:spPr>
        </p:pic>
        <p:pic>
          <p:nvPicPr>
            <p:cNvPr id="5" name="object 5"/>
            <p:cNvPicPr/>
            <p:nvPr/>
          </p:nvPicPr>
          <p:blipFill>
            <a:blip r:embed="rId4" cstate="print"/>
            <a:stretch>
              <a:fillRect/>
            </a:stretch>
          </p:blipFill>
          <p:spPr>
            <a:xfrm>
              <a:off x="327558" y="247688"/>
              <a:ext cx="511848" cy="556348"/>
            </a:xfrm>
            <a:prstGeom prst="rect">
              <a:avLst/>
            </a:prstGeom>
          </p:spPr>
        </p:pic>
        <p:sp>
          <p:nvSpPr>
            <p:cNvPr id="6" name="object 6"/>
            <p:cNvSpPr/>
            <p:nvPr/>
          </p:nvSpPr>
          <p:spPr>
            <a:xfrm>
              <a:off x="6167501" y="6610484"/>
              <a:ext cx="3961129" cy="51435"/>
            </a:xfrm>
            <a:custGeom>
              <a:avLst/>
              <a:gdLst/>
              <a:ahLst/>
              <a:cxnLst/>
              <a:rect l="l" t="t" r="r" b="b"/>
              <a:pathLst>
                <a:path w="3961129" h="51434">
                  <a:moveTo>
                    <a:pt x="3961003" y="0"/>
                  </a:moveTo>
                  <a:lnTo>
                    <a:pt x="0" y="0"/>
                  </a:lnTo>
                  <a:lnTo>
                    <a:pt x="0" y="51401"/>
                  </a:lnTo>
                  <a:lnTo>
                    <a:pt x="3961003" y="51401"/>
                  </a:lnTo>
                  <a:lnTo>
                    <a:pt x="3961003" y="0"/>
                  </a:lnTo>
                  <a:close/>
                </a:path>
              </a:pathLst>
            </a:custGeom>
            <a:solidFill>
              <a:srgbClr val="225FA7"/>
            </a:solidFill>
          </p:spPr>
          <p:txBody>
            <a:bodyPr wrap="square" lIns="0" tIns="0" rIns="0" bIns="0" rtlCol="0"/>
            <a:lstStyle/>
            <a:p>
              <a:endParaRPr/>
            </a:p>
          </p:txBody>
        </p:sp>
        <p:sp>
          <p:nvSpPr>
            <p:cNvPr id="7" name="object 7"/>
            <p:cNvSpPr/>
            <p:nvPr/>
          </p:nvSpPr>
          <p:spPr>
            <a:xfrm>
              <a:off x="10128504" y="6610484"/>
              <a:ext cx="1513205" cy="51435"/>
            </a:xfrm>
            <a:custGeom>
              <a:avLst/>
              <a:gdLst/>
              <a:ahLst/>
              <a:cxnLst/>
              <a:rect l="l" t="t" r="r" b="b"/>
              <a:pathLst>
                <a:path w="1513204" h="51434">
                  <a:moveTo>
                    <a:pt x="1512697" y="0"/>
                  </a:moveTo>
                  <a:lnTo>
                    <a:pt x="0" y="0"/>
                  </a:lnTo>
                  <a:lnTo>
                    <a:pt x="0" y="51401"/>
                  </a:lnTo>
                  <a:lnTo>
                    <a:pt x="1512697" y="51401"/>
                  </a:lnTo>
                  <a:lnTo>
                    <a:pt x="1512697" y="0"/>
                  </a:lnTo>
                  <a:close/>
                </a:path>
              </a:pathLst>
            </a:custGeom>
            <a:solidFill>
              <a:srgbClr val="F3BA44"/>
            </a:solidFill>
          </p:spPr>
          <p:txBody>
            <a:bodyPr wrap="square" lIns="0" tIns="0" rIns="0" bIns="0" rtlCol="0"/>
            <a:lstStyle/>
            <a:p>
              <a:endParaRPr/>
            </a:p>
          </p:txBody>
        </p:sp>
        <p:sp>
          <p:nvSpPr>
            <p:cNvPr id="8" name="object 8"/>
            <p:cNvSpPr/>
            <p:nvPr/>
          </p:nvSpPr>
          <p:spPr>
            <a:xfrm>
              <a:off x="263347" y="6610484"/>
              <a:ext cx="5904230" cy="51435"/>
            </a:xfrm>
            <a:custGeom>
              <a:avLst/>
              <a:gdLst/>
              <a:ahLst/>
              <a:cxnLst/>
              <a:rect l="l" t="t" r="r" b="b"/>
              <a:pathLst>
                <a:path w="5904230" h="51434">
                  <a:moveTo>
                    <a:pt x="5904103" y="0"/>
                  </a:moveTo>
                  <a:lnTo>
                    <a:pt x="0" y="0"/>
                  </a:lnTo>
                  <a:lnTo>
                    <a:pt x="0" y="51401"/>
                  </a:lnTo>
                  <a:lnTo>
                    <a:pt x="5904103" y="51401"/>
                  </a:lnTo>
                  <a:lnTo>
                    <a:pt x="5904103" y="0"/>
                  </a:lnTo>
                  <a:close/>
                </a:path>
              </a:pathLst>
            </a:custGeom>
            <a:solidFill>
              <a:srgbClr val="337CB8"/>
            </a:solidFill>
          </p:spPr>
          <p:txBody>
            <a:bodyPr wrap="square" lIns="0" tIns="0" rIns="0" bIns="0" rtlCol="0"/>
            <a:lstStyle/>
            <a:p>
              <a:endParaRPr/>
            </a:p>
          </p:txBody>
        </p:sp>
      </p:grpSp>
      <p:sp>
        <p:nvSpPr>
          <p:cNvPr id="9" name="object 9"/>
          <p:cNvSpPr txBox="1">
            <a:spLocks noGrp="1"/>
          </p:cNvSpPr>
          <p:nvPr>
            <p:ph type="title"/>
          </p:nvPr>
        </p:nvSpPr>
        <p:spPr>
          <a:xfrm>
            <a:off x="977290" y="2596337"/>
            <a:ext cx="5190211" cy="1732914"/>
          </a:xfrm>
          <a:prstGeom prst="rect">
            <a:avLst/>
          </a:prstGeom>
        </p:spPr>
        <p:txBody>
          <a:bodyPr vert="horz" wrap="square" lIns="0" tIns="73025" rIns="0" bIns="0" rtlCol="0">
            <a:spAutoFit/>
          </a:bodyPr>
          <a:lstStyle/>
          <a:p>
            <a:pPr marL="12700" marR="5080">
              <a:lnSpc>
                <a:spcPct val="90000"/>
              </a:lnSpc>
              <a:spcBef>
                <a:spcPts val="575"/>
              </a:spcBef>
            </a:pPr>
            <a:r>
              <a:rPr sz="4000" dirty="0">
                <a:solidFill>
                  <a:srgbClr val="FFFFFF"/>
                </a:solidFill>
                <a:latin typeface="Roboto"/>
                <a:cs typeface="Roboto"/>
              </a:rPr>
              <a:t>Sinergi</a:t>
            </a:r>
            <a:r>
              <a:rPr sz="4000" spc="65" dirty="0">
                <a:solidFill>
                  <a:srgbClr val="FFFFFF"/>
                </a:solidFill>
                <a:latin typeface="Roboto"/>
                <a:cs typeface="Roboto"/>
              </a:rPr>
              <a:t> </a:t>
            </a:r>
            <a:r>
              <a:rPr sz="4000" dirty="0">
                <a:solidFill>
                  <a:srgbClr val="FFFFFF"/>
                </a:solidFill>
                <a:latin typeface="Roboto"/>
                <a:cs typeface="Roboto"/>
              </a:rPr>
              <a:t>APBN</a:t>
            </a:r>
            <a:r>
              <a:rPr sz="4000" spc="60" dirty="0">
                <a:solidFill>
                  <a:srgbClr val="FFFFFF"/>
                </a:solidFill>
                <a:latin typeface="Roboto"/>
                <a:cs typeface="Roboto"/>
              </a:rPr>
              <a:t> </a:t>
            </a:r>
            <a:r>
              <a:rPr sz="4000" spc="-25" dirty="0">
                <a:solidFill>
                  <a:srgbClr val="FFFFFF"/>
                </a:solidFill>
                <a:latin typeface="Roboto"/>
                <a:cs typeface="Roboto"/>
              </a:rPr>
              <a:t>dan </a:t>
            </a:r>
            <a:r>
              <a:rPr sz="4000" dirty="0">
                <a:solidFill>
                  <a:srgbClr val="FFFFFF"/>
                </a:solidFill>
                <a:latin typeface="Roboto"/>
                <a:cs typeface="Roboto"/>
              </a:rPr>
              <a:t>APBD</a:t>
            </a:r>
            <a:r>
              <a:rPr sz="4000" spc="105" dirty="0">
                <a:solidFill>
                  <a:srgbClr val="FFFFFF"/>
                </a:solidFill>
                <a:latin typeface="Roboto"/>
                <a:cs typeface="Roboto"/>
              </a:rPr>
              <a:t> </a:t>
            </a:r>
            <a:r>
              <a:rPr sz="4000" spc="-10" dirty="0">
                <a:solidFill>
                  <a:srgbClr val="FFFFFF"/>
                </a:solidFill>
                <a:latin typeface="Roboto"/>
                <a:cs typeface="Roboto"/>
              </a:rPr>
              <a:t>untuk </a:t>
            </a:r>
            <a:r>
              <a:rPr sz="4000" dirty="0">
                <a:solidFill>
                  <a:srgbClr val="FFFFFF"/>
                </a:solidFill>
                <a:latin typeface="Roboto"/>
                <a:cs typeface="Roboto"/>
              </a:rPr>
              <a:t>kesejahteraan</a:t>
            </a:r>
            <a:r>
              <a:rPr sz="4000" spc="-35" dirty="0">
                <a:solidFill>
                  <a:srgbClr val="FFFFFF"/>
                </a:solidFill>
                <a:latin typeface="Roboto"/>
                <a:cs typeface="Roboto"/>
              </a:rPr>
              <a:t> </a:t>
            </a:r>
            <a:r>
              <a:rPr sz="4000" spc="-10" dirty="0">
                <a:solidFill>
                  <a:srgbClr val="FFFFFF"/>
                </a:solidFill>
                <a:latin typeface="Roboto"/>
                <a:cs typeface="Roboto"/>
              </a:rPr>
              <a:t>rakyat</a:t>
            </a:r>
            <a:endParaRPr sz="4000" dirty="0">
              <a:latin typeface="Roboto"/>
              <a:cs typeface="Roboto"/>
            </a:endParaRPr>
          </a:p>
        </p:txBody>
      </p:sp>
      <p:sp>
        <p:nvSpPr>
          <p:cNvPr id="10" name="object 10"/>
          <p:cNvSpPr txBox="1">
            <a:spLocks noGrp="1"/>
          </p:cNvSpPr>
          <p:nvPr>
            <p:ph type="sldNum" sz="quarter" idx="7"/>
          </p:nvPr>
        </p:nvSpPr>
        <p:spPr>
          <a:prstGeom prst="rect">
            <a:avLst/>
          </a:prstGeom>
        </p:spPr>
        <p:txBody>
          <a:bodyPr vert="horz" wrap="square" lIns="0" tIns="32384" rIns="0" bIns="0" rtlCol="0">
            <a:spAutoFit/>
          </a:bodyPr>
          <a:lstStyle/>
          <a:p>
            <a:pPr marL="39370">
              <a:lnSpc>
                <a:spcPct val="100000"/>
              </a:lnSpc>
              <a:spcBef>
                <a:spcPts val="254"/>
              </a:spcBef>
            </a:pPr>
            <a:fld id="{81D60167-4931-47E6-BA6A-407CBD079E47}" type="slidenum">
              <a:rPr spc="-25" dirty="0">
                <a:solidFill>
                  <a:srgbClr val="FFFFFF"/>
                </a:solidFill>
              </a:rPr>
              <a:t>16</a:t>
            </a:fld>
            <a:endParaRPr spc="-25" dirty="0">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99238" y="59817"/>
            <a:ext cx="10873486" cy="935834"/>
          </a:xfrm>
          <a:prstGeom prst="rect">
            <a:avLst/>
          </a:prstGeom>
        </p:spPr>
        <p:txBody>
          <a:bodyPr vert="horz" wrap="square" lIns="0" tIns="67945" rIns="0" bIns="0" rtlCol="0">
            <a:spAutoFit/>
          </a:bodyPr>
          <a:lstStyle/>
          <a:p>
            <a:pPr marL="12700" marR="5080">
              <a:lnSpc>
                <a:spcPts val="3460"/>
              </a:lnSpc>
              <a:spcBef>
                <a:spcPts val="535"/>
              </a:spcBef>
            </a:pPr>
            <a:r>
              <a:rPr sz="2800" dirty="0">
                <a:solidFill>
                  <a:srgbClr val="002F55"/>
                </a:solidFill>
                <a:latin typeface="Roboto"/>
              </a:rPr>
              <a:t>HUBUNGAN KEUANGAN PUSAT-DAERAH (APBN DAN APBD) SINERGIS MENINGKATKAN KESEJAHTERAAN MASYARAKAT</a:t>
            </a:r>
            <a:endParaRPr sz="2800" dirty="0">
              <a:latin typeface="Roboto"/>
            </a:endParaRPr>
          </a:p>
        </p:txBody>
      </p:sp>
      <p:sp>
        <p:nvSpPr>
          <p:cNvPr id="3" name="object 3"/>
          <p:cNvSpPr/>
          <p:nvPr/>
        </p:nvSpPr>
        <p:spPr>
          <a:xfrm>
            <a:off x="547662" y="1398752"/>
            <a:ext cx="2943860" cy="5117465"/>
          </a:xfrm>
          <a:custGeom>
            <a:avLst/>
            <a:gdLst/>
            <a:ahLst/>
            <a:cxnLst/>
            <a:rect l="l" t="t" r="r" b="b"/>
            <a:pathLst>
              <a:path w="2943860" h="5117465">
                <a:moveTo>
                  <a:pt x="2943352" y="0"/>
                </a:moveTo>
                <a:lnTo>
                  <a:pt x="0" y="0"/>
                </a:lnTo>
                <a:lnTo>
                  <a:pt x="0" y="5116957"/>
                </a:lnTo>
                <a:lnTo>
                  <a:pt x="2943352" y="5116957"/>
                </a:lnTo>
                <a:lnTo>
                  <a:pt x="2943352" y="0"/>
                </a:lnTo>
                <a:close/>
              </a:path>
            </a:pathLst>
          </a:custGeom>
          <a:solidFill>
            <a:srgbClr val="C7DCEA"/>
          </a:solidFill>
        </p:spPr>
        <p:txBody>
          <a:bodyPr wrap="square" lIns="0" tIns="0" rIns="0" bIns="0" rtlCol="0"/>
          <a:lstStyle/>
          <a:p>
            <a:endParaRPr/>
          </a:p>
        </p:txBody>
      </p:sp>
      <p:sp>
        <p:nvSpPr>
          <p:cNvPr id="4" name="object 4"/>
          <p:cNvSpPr txBox="1"/>
          <p:nvPr/>
        </p:nvSpPr>
        <p:spPr>
          <a:xfrm>
            <a:off x="1096162" y="1369876"/>
            <a:ext cx="1676413" cy="1276632"/>
          </a:xfrm>
          <a:prstGeom prst="rect">
            <a:avLst/>
          </a:prstGeom>
        </p:spPr>
        <p:txBody>
          <a:bodyPr vert="horz" wrap="square" lIns="0" tIns="90805" rIns="0" bIns="0" rtlCol="0">
            <a:spAutoFit/>
          </a:bodyPr>
          <a:lstStyle/>
          <a:p>
            <a:pPr marL="12700">
              <a:lnSpc>
                <a:spcPct val="100000"/>
              </a:lnSpc>
              <a:spcBef>
                <a:spcPts val="715"/>
              </a:spcBef>
            </a:pPr>
            <a:r>
              <a:rPr sz="1600" b="1" dirty="0">
                <a:solidFill>
                  <a:srgbClr val="252525"/>
                </a:solidFill>
                <a:latin typeface="Arial"/>
                <a:cs typeface="Arial"/>
              </a:rPr>
              <a:t>PENDAPATAN</a:t>
            </a:r>
            <a:endParaRPr sz="1600" dirty="0">
              <a:latin typeface="Arial"/>
              <a:cs typeface="Arial"/>
            </a:endParaRPr>
          </a:p>
          <a:p>
            <a:pPr marL="203200" indent="-171450">
              <a:lnSpc>
                <a:spcPct val="100000"/>
              </a:lnSpc>
              <a:spcBef>
                <a:spcPts val="550"/>
              </a:spcBef>
              <a:buFont typeface="Wingdings"/>
              <a:buChar char=""/>
              <a:tabLst>
                <a:tab pos="203200" algn="l"/>
              </a:tabLst>
            </a:pPr>
            <a:r>
              <a:rPr sz="1400" dirty="0">
                <a:solidFill>
                  <a:srgbClr val="252525"/>
                </a:solidFill>
                <a:latin typeface="Tahoma"/>
                <a:cs typeface="Tahoma"/>
              </a:rPr>
              <a:t>Pajak</a:t>
            </a:r>
            <a:endParaRPr sz="1400" dirty="0">
              <a:latin typeface="Tahoma"/>
              <a:cs typeface="Tahoma"/>
            </a:endParaRPr>
          </a:p>
          <a:p>
            <a:pPr marL="203200" indent="-171450">
              <a:lnSpc>
                <a:spcPct val="100000"/>
              </a:lnSpc>
              <a:buFont typeface="Wingdings"/>
              <a:buChar char=""/>
              <a:tabLst>
                <a:tab pos="203200" algn="l"/>
              </a:tabLst>
            </a:pPr>
            <a:r>
              <a:rPr sz="1400" dirty="0">
                <a:solidFill>
                  <a:srgbClr val="252525"/>
                </a:solidFill>
                <a:latin typeface="Tahoma"/>
                <a:cs typeface="Tahoma"/>
              </a:rPr>
              <a:t>PNBP</a:t>
            </a:r>
            <a:endParaRPr sz="1400" dirty="0">
              <a:latin typeface="Tahoma"/>
              <a:cs typeface="Tahoma"/>
            </a:endParaRPr>
          </a:p>
          <a:p>
            <a:pPr marL="203200" indent="-171450">
              <a:lnSpc>
                <a:spcPct val="100000"/>
              </a:lnSpc>
              <a:spcBef>
                <a:spcPts val="5"/>
              </a:spcBef>
              <a:buFont typeface="Wingdings"/>
              <a:buChar char=""/>
              <a:tabLst>
                <a:tab pos="203200" algn="l"/>
              </a:tabLst>
            </a:pPr>
            <a:r>
              <a:rPr sz="1400" dirty="0">
                <a:solidFill>
                  <a:srgbClr val="252525"/>
                </a:solidFill>
                <a:latin typeface="Tahoma"/>
                <a:cs typeface="Tahoma"/>
              </a:rPr>
              <a:t>Bea dan Cukai</a:t>
            </a:r>
            <a:endParaRPr sz="1400" dirty="0">
              <a:latin typeface="Tahoma"/>
              <a:cs typeface="Tahoma"/>
            </a:endParaRPr>
          </a:p>
          <a:p>
            <a:pPr marL="203200" indent="-171450">
              <a:lnSpc>
                <a:spcPct val="100000"/>
              </a:lnSpc>
              <a:buFont typeface="Wingdings"/>
              <a:buChar char=""/>
              <a:tabLst>
                <a:tab pos="203200" algn="l"/>
              </a:tabLst>
            </a:pPr>
            <a:r>
              <a:rPr sz="1400" dirty="0">
                <a:solidFill>
                  <a:srgbClr val="252525"/>
                </a:solidFill>
                <a:latin typeface="Tahoma"/>
                <a:cs typeface="Tahoma"/>
              </a:rPr>
              <a:t>Hibah</a:t>
            </a:r>
            <a:endParaRPr sz="1400" dirty="0">
              <a:latin typeface="Tahoma"/>
              <a:cs typeface="Tahoma"/>
            </a:endParaRPr>
          </a:p>
        </p:txBody>
      </p:sp>
      <p:grpSp>
        <p:nvGrpSpPr>
          <p:cNvPr id="5" name="object 5"/>
          <p:cNvGrpSpPr/>
          <p:nvPr/>
        </p:nvGrpSpPr>
        <p:grpSpPr>
          <a:xfrm>
            <a:off x="800100" y="1487474"/>
            <a:ext cx="259715" cy="254635"/>
            <a:chOff x="800100" y="1487474"/>
            <a:chExt cx="259715" cy="254635"/>
          </a:xfrm>
        </p:grpSpPr>
        <p:pic>
          <p:nvPicPr>
            <p:cNvPr id="6" name="object 6"/>
            <p:cNvPicPr/>
            <p:nvPr/>
          </p:nvPicPr>
          <p:blipFill>
            <a:blip r:embed="rId2" cstate="print"/>
            <a:stretch>
              <a:fillRect/>
            </a:stretch>
          </p:blipFill>
          <p:spPr>
            <a:xfrm>
              <a:off x="800100" y="1487474"/>
              <a:ext cx="259105" cy="254457"/>
            </a:xfrm>
            <a:prstGeom prst="rect">
              <a:avLst/>
            </a:prstGeom>
          </p:spPr>
        </p:pic>
        <p:pic>
          <p:nvPicPr>
            <p:cNvPr id="7" name="object 7"/>
            <p:cNvPicPr/>
            <p:nvPr/>
          </p:nvPicPr>
          <p:blipFill>
            <a:blip r:embed="rId3" cstate="print"/>
            <a:stretch>
              <a:fillRect/>
            </a:stretch>
          </p:blipFill>
          <p:spPr>
            <a:xfrm>
              <a:off x="827151" y="1513141"/>
              <a:ext cx="155689" cy="153035"/>
            </a:xfrm>
            <a:prstGeom prst="rect">
              <a:avLst/>
            </a:prstGeom>
          </p:spPr>
        </p:pic>
      </p:grpSp>
      <p:sp>
        <p:nvSpPr>
          <p:cNvPr id="8" name="object 8"/>
          <p:cNvSpPr txBox="1"/>
          <p:nvPr/>
        </p:nvSpPr>
        <p:spPr>
          <a:xfrm>
            <a:off x="1096162" y="2779480"/>
            <a:ext cx="2023745" cy="1011174"/>
          </a:xfrm>
          <a:prstGeom prst="rect">
            <a:avLst/>
          </a:prstGeom>
        </p:spPr>
        <p:txBody>
          <a:bodyPr vert="horz" wrap="square" lIns="0" tIns="66675" rIns="0" bIns="0" rtlCol="0">
            <a:spAutoFit/>
          </a:bodyPr>
          <a:lstStyle/>
          <a:p>
            <a:pPr marL="12700">
              <a:lnSpc>
                <a:spcPct val="100000"/>
              </a:lnSpc>
              <a:spcBef>
                <a:spcPts val="525"/>
              </a:spcBef>
            </a:pPr>
            <a:r>
              <a:rPr sz="1600" b="1" dirty="0">
                <a:solidFill>
                  <a:srgbClr val="252525"/>
                </a:solidFill>
                <a:latin typeface="Arial"/>
                <a:cs typeface="Arial"/>
              </a:rPr>
              <a:t>BELANJA</a:t>
            </a:r>
            <a:endParaRPr sz="1600">
              <a:latin typeface="Arial"/>
              <a:cs typeface="Arial"/>
            </a:endParaRPr>
          </a:p>
          <a:p>
            <a:pPr marL="185420" indent="-171450">
              <a:lnSpc>
                <a:spcPct val="100000"/>
              </a:lnSpc>
              <a:spcBef>
                <a:spcPts val="380"/>
              </a:spcBef>
              <a:buFont typeface="Wingdings"/>
              <a:buChar char=""/>
              <a:tabLst>
                <a:tab pos="185420" algn="l"/>
              </a:tabLst>
            </a:pPr>
            <a:r>
              <a:rPr sz="1400" dirty="0">
                <a:solidFill>
                  <a:srgbClr val="252525"/>
                </a:solidFill>
                <a:latin typeface="Tahoma"/>
                <a:cs typeface="Tahoma"/>
              </a:rPr>
              <a:t>Belanja Pusat</a:t>
            </a:r>
            <a:r>
              <a:rPr sz="1400" b="1" dirty="0">
                <a:solidFill>
                  <a:srgbClr val="252525"/>
                </a:solidFill>
                <a:latin typeface="Arial"/>
                <a:cs typeface="Arial"/>
              </a:rPr>
              <a:t>*</a:t>
            </a:r>
            <a:endParaRPr sz="1400">
              <a:latin typeface="Arial"/>
              <a:cs typeface="Arial"/>
            </a:endParaRPr>
          </a:p>
          <a:p>
            <a:pPr marL="185420" indent="-171450">
              <a:lnSpc>
                <a:spcPct val="100000"/>
              </a:lnSpc>
              <a:buFont typeface="Wingdings"/>
              <a:buChar char=""/>
              <a:tabLst>
                <a:tab pos="185420" algn="l"/>
              </a:tabLst>
            </a:pPr>
            <a:r>
              <a:rPr sz="1400" b="1" dirty="0">
                <a:solidFill>
                  <a:srgbClr val="252525"/>
                </a:solidFill>
                <a:latin typeface="Arial"/>
                <a:cs typeface="Arial"/>
              </a:rPr>
              <a:t>Transfer ke Daerah (TKD)</a:t>
            </a:r>
            <a:endParaRPr sz="1400">
              <a:latin typeface="Arial"/>
              <a:cs typeface="Arial"/>
            </a:endParaRPr>
          </a:p>
        </p:txBody>
      </p:sp>
      <p:sp>
        <p:nvSpPr>
          <p:cNvPr id="9" name="object 9"/>
          <p:cNvSpPr txBox="1"/>
          <p:nvPr/>
        </p:nvSpPr>
        <p:spPr>
          <a:xfrm>
            <a:off x="1091285" y="3812540"/>
            <a:ext cx="1516660" cy="258404"/>
          </a:xfrm>
          <a:prstGeom prst="rect">
            <a:avLst/>
          </a:prstGeom>
        </p:spPr>
        <p:txBody>
          <a:bodyPr vert="horz" wrap="square" lIns="0" tIns="12065" rIns="0" bIns="0" rtlCol="0">
            <a:spAutoFit/>
          </a:bodyPr>
          <a:lstStyle/>
          <a:p>
            <a:pPr marL="12700">
              <a:lnSpc>
                <a:spcPct val="100000"/>
              </a:lnSpc>
              <a:spcBef>
                <a:spcPts val="95"/>
              </a:spcBef>
            </a:pPr>
            <a:r>
              <a:rPr sz="1600" b="1" dirty="0">
                <a:solidFill>
                  <a:srgbClr val="252525"/>
                </a:solidFill>
                <a:latin typeface="Arial"/>
                <a:cs typeface="Arial"/>
              </a:rPr>
              <a:t>PEMBIAYAAN</a:t>
            </a:r>
            <a:endParaRPr sz="1600" dirty="0">
              <a:latin typeface="Arial"/>
              <a:cs typeface="Arial"/>
            </a:endParaRPr>
          </a:p>
        </p:txBody>
      </p:sp>
      <p:sp>
        <p:nvSpPr>
          <p:cNvPr id="10" name="object 10"/>
          <p:cNvSpPr/>
          <p:nvPr/>
        </p:nvSpPr>
        <p:spPr>
          <a:xfrm>
            <a:off x="3589273" y="1392936"/>
            <a:ext cx="5937885" cy="2729230"/>
          </a:xfrm>
          <a:custGeom>
            <a:avLst/>
            <a:gdLst/>
            <a:ahLst/>
            <a:cxnLst/>
            <a:rect l="l" t="t" r="r" b="b"/>
            <a:pathLst>
              <a:path w="5937884" h="2729229">
                <a:moveTo>
                  <a:pt x="5937885" y="0"/>
                </a:moveTo>
                <a:lnTo>
                  <a:pt x="0" y="0"/>
                </a:lnTo>
                <a:lnTo>
                  <a:pt x="0" y="2728976"/>
                </a:lnTo>
                <a:lnTo>
                  <a:pt x="5937885" y="2728976"/>
                </a:lnTo>
                <a:lnTo>
                  <a:pt x="5937885" y="0"/>
                </a:lnTo>
                <a:close/>
              </a:path>
            </a:pathLst>
          </a:custGeom>
          <a:solidFill>
            <a:srgbClr val="B4EAE4"/>
          </a:solidFill>
        </p:spPr>
        <p:txBody>
          <a:bodyPr wrap="square" lIns="0" tIns="0" rIns="0" bIns="0" rtlCol="0"/>
          <a:lstStyle/>
          <a:p>
            <a:endParaRPr/>
          </a:p>
        </p:txBody>
      </p:sp>
      <p:sp>
        <p:nvSpPr>
          <p:cNvPr id="11" name="object 11"/>
          <p:cNvSpPr txBox="1"/>
          <p:nvPr/>
        </p:nvSpPr>
        <p:spPr>
          <a:xfrm>
            <a:off x="4109720" y="1345778"/>
            <a:ext cx="1654175" cy="1333698"/>
          </a:xfrm>
          <a:prstGeom prst="rect">
            <a:avLst/>
          </a:prstGeom>
        </p:spPr>
        <p:txBody>
          <a:bodyPr vert="horz" wrap="square" lIns="0" tIns="121920" rIns="0" bIns="0" rtlCol="0">
            <a:spAutoFit/>
          </a:bodyPr>
          <a:lstStyle/>
          <a:p>
            <a:pPr marL="12700">
              <a:lnSpc>
                <a:spcPct val="100000"/>
              </a:lnSpc>
              <a:spcBef>
                <a:spcPts val="960"/>
              </a:spcBef>
            </a:pPr>
            <a:r>
              <a:rPr sz="1600" b="1" dirty="0">
                <a:solidFill>
                  <a:srgbClr val="252525"/>
                </a:solidFill>
                <a:latin typeface="Arial"/>
                <a:cs typeface="Arial"/>
              </a:rPr>
              <a:t>PENDAPATAN</a:t>
            </a:r>
            <a:endParaRPr sz="1600">
              <a:latin typeface="Arial"/>
              <a:cs typeface="Arial"/>
            </a:endParaRPr>
          </a:p>
          <a:p>
            <a:pPr marL="231140" indent="-171450">
              <a:lnSpc>
                <a:spcPct val="100000"/>
              </a:lnSpc>
              <a:spcBef>
                <a:spcPts val="770"/>
              </a:spcBef>
              <a:buFont typeface="Wingdings"/>
              <a:buChar char=""/>
              <a:tabLst>
                <a:tab pos="231140" algn="l"/>
              </a:tabLst>
            </a:pPr>
            <a:r>
              <a:rPr sz="1400" dirty="0">
                <a:solidFill>
                  <a:srgbClr val="252525"/>
                </a:solidFill>
                <a:latin typeface="Tahoma"/>
                <a:cs typeface="Tahoma"/>
              </a:rPr>
              <a:t>PAD</a:t>
            </a:r>
            <a:endParaRPr sz="1400">
              <a:latin typeface="Tahoma"/>
              <a:cs typeface="Tahoma"/>
            </a:endParaRPr>
          </a:p>
          <a:p>
            <a:pPr marL="231140" indent="-171450">
              <a:lnSpc>
                <a:spcPct val="100000"/>
              </a:lnSpc>
              <a:buFont typeface="Wingdings"/>
              <a:buChar char=""/>
              <a:tabLst>
                <a:tab pos="231140" algn="l"/>
              </a:tabLst>
            </a:pPr>
            <a:r>
              <a:rPr sz="1400" b="1" dirty="0">
                <a:solidFill>
                  <a:srgbClr val="252525"/>
                </a:solidFill>
                <a:latin typeface="Arial"/>
                <a:cs typeface="Arial"/>
              </a:rPr>
              <a:t>Pendapatan TKD</a:t>
            </a:r>
            <a:endParaRPr sz="1400">
              <a:latin typeface="Arial"/>
              <a:cs typeface="Arial"/>
            </a:endParaRPr>
          </a:p>
          <a:p>
            <a:pPr marL="231140" indent="-171450">
              <a:lnSpc>
                <a:spcPct val="100000"/>
              </a:lnSpc>
              <a:buFont typeface="Wingdings"/>
              <a:buChar char=""/>
              <a:tabLst>
                <a:tab pos="231140" algn="l"/>
              </a:tabLst>
            </a:pPr>
            <a:r>
              <a:rPr sz="1400" dirty="0">
                <a:solidFill>
                  <a:srgbClr val="252525"/>
                </a:solidFill>
                <a:latin typeface="Tahoma"/>
                <a:cs typeface="Tahoma"/>
              </a:rPr>
              <a:t>Lain2 PAD yang sah</a:t>
            </a:r>
            <a:endParaRPr sz="1400">
              <a:latin typeface="Tahoma"/>
              <a:cs typeface="Tahoma"/>
            </a:endParaRPr>
          </a:p>
        </p:txBody>
      </p:sp>
      <p:sp>
        <p:nvSpPr>
          <p:cNvPr id="12" name="object 12"/>
          <p:cNvSpPr txBox="1"/>
          <p:nvPr/>
        </p:nvSpPr>
        <p:spPr>
          <a:xfrm>
            <a:off x="4109720" y="2658102"/>
            <a:ext cx="1720088" cy="795089"/>
          </a:xfrm>
          <a:prstGeom prst="rect">
            <a:avLst/>
          </a:prstGeom>
        </p:spPr>
        <p:txBody>
          <a:bodyPr vert="horz" wrap="square" lIns="0" tIns="66040" rIns="0" bIns="0" rtlCol="0">
            <a:spAutoFit/>
          </a:bodyPr>
          <a:lstStyle/>
          <a:p>
            <a:pPr marL="12700">
              <a:lnSpc>
                <a:spcPct val="100000"/>
              </a:lnSpc>
              <a:spcBef>
                <a:spcPts val="520"/>
              </a:spcBef>
            </a:pPr>
            <a:r>
              <a:rPr sz="1600" b="1" dirty="0">
                <a:solidFill>
                  <a:srgbClr val="252525"/>
                </a:solidFill>
                <a:latin typeface="Arial"/>
                <a:cs typeface="Arial"/>
              </a:rPr>
              <a:t>BELANJA</a:t>
            </a:r>
            <a:endParaRPr sz="1600" dirty="0">
              <a:latin typeface="Arial"/>
              <a:cs typeface="Arial"/>
            </a:endParaRPr>
          </a:p>
          <a:p>
            <a:pPr marL="192405" indent="-171450">
              <a:lnSpc>
                <a:spcPct val="100000"/>
              </a:lnSpc>
              <a:spcBef>
                <a:spcPts val="380"/>
              </a:spcBef>
              <a:buFont typeface="Wingdings"/>
              <a:buChar char=""/>
              <a:tabLst>
                <a:tab pos="192405" algn="l"/>
              </a:tabLst>
            </a:pPr>
            <a:r>
              <a:rPr sz="1400" dirty="0">
                <a:solidFill>
                  <a:srgbClr val="252525"/>
                </a:solidFill>
                <a:latin typeface="Tahoma"/>
                <a:cs typeface="Tahoma"/>
              </a:rPr>
              <a:t>Belanja Modal</a:t>
            </a:r>
            <a:endParaRPr sz="1400" dirty="0">
              <a:latin typeface="Tahoma"/>
              <a:cs typeface="Tahoma"/>
            </a:endParaRPr>
          </a:p>
          <a:p>
            <a:pPr marL="192405" indent="-171450">
              <a:lnSpc>
                <a:spcPct val="100000"/>
              </a:lnSpc>
              <a:buFont typeface="Wingdings"/>
              <a:buChar char=""/>
              <a:tabLst>
                <a:tab pos="192405" algn="l"/>
              </a:tabLst>
            </a:pPr>
            <a:r>
              <a:rPr sz="1400" dirty="0">
                <a:solidFill>
                  <a:srgbClr val="252525"/>
                </a:solidFill>
                <a:latin typeface="Tahoma"/>
                <a:cs typeface="Tahoma"/>
              </a:rPr>
              <a:t>Belanja lainnya</a:t>
            </a:r>
            <a:endParaRPr sz="1400" dirty="0">
              <a:latin typeface="Tahoma"/>
              <a:cs typeface="Tahoma"/>
            </a:endParaRPr>
          </a:p>
        </p:txBody>
      </p:sp>
      <p:sp>
        <p:nvSpPr>
          <p:cNvPr id="13" name="object 13"/>
          <p:cNvSpPr txBox="1"/>
          <p:nvPr/>
        </p:nvSpPr>
        <p:spPr>
          <a:xfrm>
            <a:off x="4109720" y="3701541"/>
            <a:ext cx="1556373" cy="258404"/>
          </a:xfrm>
          <a:prstGeom prst="rect">
            <a:avLst/>
          </a:prstGeom>
        </p:spPr>
        <p:txBody>
          <a:bodyPr vert="horz" wrap="square" lIns="0" tIns="12065" rIns="0" bIns="0" rtlCol="0">
            <a:spAutoFit/>
          </a:bodyPr>
          <a:lstStyle/>
          <a:p>
            <a:pPr marL="12700">
              <a:lnSpc>
                <a:spcPct val="100000"/>
              </a:lnSpc>
              <a:spcBef>
                <a:spcPts val="95"/>
              </a:spcBef>
            </a:pPr>
            <a:r>
              <a:rPr sz="1600" b="1" dirty="0">
                <a:solidFill>
                  <a:srgbClr val="252525"/>
                </a:solidFill>
                <a:latin typeface="Arial"/>
                <a:cs typeface="Arial"/>
              </a:rPr>
              <a:t>PEMBIAYAAN</a:t>
            </a:r>
            <a:endParaRPr sz="1600" dirty="0">
              <a:latin typeface="Arial"/>
              <a:cs typeface="Arial"/>
            </a:endParaRPr>
          </a:p>
        </p:txBody>
      </p:sp>
      <p:grpSp>
        <p:nvGrpSpPr>
          <p:cNvPr id="14" name="object 14"/>
          <p:cNvGrpSpPr/>
          <p:nvPr/>
        </p:nvGrpSpPr>
        <p:grpSpPr>
          <a:xfrm>
            <a:off x="907148" y="2077339"/>
            <a:ext cx="5871845" cy="4201160"/>
            <a:chOff x="907148" y="2077339"/>
            <a:chExt cx="5871845" cy="4201160"/>
          </a:xfrm>
        </p:grpSpPr>
        <p:sp>
          <p:nvSpPr>
            <p:cNvPr id="15" name="object 15"/>
            <p:cNvSpPr/>
            <p:nvPr/>
          </p:nvSpPr>
          <p:spPr>
            <a:xfrm>
              <a:off x="3150107" y="2124837"/>
              <a:ext cx="249554" cy="1373505"/>
            </a:xfrm>
            <a:custGeom>
              <a:avLst/>
              <a:gdLst/>
              <a:ahLst/>
              <a:cxnLst/>
              <a:rect l="l" t="t" r="r" b="b"/>
              <a:pathLst>
                <a:path w="249554" h="1373504">
                  <a:moveTo>
                    <a:pt x="0" y="1370964"/>
                  </a:moveTo>
                  <a:lnTo>
                    <a:pt x="249174" y="1370964"/>
                  </a:lnTo>
                </a:path>
                <a:path w="249554" h="1373504">
                  <a:moveTo>
                    <a:pt x="249174" y="0"/>
                  </a:moveTo>
                  <a:lnTo>
                    <a:pt x="249174" y="1373504"/>
                  </a:lnTo>
                </a:path>
              </a:pathLst>
            </a:custGeom>
            <a:ln w="38100">
              <a:solidFill>
                <a:srgbClr val="4471C4"/>
              </a:solidFill>
            </a:ln>
          </p:spPr>
          <p:txBody>
            <a:bodyPr wrap="square" lIns="0" tIns="0" rIns="0" bIns="0" rtlCol="0"/>
            <a:lstStyle/>
            <a:p>
              <a:endParaRPr/>
            </a:p>
          </p:txBody>
        </p:sp>
        <p:sp>
          <p:nvSpPr>
            <p:cNvPr id="16" name="object 16"/>
            <p:cNvSpPr/>
            <p:nvPr/>
          </p:nvSpPr>
          <p:spPr>
            <a:xfrm>
              <a:off x="3390773" y="2077338"/>
              <a:ext cx="3387725" cy="115570"/>
            </a:xfrm>
            <a:custGeom>
              <a:avLst/>
              <a:gdLst/>
              <a:ahLst/>
              <a:cxnLst/>
              <a:rect l="l" t="t" r="r" b="b"/>
              <a:pathLst>
                <a:path w="3387725" h="115569">
                  <a:moveTo>
                    <a:pt x="564616" y="77978"/>
                  </a:moveTo>
                  <a:lnTo>
                    <a:pt x="504698" y="77978"/>
                  </a:lnTo>
                  <a:lnTo>
                    <a:pt x="485711" y="77978"/>
                  </a:lnTo>
                  <a:lnTo>
                    <a:pt x="484886" y="115570"/>
                  </a:lnTo>
                  <a:lnTo>
                    <a:pt x="564616" y="77978"/>
                  </a:lnTo>
                  <a:close/>
                </a:path>
                <a:path w="3387725" h="115569">
                  <a:moveTo>
                    <a:pt x="600456" y="61087"/>
                  </a:moveTo>
                  <a:lnTo>
                    <a:pt x="487426" y="1270"/>
                  </a:lnTo>
                  <a:lnTo>
                    <a:pt x="486575" y="39458"/>
                  </a:lnTo>
                  <a:lnTo>
                    <a:pt x="889" y="28448"/>
                  </a:lnTo>
                  <a:lnTo>
                    <a:pt x="0" y="66548"/>
                  </a:lnTo>
                  <a:lnTo>
                    <a:pt x="485724" y="77558"/>
                  </a:lnTo>
                  <a:lnTo>
                    <a:pt x="504698" y="77558"/>
                  </a:lnTo>
                  <a:lnTo>
                    <a:pt x="565531" y="77558"/>
                  </a:lnTo>
                  <a:lnTo>
                    <a:pt x="600456" y="61087"/>
                  </a:lnTo>
                  <a:close/>
                </a:path>
                <a:path w="3387725" h="115569">
                  <a:moveTo>
                    <a:pt x="3387598" y="57150"/>
                  </a:moveTo>
                  <a:lnTo>
                    <a:pt x="3349498" y="38100"/>
                  </a:lnTo>
                  <a:lnTo>
                    <a:pt x="3273298" y="0"/>
                  </a:lnTo>
                  <a:lnTo>
                    <a:pt x="3273298" y="38100"/>
                  </a:lnTo>
                  <a:lnTo>
                    <a:pt x="2533142" y="38100"/>
                  </a:lnTo>
                  <a:lnTo>
                    <a:pt x="2533142" y="76200"/>
                  </a:lnTo>
                  <a:lnTo>
                    <a:pt x="3273298" y="76200"/>
                  </a:lnTo>
                  <a:lnTo>
                    <a:pt x="3273298" y="114300"/>
                  </a:lnTo>
                  <a:lnTo>
                    <a:pt x="3349498" y="76200"/>
                  </a:lnTo>
                  <a:lnTo>
                    <a:pt x="3387598" y="57150"/>
                  </a:lnTo>
                  <a:close/>
                </a:path>
              </a:pathLst>
            </a:custGeom>
            <a:solidFill>
              <a:srgbClr val="4471C4"/>
            </a:solidFill>
          </p:spPr>
          <p:txBody>
            <a:bodyPr wrap="square" lIns="0" tIns="0" rIns="0" bIns="0" rtlCol="0"/>
            <a:lstStyle/>
            <a:p>
              <a:endParaRPr/>
            </a:p>
          </p:txBody>
        </p:sp>
        <p:sp>
          <p:nvSpPr>
            <p:cNvPr id="17" name="object 17"/>
            <p:cNvSpPr/>
            <p:nvPr/>
          </p:nvSpPr>
          <p:spPr>
            <a:xfrm>
              <a:off x="2090800" y="4623308"/>
              <a:ext cx="644525" cy="676910"/>
            </a:xfrm>
            <a:custGeom>
              <a:avLst/>
              <a:gdLst/>
              <a:ahLst/>
              <a:cxnLst/>
              <a:rect l="l" t="t" r="r" b="b"/>
              <a:pathLst>
                <a:path w="644525" h="676910">
                  <a:moveTo>
                    <a:pt x="0" y="0"/>
                  </a:moveTo>
                  <a:lnTo>
                    <a:pt x="0" y="322199"/>
                  </a:lnTo>
                  <a:lnTo>
                    <a:pt x="16001" y="322580"/>
                  </a:lnTo>
                  <a:lnTo>
                    <a:pt x="63400" y="328447"/>
                  </a:lnTo>
                  <a:lnTo>
                    <a:pt x="108298" y="340851"/>
                  </a:lnTo>
                  <a:lnTo>
                    <a:pt x="150224" y="359269"/>
                  </a:lnTo>
                  <a:lnTo>
                    <a:pt x="188705" y="383178"/>
                  </a:lnTo>
                  <a:lnTo>
                    <a:pt x="223269" y="412057"/>
                  </a:lnTo>
                  <a:lnTo>
                    <a:pt x="253443" y="445381"/>
                  </a:lnTo>
                  <a:lnTo>
                    <a:pt x="278756" y="482629"/>
                  </a:lnTo>
                  <a:lnTo>
                    <a:pt x="298735" y="523277"/>
                  </a:lnTo>
                  <a:lnTo>
                    <a:pt x="312908" y="566804"/>
                  </a:lnTo>
                  <a:lnTo>
                    <a:pt x="320801" y="612685"/>
                  </a:lnTo>
                  <a:lnTo>
                    <a:pt x="321944" y="660400"/>
                  </a:lnTo>
                  <a:lnTo>
                    <a:pt x="643763" y="676402"/>
                  </a:lnTo>
                  <a:lnTo>
                    <a:pt x="644096" y="668401"/>
                  </a:lnTo>
                  <a:lnTo>
                    <a:pt x="644525" y="644398"/>
                  </a:lnTo>
                  <a:lnTo>
                    <a:pt x="642757" y="596310"/>
                  </a:lnTo>
                  <a:lnTo>
                    <a:pt x="637537" y="549181"/>
                  </a:lnTo>
                  <a:lnTo>
                    <a:pt x="628989" y="503137"/>
                  </a:lnTo>
                  <a:lnTo>
                    <a:pt x="617238" y="458300"/>
                  </a:lnTo>
                  <a:lnTo>
                    <a:pt x="602408" y="414797"/>
                  </a:lnTo>
                  <a:lnTo>
                    <a:pt x="584624" y="372752"/>
                  </a:lnTo>
                  <a:lnTo>
                    <a:pt x="564011" y="332289"/>
                  </a:lnTo>
                  <a:lnTo>
                    <a:pt x="540693" y="293532"/>
                  </a:lnTo>
                  <a:lnTo>
                    <a:pt x="514794" y="256608"/>
                  </a:lnTo>
                  <a:lnTo>
                    <a:pt x="486440" y="221640"/>
                  </a:lnTo>
                  <a:lnTo>
                    <a:pt x="455755" y="188753"/>
                  </a:lnTo>
                  <a:lnTo>
                    <a:pt x="422863" y="158072"/>
                  </a:lnTo>
                  <a:lnTo>
                    <a:pt x="387890" y="129721"/>
                  </a:lnTo>
                  <a:lnTo>
                    <a:pt x="350959" y="103825"/>
                  </a:lnTo>
                  <a:lnTo>
                    <a:pt x="312195" y="80509"/>
                  </a:lnTo>
                  <a:lnTo>
                    <a:pt x="271723" y="59898"/>
                  </a:lnTo>
                  <a:lnTo>
                    <a:pt x="229668" y="42115"/>
                  </a:lnTo>
                  <a:lnTo>
                    <a:pt x="186154" y="27286"/>
                  </a:lnTo>
                  <a:lnTo>
                    <a:pt x="141305" y="15535"/>
                  </a:lnTo>
                  <a:lnTo>
                    <a:pt x="95247" y="6987"/>
                  </a:lnTo>
                  <a:lnTo>
                    <a:pt x="48104" y="1767"/>
                  </a:lnTo>
                  <a:lnTo>
                    <a:pt x="0" y="0"/>
                  </a:lnTo>
                  <a:close/>
                </a:path>
              </a:pathLst>
            </a:custGeom>
            <a:solidFill>
              <a:srgbClr val="FFC000"/>
            </a:solidFill>
          </p:spPr>
          <p:txBody>
            <a:bodyPr wrap="square" lIns="0" tIns="0" rIns="0" bIns="0" rtlCol="0"/>
            <a:lstStyle/>
            <a:p>
              <a:endParaRPr/>
            </a:p>
          </p:txBody>
        </p:sp>
        <p:sp>
          <p:nvSpPr>
            <p:cNvPr id="18" name="object 18"/>
            <p:cNvSpPr/>
            <p:nvPr/>
          </p:nvSpPr>
          <p:spPr>
            <a:xfrm>
              <a:off x="1376567" y="4689983"/>
              <a:ext cx="1288415" cy="1289050"/>
            </a:xfrm>
            <a:custGeom>
              <a:avLst/>
              <a:gdLst/>
              <a:ahLst/>
              <a:cxnLst/>
              <a:rect l="l" t="t" r="r" b="b"/>
              <a:pathLst>
                <a:path w="1288414" h="1289050">
                  <a:moveTo>
                    <a:pt x="644256" y="0"/>
                  </a:moveTo>
                  <a:lnTo>
                    <a:pt x="595613" y="1811"/>
                  </a:lnTo>
                  <a:lnTo>
                    <a:pt x="547926" y="7160"/>
                  </a:lnTo>
                  <a:lnTo>
                    <a:pt x="501327" y="15921"/>
                  </a:lnTo>
                  <a:lnTo>
                    <a:pt x="455951" y="27966"/>
                  </a:lnTo>
                  <a:lnTo>
                    <a:pt x="411930" y="43169"/>
                  </a:lnTo>
                  <a:lnTo>
                    <a:pt x="369397" y="61402"/>
                  </a:lnTo>
                  <a:lnTo>
                    <a:pt x="328487" y="82540"/>
                  </a:lnTo>
                  <a:lnTo>
                    <a:pt x="289331" y="106455"/>
                  </a:lnTo>
                  <a:lnTo>
                    <a:pt x="252064" y="133021"/>
                  </a:lnTo>
                  <a:lnTo>
                    <a:pt x="216817" y="162110"/>
                  </a:lnTo>
                  <a:lnTo>
                    <a:pt x="183726" y="193596"/>
                  </a:lnTo>
                  <a:lnTo>
                    <a:pt x="152922" y="227352"/>
                  </a:lnTo>
                  <a:lnTo>
                    <a:pt x="124539" y="263252"/>
                  </a:lnTo>
                  <a:lnTo>
                    <a:pt x="98711" y="301168"/>
                  </a:lnTo>
                  <a:lnTo>
                    <a:pt x="75570" y="340974"/>
                  </a:lnTo>
                  <a:lnTo>
                    <a:pt x="55249" y="382543"/>
                  </a:lnTo>
                  <a:lnTo>
                    <a:pt x="37883" y="425748"/>
                  </a:lnTo>
                  <a:lnTo>
                    <a:pt x="23603" y="470462"/>
                  </a:lnTo>
                  <a:lnTo>
                    <a:pt x="12544" y="516559"/>
                  </a:lnTo>
                  <a:lnTo>
                    <a:pt x="4839" y="563912"/>
                  </a:lnTo>
                  <a:lnTo>
                    <a:pt x="620" y="612394"/>
                  </a:lnTo>
                  <a:lnTo>
                    <a:pt x="0" y="660525"/>
                  </a:lnTo>
                  <a:lnTo>
                    <a:pt x="2874" y="707869"/>
                  </a:lnTo>
                  <a:lnTo>
                    <a:pt x="9126" y="754294"/>
                  </a:lnTo>
                  <a:lnTo>
                    <a:pt x="18636" y="799670"/>
                  </a:lnTo>
                  <a:lnTo>
                    <a:pt x="31286" y="843865"/>
                  </a:lnTo>
                  <a:lnTo>
                    <a:pt x="46958" y="886751"/>
                  </a:lnTo>
                  <a:lnTo>
                    <a:pt x="65534" y="928195"/>
                  </a:lnTo>
                  <a:lnTo>
                    <a:pt x="86896" y="968067"/>
                  </a:lnTo>
                  <a:lnTo>
                    <a:pt x="110926" y="1006237"/>
                  </a:lnTo>
                  <a:lnTo>
                    <a:pt x="137504" y="1042574"/>
                  </a:lnTo>
                  <a:lnTo>
                    <a:pt x="166514" y="1076947"/>
                  </a:lnTo>
                  <a:lnTo>
                    <a:pt x="197836" y="1109226"/>
                  </a:lnTo>
                  <a:lnTo>
                    <a:pt x="231353" y="1139280"/>
                  </a:lnTo>
                  <a:lnTo>
                    <a:pt x="266946" y="1166979"/>
                  </a:lnTo>
                  <a:lnTo>
                    <a:pt x="304497" y="1192191"/>
                  </a:lnTo>
                  <a:lnTo>
                    <a:pt x="343888" y="1214787"/>
                  </a:lnTo>
                  <a:lnTo>
                    <a:pt x="385001" y="1234636"/>
                  </a:lnTo>
                  <a:lnTo>
                    <a:pt x="427717" y="1251606"/>
                  </a:lnTo>
                  <a:lnTo>
                    <a:pt x="471919" y="1265568"/>
                  </a:lnTo>
                  <a:lnTo>
                    <a:pt x="517487" y="1276391"/>
                  </a:lnTo>
                  <a:lnTo>
                    <a:pt x="564304" y="1283944"/>
                  </a:lnTo>
                  <a:lnTo>
                    <a:pt x="612252" y="1288097"/>
                  </a:lnTo>
                  <a:lnTo>
                    <a:pt x="660375" y="1288717"/>
                  </a:lnTo>
                  <a:lnTo>
                    <a:pt x="707712" y="1285841"/>
                  </a:lnTo>
                  <a:lnTo>
                    <a:pt x="754130" y="1279589"/>
                  </a:lnTo>
                  <a:lnTo>
                    <a:pt x="799500" y="1270077"/>
                  </a:lnTo>
                  <a:lnTo>
                    <a:pt x="843691" y="1257424"/>
                  </a:lnTo>
                  <a:lnTo>
                    <a:pt x="886572" y="1241749"/>
                  </a:lnTo>
                  <a:lnTo>
                    <a:pt x="928012" y="1223170"/>
                  </a:lnTo>
                  <a:lnTo>
                    <a:pt x="967881" y="1201805"/>
                  </a:lnTo>
                  <a:lnTo>
                    <a:pt x="1006048" y="1177772"/>
                  </a:lnTo>
                  <a:lnTo>
                    <a:pt x="1042383" y="1151190"/>
                  </a:lnTo>
                  <a:lnTo>
                    <a:pt x="1076754" y="1122176"/>
                  </a:lnTo>
                  <a:lnTo>
                    <a:pt x="1109032" y="1090850"/>
                  </a:lnTo>
                  <a:lnTo>
                    <a:pt x="1139085" y="1057329"/>
                  </a:lnTo>
                  <a:lnTo>
                    <a:pt x="1166782" y="1021732"/>
                  </a:lnTo>
                  <a:lnTo>
                    <a:pt x="1191994" y="984177"/>
                  </a:lnTo>
                  <a:lnTo>
                    <a:pt x="1214589" y="944782"/>
                  </a:lnTo>
                  <a:lnTo>
                    <a:pt x="1234436" y="903666"/>
                  </a:lnTo>
                  <a:lnTo>
                    <a:pt x="1251406" y="860946"/>
                  </a:lnTo>
                  <a:lnTo>
                    <a:pt x="1265367" y="816742"/>
                  </a:lnTo>
                  <a:lnTo>
                    <a:pt x="1276189" y="771171"/>
                  </a:lnTo>
                  <a:lnTo>
                    <a:pt x="1283741" y="724351"/>
                  </a:lnTo>
                  <a:lnTo>
                    <a:pt x="1287892" y="676402"/>
                  </a:lnTo>
                  <a:lnTo>
                    <a:pt x="966074" y="660400"/>
                  </a:lnTo>
                  <a:lnTo>
                    <a:pt x="960531" y="706205"/>
                  </a:lnTo>
                  <a:lnTo>
                    <a:pt x="948852" y="749740"/>
                  </a:lnTo>
                  <a:lnTo>
                    <a:pt x="931502" y="790565"/>
                  </a:lnTo>
                  <a:lnTo>
                    <a:pt x="908945" y="828237"/>
                  </a:lnTo>
                  <a:lnTo>
                    <a:pt x="881646" y="862316"/>
                  </a:lnTo>
                  <a:lnTo>
                    <a:pt x="850068" y="892362"/>
                  </a:lnTo>
                  <a:lnTo>
                    <a:pt x="814677" y="917934"/>
                  </a:lnTo>
                  <a:lnTo>
                    <a:pt x="775935" y="938590"/>
                  </a:lnTo>
                  <a:lnTo>
                    <a:pt x="734308" y="953891"/>
                  </a:lnTo>
                  <a:lnTo>
                    <a:pt x="690261" y="963394"/>
                  </a:lnTo>
                  <a:lnTo>
                    <a:pt x="644256" y="966660"/>
                  </a:lnTo>
                  <a:lnTo>
                    <a:pt x="596648" y="963165"/>
                  </a:lnTo>
                  <a:lnTo>
                    <a:pt x="551207" y="953011"/>
                  </a:lnTo>
                  <a:lnTo>
                    <a:pt x="508433" y="936699"/>
                  </a:lnTo>
                  <a:lnTo>
                    <a:pt x="468823" y="914728"/>
                  </a:lnTo>
                  <a:lnTo>
                    <a:pt x="432877" y="887596"/>
                  </a:lnTo>
                  <a:lnTo>
                    <a:pt x="401093" y="855804"/>
                  </a:lnTo>
                  <a:lnTo>
                    <a:pt x="373970" y="819849"/>
                  </a:lnTo>
                  <a:lnTo>
                    <a:pt x="352006" y="780232"/>
                  </a:lnTo>
                  <a:lnTo>
                    <a:pt x="335700" y="737452"/>
                  </a:lnTo>
                  <a:lnTo>
                    <a:pt x="325551" y="692007"/>
                  </a:lnTo>
                  <a:lnTo>
                    <a:pt x="322057" y="644398"/>
                  </a:lnTo>
                  <a:lnTo>
                    <a:pt x="325551" y="596789"/>
                  </a:lnTo>
                  <a:lnTo>
                    <a:pt x="335700" y="551349"/>
                  </a:lnTo>
                  <a:lnTo>
                    <a:pt x="352006" y="508575"/>
                  </a:lnTo>
                  <a:lnTo>
                    <a:pt x="373970" y="468965"/>
                  </a:lnTo>
                  <a:lnTo>
                    <a:pt x="401093" y="433019"/>
                  </a:lnTo>
                  <a:lnTo>
                    <a:pt x="432877" y="401235"/>
                  </a:lnTo>
                  <a:lnTo>
                    <a:pt x="468823" y="374111"/>
                  </a:lnTo>
                  <a:lnTo>
                    <a:pt x="508433" y="352148"/>
                  </a:lnTo>
                  <a:lnTo>
                    <a:pt x="551207" y="335842"/>
                  </a:lnTo>
                  <a:lnTo>
                    <a:pt x="596648" y="325692"/>
                  </a:lnTo>
                  <a:lnTo>
                    <a:pt x="644256" y="322199"/>
                  </a:lnTo>
                  <a:lnTo>
                    <a:pt x="644256" y="0"/>
                  </a:lnTo>
                  <a:close/>
                </a:path>
              </a:pathLst>
            </a:custGeom>
            <a:solidFill>
              <a:srgbClr val="1F3863"/>
            </a:solidFill>
          </p:spPr>
          <p:txBody>
            <a:bodyPr wrap="square" lIns="0" tIns="0" rIns="0" bIns="0" rtlCol="0"/>
            <a:lstStyle/>
            <a:p>
              <a:endParaRPr/>
            </a:p>
          </p:txBody>
        </p:sp>
        <p:sp>
          <p:nvSpPr>
            <p:cNvPr id="19" name="object 19"/>
            <p:cNvSpPr/>
            <p:nvPr/>
          </p:nvSpPr>
          <p:spPr>
            <a:xfrm>
              <a:off x="907148" y="6202296"/>
              <a:ext cx="76200" cy="76200"/>
            </a:xfrm>
            <a:custGeom>
              <a:avLst/>
              <a:gdLst/>
              <a:ahLst/>
              <a:cxnLst/>
              <a:rect l="l" t="t" r="r" b="b"/>
              <a:pathLst>
                <a:path w="76200" h="76200">
                  <a:moveTo>
                    <a:pt x="76037" y="0"/>
                  </a:moveTo>
                  <a:lnTo>
                    <a:pt x="0" y="0"/>
                  </a:lnTo>
                  <a:lnTo>
                    <a:pt x="0" y="76037"/>
                  </a:lnTo>
                  <a:lnTo>
                    <a:pt x="76037" y="76037"/>
                  </a:lnTo>
                  <a:lnTo>
                    <a:pt x="76037" y="0"/>
                  </a:lnTo>
                  <a:close/>
                </a:path>
              </a:pathLst>
            </a:custGeom>
            <a:solidFill>
              <a:srgbClr val="FFC000"/>
            </a:solidFill>
          </p:spPr>
          <p:txBody>
            <a:bodyPr wrap="square" lIns="0" tIns="0" rIns="0" bIns="0" rtlCol="0"/>
            <a:lstStyle/>
            <a:p>
              <a:endParaRPr/>
            </a:p>
          </p:txBody>
        </p:sp>
        <p:sp>
          <p:nvSpPr>
            <p:cNvPr id="20" name="object 20"/>
            <p:cNvSpPr/>
            <p:nvPr/>
          </p:nvSpPr>
          <p:spPr>
            <a:xfrm>
              <a:off x="2291969" y="6202296"/>
              <a:ext cx="76200" cy="76200"/>
            </a:xfrm>
            <a:custGeom>
              <a:avLst/>
              <a:gdLst/>
              <a:ahLst/>
              <a:cxnLst/>
              <a:rect l="l" t="t" r="r" b="b"/>
              <a:pathLst>
                <a:path w="76200" h="76200">
                  <a:moveTo>
                    <a:pt x="76037" y="0"/>
                  </a:moveTo>
                  <a:lnTo>
                    <a:pt x="0" y="0"/>
                  </a:lnTo>
                  <a:lnTo>
                    <a:pt x="0" y="76037"/>
                  </a:lnTo>
                  <a:lnTo>
                    <a:pt x="76037" y="76037"/>
                  </a:lnTo>
                  <a:lnTo>
                    <a:pt x="76037" y="0"/>
                  </a:lnTo>
                  <a:close/>
                </a:path>
              </a:pathLst>
            </a:custGeom>
            <a:solidFill>
              <a:srgbClr val="1F3863"/>
            </a:solidFill>
          </p:spPr>
          <p:txBody>
            <a:bodyPr wrap="square" lIns="0" tIns="0" rIns="0" bIns="0" rtlCol="0"/>
            <a:lstStyle/>
            <a:p>
              <a:endParaRPr/>
            </a:p>
          </p:txBody>
        </p:sp>
      </p:grpSp>
      <p:sp>
        <p:nvSpPr>
          <p:cNvPr id="21" name="object 21"/>
          <p:cNvSpPr txBox="1"/>
          <p:nvPr/>
        </p:nvSpPr>
        <p:spPr>
          <a:xfrm>
            <a:off x="1146759" y="4301490"/>
            <a:ext cx="1746250" cy="443711"/>
          </a:xfrm>
          <a:prstGeom prst="rect">
            <a:avLst/>
          </a:prstGeom>
        </p:spPr>
        <p:txBody>
          <a:bodyPr vert="horz" wrap="square" lIns="0" tIns="12700" rIns="0" bIns="0" rtlCol="0">
            <a:spAutoFit/>
          </a:bodyPr>
          <a:lstStyle/>
          <a:p>
            <a:pPr marL="12700">
              <a:lnSpc>
                <a:spcPct val="100000"/>
              </a:lnSpc>
              <a:spcBef>
                <a:spcPts val="100"/>
              </a:spcBef>
            </a:pPr>
            <a:r>
              <a:rPr sz="1400" b="1" dirty="0">
                <a:latin typeface="Arial"/>
                <a:cs typeface="Arial"/>
              </a:rPr>
              <a:t>BELANJA NEGARA 2025</a:t>
            </a:r>
            <a:endParaRPr sz="1400">
              <a:latin typeface="Arial"/>
              <a:cs typeface="Arial"/>
            </a:endParaRPr>
          </a:p>
        </p:txBody>
      </p:sp>
      <p:sp>
        <p:nvSpPr>
          <p:cNvPr id="22" name="object 22"/>
          <p:cNvSpPr txBox="1"/>
          <p:nvPr/>
        </p:nvSpPr>
        <p:spPr>
          <a:xfrm>
            <a:off x="2388870" y="6133896"/>
            <a:ext cx="810260" cy="351378"/>
          </a:xfrm>
          <a:prstGeom prst="rect">
            <a:avLst/>
          </a:prstGeom>
        </p:spPr>
        <p:txBody>
          <a:bodyPr vert="horz" wrap="square" lIns="0" tIns="12700" rIns="0" bIns="0" rtlCol="0">
            <a:spAutoFit/>
          </a:bodyPr>
          <a:lstStyle/>
          <a:p>
            <a:pPr marL="12700">
              <a:lnSpc>
                <a:spcPct val="100000"/>
              </a:lnSpc>
              <a:spcBef>
                <a:spcPts val="100"/>
              </a:spcBef>
            </a:pPr>
            <a:r>
              <a:rPr sz="1100" b="1" dirty="0">
                <a:latin typeface="Arial"/>
                <a:cs typeface="Arial"/>
              </a:rPr>
              <a:t>Belanja Pusat</a:t>
            </a:r>
            <a:endParaRPr sz="1100">
              <a:latin typeface="Arial"/>
              <a:cs typeface="Arial"/>
            </a:endParaRPr>
          </a:p>
        </p:txBody>
      </p:sp>
      <p:sp>
        <p:nvSpPr>
          <p:cNvPr id="23" name="object 23"/>
          <p:cNvSpPr txBox="1"/>
          <p:nvPr/>
        </p:nvSpPr>
        <p:spPr>
          <a:xfrm>
            <a:off x="2675001" y="4892166"/>
            <a:ext cx="758190" cy="666208"/>
          </a:xfrm>
          <a:prstGeom prst="rect">
            <a:avLst/>
          </a:prstGeom>
        </p:spPr>
        <p:txBody>
          <a:bodyPr vert="horz" wrap="square" lIns="0" tIns="12065" rIns="0" bIns="0" rtlCol="0">
            <a:spAutoFit/>
          </a:bodyPr>
          <a:lstStyle/>
          <a:p>
            <a:pPr marL="15875">
              <a:lnSpc>
                <a:spcPts val="1870"/>
              </a:lnSpc>
              <a:spcBef>
                <a:spcPts val="95"/>
              </a:spcBef>
            </a:pPr>
            <a:r>
              <a:rPr sz="1600" b="1" dirty="0">
                <a:latin typeface="Arial"/>
                <a:cs typeface="Arial"/>
              </a:rPr>
              <a:t>25,41%</a:t>
            </a:r>
            <a:endParaRPr sz="1600" dirty="0">
              <a:latin typeface="Arial"/>
              <a:cs typeface="Arial"/>
            </a:endParaRPr>
          </a:p>
          <a:p>
            <a:pPr marL="12700">
              <a:lnSpc>
                <a:spcPts val="1635"/>
              </a:lnSpc>
            </a:pPr>
            <a:r>
              <a:rPr sz="1400" dirty="0">
                <a:latin typeface="Tahoma"/>
                <a:cs typeface="Tahoma"/>
              </a:rPr>
              <a:t>Rp919,9 T</a:t>
            </a:r>
          </a:p>
        </p:txBody>
      </p:sp>
      <p:sp>
        <p:nvSpPr>
          <p:cNvPr id="24" name="object 24"/>
          <p:cNvSpPr txBox="1"/>
          <p:nvPr/>
        </p:nvSpPr>
        <p:spPr>
          <a:xfrm>
            <a:off x="634390" y="5608320"/>
            <a:ext cx="1482725" cy="877163"/>
          </a:xfrm>
          <a:prstGeom prst="rect">
            <a:avLst/>
          </a:prstGeom>
        </p:spPr>
        <p:txBody>
          <a:bodyPr vert="horz" wrap="square" lIns="0" tIns="25400" rIns="0" bIns="0" rtlCol="0">
            <a:spAutoFit/>
          </a:bodyPr>
          <a:lstStyle/>
          <a:p>
            <a:pPr marL="111760">
              <a:lnSpc>
                <a:spcPct val="100000"/>
              </a:lnSpc>
              <a:spcBef>
                <a:spcPts val="200"/>
              </a:spcBef>
            </a:pPr>
            <a:r>
              <a:rPr sz="1600" b="1" dirty="0">
                <a:latin typeface="Arial"/>
                <a:cs typeface="Arial"/>
              </a:rPr>
              <a:t>74,59%</a:t>
            </a:r>
            <a:endParaRPr sz="1600">
              <a:latin typeface="Arial"/>
              <a:cs typeface="Arial"/>
            </a:endParaRPr>
          </a:p>
          <a:p>
            <a:pPr marL="12700">
              <a:lnSpc>
                <a:spcPct val="100000"/>
              </a:lnSpc>
              <a:spcBef>
                <a:spcPts val="100"/>
              </a:spcBef>
            </a:pPr>
            <a:r>
              <a:rPr sz="1400" dirty="0">
                <a:latin typeface="Tahoma"/>
                <a:cs typeface="Tahoma"/>
              </a:rPr>
              <a:t>Rp2.701,4 T</a:t>
            </a:r>
            <a:endParaRPr sz="1400">
              <a:latin typeface="Tahoma"/>
              <a:cs typeface="Tahoma"/>
            </a:endParaRPr>
          </a:p>
          <a:p>
            <a:pPr marL="381635">
              <a:lnSpc>
                <a:spcPct val="100000"/>
              </a:lnSpc>
              <a:spcBef>
                <a:spcPts val="340"/>
              </a:spcBef>
            </a:pPr>
            <a:r>
              <a:rPr sz="1100" b="1" dirty="0">
                <a:latin typeface="Arial"/>
                <a:cs typeface="Arial"/>
              </a:rPr>
              <a:t>Transfer ke Daerah</a:t>
            </a:r>
            <a:endParaRPr sz="1100">
              <a:latin typeface="Arial"/>
              <a:cs typeface="Arial"/>
            </a:endParaRPr>
          </a:p>
        </p:txBody>
      </p:sp>
      <p:grpSp>
        <p:nvGrpSpPr>
          <p:cNvPr id="25" name="object 25"/>
          <p:cNvGrpSpPr/>
          <p:nvPr/>
        </p:nvGrpSpPr>
        <p:grpSpPr>
          <a:xfrm>
            <a:off x="6236080" y="1892926"/>
            <a:ext cx="2092325" cy="1963420"/>
            <a:chOff x="6236080" y="1892926"/>
            <a:chExt cx="2092325" cy="1963420"/>
          </a:xfrm>
        </p:grpSpPr>
        <p:sp>
          <p:nvSpPr>
            <p:cNvPr id="26" name="object 26"/>
            <p:cNvSpPr/>
            <p:nvPr/>
          </p:nvSpPr>
          <p:spPr>
            <a:xfrm>
              <a:off x="7553705" y="2450465"/>
              <a:ext cx="774700" cy="1090930"/>
            </a:xfrm>
            <a:custGeom>
              <a:avLst/>
              <a:gdLst/>
              <a:ahLst/>
              <a:cxnLst/>
              <a:rect l="l" t="t" r="r" b="b"/>
              <a:pathLst>
                <a:path w="774700" h="1090929">
                  <a:moveTo>
                    <a:pt x="724916" y="0"/>
                  </a:moveTo>
                  <a:lnTo>
                    <a:pt x="341502" y="139573"/>
                  </a:lnTo>
                  <a:lnTo>
                    <a:pt x="349408" y="163441"/>
                  </a:lnTo>
                  <a:lnTo>
                    <a:pt x="355790" y="187737"/>
                  </a:lnTo>
                  <a:lnTo>
                    <a:pt x="360648" y="212367"/>
                  </a:lnTo>
                  <a:lnTo>
                    <a:pt x="363982" y="237236"/>
                  </a:lnTo>
                  <a:lnTo>
                    <a:pt x="366132" y="284851"/>
                  </a:lnTo>
                  <a:lnTo>
                    <a:pt x="362860" y="331407"/>
                  </a:lnTo>
                  <a:lnTo>
                    <a:pt x="354439" y="376568"/>
                  </a:lnTo>
                  <a:lnTo>
                    <a:pt x="341141" y="419996"/>
                  </a:lnTo>
                  <a:lnTo>
                    <a:pt x="323239" y="461356"/>
                  </a:lnTo>
                  <a:lnTo>
                    <a:pt x="301007" y="500312"/>
                  </a:lnTo>
                  <a:lnTo>
                    <a:pt x="274716" y="536527"/>
                  </a:lnTo>
                  <a:lnTo>
                    <a:pt x="244641" y="569664"/>
                  </a:lnTo>
                  <a:lnTo>
                    <a:pt x="211055" y="599389"/>
                  </a:lnTo>
                  <a:lnTo>
                    <a:pt x="174229" y="625363"/>
                  </a:lnTo>
                  <a:lnTo>
                    <a:pt x="134438" y="647251"/>
                  </a:lnTo>
                  <a:lnTo>
                    <a:pt x="91954" y="664718"/>
                  </a:lnTo>
                  <a:lnTo>
                    <a:pt x="47050" y="677425"/>
                  </a:lnTo>
                  <a:lnTo>
                    <a:pt x="0" y="685038"/>
                  </a:lnTo>
                  <a:lnTo>
                    <a:pt x="41910" y="1090930"/>
                  </a:lnTo>
                  <a:lnTo>
                    <a:pt x="91699" y="1084246"/>
                  </a:lnTo>
                  <a:lnTo>
                    <a:pt x="140954" y="1074515"/>
                  </a:lnTo>
                  <a:lnTo>
                    <a:pt x="189517" y="1061783"/>
                  </a:lnTo>
                  <a:lnTo>
                    <a:pt x="237236" y="1046099"/>
                  </a:lnTo>
                  <a:lnTo>
                    <a:pt x="281822" y="1028393"/>
                  </a:lnTo>
                  <a:lnTo>
                    <a:pt x="324793" y="1008382"/>
                  </a:lnTo>
                  <a:lnTo>
                    <a:pt x="366101" y="986162"/>
                  </a:lnTo>
                  <a:lnTo>
                    <a:pt x="405702" y="961832"/>
                  </a:lnTo>
                  <a:lnTo>
                    <a:pt x="443549" y="935490"/>
                  </a:lnTo>
                  <a:lnTo>
                    <a:pt x="479597" y="907234"/>
                  </a:lnTo>
                  <a:lnTo>
                    <a:pt x="513800" y="877163"/>
                  </a:lnTo>
                  <a:lnTo>
                    <a:pt x="546112" y="845373"/>
                  </a:lnTo>
                  <a:lnTo>
                    <a:pt x="576488" y="811964"/>
                  </a:lnTo>
                  <a:lnTo>
                    <a:pt x="604882" y="777034"/>
                  </a:lnTo>
                  <a:lnTo>
                    <a:pt x="631248" y="740681"/>
                  </a:lnTo>
                  <a:lnTo>
                    <a:pt x="655540" y="703002"/>
                  </a:lnTo>
                  <a:lnTo>
                    <a:pt x="677713" y="664096"/>
                  </a:lnTo>
                  <a:lnTo>
                    <a:pt x="697722" y="624062"/>
                  </a:lnTo>
                  <a:lnTo>
                    <a:pt x="715519" y="582996"/>
                  </a:lnTo>
                  <a:lnTo>
                    <a:pt x="731060" y="540998"/>
                  </a:lnTo>
                  <a:lnTo>
                    <a:pt x="744299" y="498166"/>
                  </a:lnTo>
                  <a:lnTo>
                    <a:pt x="755191" y="454597"/>
                  </a:lnTo>
                  <a:lnTo>
                    <a:pt x="763688" y="410390"/>
                  </a:lnTo>
                  <a:lnTo>
                    <a:pt x="769747" y="365643"/>
                  </a:lnTo>
                  <a:lnTo>
                    <a:pt x="773320" y="320454"/>
                  </a:lnTo>
                  <a:lnTo>
                    <a:pt x="774363" y="274921"/>
                  </a:lnTo>
                  <a:lnTo>
                    <a:pt x="772830" y="229143"/>
                  </a:lnTo>
                  <a:lnTo>
                    <a:pt x="768674" y="183217"/>
                  </a:lnTo>
                  <a:lnTo>
                    <a:pt x="761850" y="137241"/>
                  </a:lnTo>
                  <a:lnTo>
                    <a:pt x="752313" y="91314"/>
                  </a:lnTo>
                  <a:lnTo>
                    <a:pt x="740017" y="45535"/>
                  </a:lnTo>
                  <a:lnTo>
                    <a:pt x="724916" y="0"/>
                  </a:lnTo>
                  <a:close/>
                </a:path>
              </a:pathLst>
            </a:custGeom>
            <a:solidFill>
              <a:srgbClr val="4471C4"/>
            </a:solidFill>
          </p:spPr>
          <p:txBody>
            <a:bodyPr wrap="square" lIns="0" tIns="0" rIns="0" bIns="0" rtlCol="0"/>
            <a:lstStyle/>
            <a:p>
              <a:endParaRPr/>
            </a:p>
          </p:txBody>
        </p:sp>
        <p:sp>
          <p:nvSpPr>
            <p:cNvPr id="27" name="object 27"/>
            <p:cNvSpPr/>
            <p:nvPr/>
          </p:nvSpPr>
          <p:spPr>
            <a:xfrm>
              <a:off x="6642497" y="1892926"/>
              <a:ext cx="1428115" cy="1632585"/>
            </a:xfrm>
            <a:custGeom>
              <a:avLst/>
              <a:gdLst/>
              <a:ahLst/>
              <a:cxnLst/>
              <a:rect l="l" t="t" r="r" b="b"/>
              <a:pathLst>
                <a:path w="1428115" h="1632585">
                  <a:moveTo>
                    <a:pt x="830255" y="0"/>
                  </a:moveTo>
                  <a:lnTo>
                    <a:pt x="781357" y="621"/>
                  </a:lnTo>
                  <a:lnTo>
                    <a:pt x="732265" y="4199"/>
                  </a:lnTo>
                  <a:lnTo>
                    <a:pt x="684712" y="10495"/>
                  </a:lnTo>
                  <a:lnTo>
                    <a:pt x="638163" y="19422"/>
                  </a:lnTo>
                  <a:lnTo>
                    <a:pt x="592689" y="30896"/>
                  </a:lnTo>
                  <a:lnTo>
                    <a:pt x="548356" y="44832"/>
                  </a:lnTo>
                  <a:lnTo>
                    <a:pt x="505232" y="61147"/>
                  </a:lnTo>
                  <a:lnTo>
                    <a:pt x="463388" y="79756"/>
                  </a:lnTo>
                  <a:lnTo>
                    <a:pt x="422889" y="100576"/>
                  </a:lnTo>
                  <a:lnTo>
                    <a:pt x="383805" y="123523"/>
                  </a:lnTo>
                  <a:lnTo>
                    <a:pt x="346204" y="148512"/>
                  </a:lnTo>
                  <a:lnTo>
                    <a:pt x="310154" y="175460"/>
                  </a:lnTo>
                  <a:lnTo>
                    <a:pt x="275724" y="204282"/>
                  </a:lnTo>
                  <a:lnTo>
                    <a:pt x="242981" y="234895"/>
                  </a:lnTo>
                  <a:lnTo>
                    <a:pt x="211994" y="267215"/>
                  </a:lnTo>
                  <a:lnTo>
                    <a:pt x="182831" y="301157"/>
                  </a:lnTo>
                  <a:lnTo>
                    <a:pt x="155561" y="336638"/>
                  </a:lnTo>
                  <a:lnTo>
                    <a:pt x="130251" y="373573"/>
                  </a:lnTo>
                  <a:lnTo>
                    <a:pt x="106970" y="411879"/>
                  </a:lnTo>
                  <a:lnTo>
                    <a:pt x="85786" y="451471"/>
                  </a:lnTo>
                  <a:lnTo>
                    <a:pt x="66767" y="492266"/>
                  </a:lnTo>
                  <a:lnTo>
                    <a:pt x="49982" y="534180"/>
                  </a:lnTo>
                  <a:lnTo>
                    <a:pt x="35499" y="577128"/>
                  </a:lnTo>
                  <a:lnTo>
                    <a:pt x="23386" y="621027"/>
                  </a:lnTo>
                  <a:lnTo>
                    <a:pt x="13711" y="665792"/>
                  </a:lnTo>
                  <a:lnTo>
                    <a:pt x="6543" y="711340"/>
                  </a:lnTo>
                  <a:lnTo>
                    <a:pt x="1950" y="757586"/>
                  </a:lnTo>
                  <a:lnTo>
                    <a:pt x="0" y="804447"/>
                  </a:lnTo>
                  <a:lnTo>
                    <a:pt x="760" y="851838"/>
                  </a:lnTo>
                  <a:lnTo>
                    <a:pt x="4301" y="899676"/>
                  </a:lnTo>
                  <a:lnTo>
                    <a:pt x="10610" y="947230"/>
                  </a:lnTo>
                  <a:lnTo>
                    <a:pt x="19549" y="993780"/>
                  </a:lnTo>
                  <a:lnTo>
                    <a:pt x="31034" y="1039256"/>
                  </a:lnTo>
                  <a:lnTo>
                    <a:pt x="44981" y="1083592"/>
                  </a:lnTo>
                  <a:lnTo>
                    <a:pt x="61305" y="1126719"/>
                  </a:lnTo>
                  <a:lnTo>
                    <a:pt x="79923" y="1168567"/>
                  </a:lnTo>
                  <a:lnTo>
                    <a:pt x="100751" y="1209070"/>
                  </a:lnTo>
                  <a:lnTo>
                    <a:pt x="123705" y="1248158"/>
                  </a:lnTo>
                  <a:lnTo>
                    <a:pt x="148701" y="1285764"/>
                  </a:lnTo>
                  <a:lnTo>
                    <a:pt x="175655" y="1321818"/>
                  </a:lnTo>
                  <a:lnTo>
                    <a:pt x="204483" y="1356253"/>
                  </a:lnTo>
                  <a:lnTo>
                    <a:pt x="235100" y="1389000"/>
                  </a:lnTo>
                  <a:lnTo>
                    <a:pt x="267424" y="1419991"/>
                  </a:lnTo>
                  <a:lnTo>
                    <a:pt x="301370" y="1449158"/>
                  </a:lnTo>
                  <a:lnTo>
                    <a:pt x="336854" y="1476431"/>
                  </a:lnTo>
                  <a:lnTo>
                    <a:pt x="373792" y="1501744"/>
                  </a:lnTo>
                  <a:lnTo>
                    <a:pt x="412100" y="1525026"/>
                  </a:lnTo>
                  <a:lnTo>
                    <a:pt x="451694" y="1546211"/>
                  </a:lnTo>
                  <a:lnTo>
                    <a:pt x="492491" y="1565230"/>
                  </a:lnTo>
                  <a:lnTo>
                    <a:pt x="534406" y="1582014"/>
                  </a:lnTo>
                  <a:lnTo>
                    <a:pt x="577355" y="1596495"/>
                  </a:lnTo>
                  <a:lnTo>
                    <a:pt x="621254" y="1608605"/>
                  </a:lnTo>
                  <a:lnTo>
                    <a:pt x="666020" y="1618276"/>
                  </a:lnTo>
                  <a:lnTo>
                    <a:pt x="711568" y="1625438"/>
                  </a:lnTo>
                  <a:lnTo>
                    <a:pt x="757815" y="1630024"/>
                  </a:lnTo>
                  <a:lnTo>
                    <a:pt x="804676" y="1631965"/>
                  </a:lnTo>
                  <a:lnTo>
                    <a:pt x="852067" y="1631193"/>
                  </a:lnTo>
                  <a:lnTo>
                    <a:pt x="899905" y="1627640"/>
                  </a:lnTo>
                  <a:lnTo>
                    <a:pt x="857995" y="1221875"/>
                  </a:lnTo>
                  <a:lnTo>
                    <a:pt x="809002" y="1223954"/>
                  </a:lnTo>
                  <a:lnTo>
                    <a:pt x="760640" y="1220218"/>
                  </a:lnTo>
                  <a:lnTo>
                    <a:pt x="713381" y="1210854"/>
                  </a:lnTo>
                  <a:lnTo>
                    <a:pt x="667701" y="1196047"/>
                  </a:lnTo>
                  <a:lnTo>
                    <a:pt x="624076" y="1175983"/>
                  </a:lnTo>
                  <a:lnTo>
                    <a:pt x="582978" y="1150848"/>
                  </a:lnTo>
                  <a:lnTo>
                    <a:pt x="544885" y="1120830"/>
                  </a:lnTo>
                  <a:lnTo>
                    <a:pt x="510269" y="1086112"/>
                  </a:lnTo>
                  <a:lnTo>
                    <a:pt x="480817" y="1048627"/>
                  </a:lnTo>
                  <a:lnTo>
                    <a:pt x="456395" y="1008848"/>
                  </a:lnTo>
                  <a:lnTo>
                    <a:pt x="436978" y="967210"/>
                  </a:lnTo>
                  <a:lnTo>
                    <a:pt x="422538" y="924145"/>
                  </a:lnTo>
                  <a:lnTo>
                    <a:pt x="413048" y="880084"/>
                  </a:lnTo>
                  <a:lnTo>
                    <a:pt x="408482" y="835462"/>
                  </a:lnTo>
                  <a:lnTo>
                    <a:pt x="408812" y="790710"/>
                  </a:lnTo>
                  <a:lnTo>
                    <a:pt x="414011" y="746262"/>
                  </a:lnTo>
                  <a:lnTo>
                    <a:pt x="424053" y="702549"/>
                  </a:lnTo>
                  <a:lnTo>
                    <a:pt x="438910" y="660005"/>
                  </a:lnTo>
                  <a:lnTo>
                    <a:pt x="458556" y="619062"/>
                  </a:lnTo>
                  <a:lnTo>
                    <a:pt x="482964" y="580153"/>
                  </a:lnTo>
                  <a:lnTo>
                    <a:pt x="512106" y="543711"/>
                  </a:lnTo>
                  <a:lnTo>
                    <a:pt x="545956" y="510167"/>
                  </a:lnTo>
                  <a:lnTo>
                    <a:pt x="583440" y="480715"/>
                  </a:lnTo>
                  <a:lnTo>
                    <a:pt x="623213" y="456294"/>
                  </a:lnTo>
                  <a:lnTo>
                    <a:pt x="664844" y="436876"/>
                  </a:lnTo>
                  <a:lnTo>
                    <a:pt x="707901" y="422436"/>
                  </a:lnTo>
                  <a:lnTo>
                    <a:pt x="751953" y="412947"/>
                  </a:lnTo>
                  <a:lnTo>
                    <a:pt x="796566" y="408380"/>
                  </a:lnTo>
                  <a:lnTo>
                    <a:pt x="841310" y="408710"/>
                  </a:lnTo>
                  <a:lnTo>
                    <a:pt x="885753" y="413909"/>
                  </a:lnTo>
                  <a:lnTo>
                    <a:pt x="929463" y="423951"/>
                  </a:lnTo>
                  <a:lnTo>
                    <a:pt x="972008" y="438808"/>
                  </a:lnTo>
                  <a:lnTo>
                    <a:pt x="1012956" y="458454"/>
                  </a:lnTo>
                  <a:lnTo>
                    <a:pt x="1051875" y="482862"/>
                  </a:lnTo>
                  <a:lnTo>
                    <a:pt x="1088334" y="512004"/>
                  </a:lnTo>
                  <a:lnTo>
                    <a:pt x="1121901" y="545854"/>
                  </a:lnTo>
                  <a:lnTo>
                    <a:pt x="1427717" y="275598"/>
                  </a:lnTo>
                  <a:lnTo>
                    <a:pt x="1394051" y="239729"/>
                  </a:lnTo>
                  <a:lnTo>
                    <a:pt x="1358522" y="206164"/>
                  </a:lnTo>
                  <a:lnTo>
                    <a:pt x="1321249" y="174947"/>
                  </a:lnTo>
                  <a:lnTo>
                    <a:pt x="1282352" y="146128"/>
                  </a:lnTo>
                  <a:lnTo>
                    <a:pt x="1241949" y="119751"/>
                  </a:lnTo>
                  <a:lnTo>
                    <a:pt x="1200159" y="95864"/>
                  </a:lnTo>
                  <a:lnTo>
                    <a:pt x="1157103" y="74513"/>
                  </a:lnTo>
                  <a:lnTo>
                    <a:pt x="1112900" y="55745"/>
                  </a:lnTo>
                  <a:lnTo>
                    <a:pt x="1067668" y="39607"/>
                  </a:lnTo>
                  <a:lnTo>
                    <a:pt x="1021527" y="26146"/>
                  </a:lnTo>
                  <a:lnTo>
                    <a:pt x="974595" y="15408"/>
                  </a:lnTo>
                  <a:lnTo>
                    <a:pt x="926994" y="7440"/>
                  </a:lnTo>
                  <a:lnTo>
                    <a:pt x="878840" y="2288"/>
                  </a:lnTo>
                  <a:lnTo>
                    <a:pt x="830255" y="0"/>
                  </a:lnTo>
                  <a:close/>
                </a:path>
              </a:pathLst>
            </a:custGeom>
            <a:solidFill>
              <a:srgbClr val="FFC000"/>
            </a:solidFill>
          </p:spPr>
          <p:txBody>
            <a:bodyPr wrap="square" lIns="0" tIns="0" rIns="0" bIns="0" rtlCol="0"/>
            <a:lstStyle/>
            <a:p>
              <a:endParaRPr/>
            </a:p>
          </p:txBody>
        </p:sp>
        <p:sp>
          <p:nvSpPr>
            <p:cNvPr id="28" name="object 28"/>
            <p:cNvSpPr/>
            <p:nvPr/>
          </p:nvSpPr>
          <p:spPr>
            <a:xfrm>
              <a:off x="7817611" y="2189352"/>
              <a:ext cx="461009" cy="400685"/>
            </a:xfrm>
            <a:custGeom>
              <a:avLst/>
              <a:gdLst/>
              <a:ahLst/>
              <a:cxnLst/>
              <a:rect l="l" t="t" r="r" b="b"/>
              <a:pathLst>
                <a:path w="461009" h="400685">
                  <a:moveTo>
                    <a:pt x="305816" y="0"/>
                  </a:moveTo>
                  <a:lnTo>
                    <a:pt x="0" y="270129"/>
                  </a:lnTo>
                  <a:lnTo>
                    <a:pt x="23929" y="299958"/>
                  </a:lnTo>
                  <a:lnTo>
                    <a:pt x="44942" y="331787"/>
                  </a:lnTo>
                  <a:lnTo>
                    <a:pt x="62882" y="365426"/>
                  </a:lnTo>
                  <a:lnTo>
                    <a:pt x="77597" y="400685"/>
                  </a:lnTo>
                  <a:lnTo>
                    <a:pt x="461010" y="261238"/>
                  </a:lnTo>
                  <a:lnTo>
                    <a:pt x="442088" y="213868"/>
                  </a:lnTo>
                  <a:lnTo>
                    <a:pt x="420294" y="167856"/>
                  </a:lnTo>
                  <a:lnTo>
                    <a:pt x="395700" y="123332"/>
                  </a:lnTo>
                  <a:lnTo>
                    <a:pt x="368375" y="80428"/>
                  </a:lnTo>
                  <a:lnTo>
                    <a:pt x="338390" y="39274"/>
                  </a:lnTo>
                  <a:lnTo>
                    <a:pt x="305816" y="0"/>
                  </a:lnTo>
                  <a:close/>
                </a:path>
              </a:pathLst>
            </a:custGeom>
            <a:solidFill>
              <a:srgbClr val="00AF50"/>
            </a:solidFill>
          </p:spPr>
          <p:txBody>
            <a:bodyPr wrap="square" lIns="0" tIns="0" rIns="0" bIns="0" rtlCol="0"/>
            <a:lstStyle/>
            <a:p>
              <a:endParaRPr/>
            </a:p>
          </p:txBody>
        </p:sp>
        <p:sp>
          <p:nvSpPr>
            <p:cNvPr id="29" name="object 29"/>
            <p:cNvSpPr/>
            <p:nvPr/>
          </p:nvSpPr>
          <p:spPr>
            <a:xfrm>
              <a:off x="6236080" y="3773275"/>
              <a:ext cx="83185" cy="83185"/>
            </a:xfrm>
            <a:custGeom>
              <a:avLst/>
              <a:gdLst/>
              <a:ahLst/>
              <a:cxnLst/>
              <a:rect l="l" t="t" r="r" b="b"/>
              <a:pathLst>
                <a:path w="83185" h="83185">
                  <a:moveTo>
                    <a:pt x="82952" y="0"/>
                  </a:moveTo>
                  <a:lnTo>
                    <a:pt x="0" y="0"/>
                  </a:lnTo>
                  <a:lnTo>
                    <a:pt x="0" y="82952"/>
                  </a:lnTo>
                  <a:lnTo>
                    <a:pt x="82952" y="82952"/>
                  </a:lnTo>
                  <a:lnTo>
                    <a:pt x="82952" y="0"/>
                  </a:lnTo>
                  <a:close/>
                </a:path>
              </a:pathLst>
            </a:custGeom>
            <a:solidFill>
              <a:srgbClr val="4471C4"/>
            </a:solidFill>
          </p:spPr>
          <p:txBody>
            <a:bodyPr wrap="square" lIns="0" tIns="0" rIns="0" bIns="0" rtlCol="0"/>
            <a:lstStyle/>
            <a:p>
              <a:endParaRPr/>
            </a:p>
          </p:txBody>
        </p:sp>
        <p:sp>
          <p:nvSpPr>
            <p:cNvPr id="30" name="object 30"/>
            <p:cNvSpPr/>
            <p:nvPr/>
          </p:nvSpPr>
          <p:spPr>
            <a:xfrm>
              <a:off x="6773290" y="3773275"/>
              <a:ext cx="83185" cy="83185"/>
            </a:xfrm>
            <a:custGeom>
              <a:avLst/>
              <a:gdLst/>
              <a:ahLst/>
              <a:cxnLst/>
              <a:rect l="l" t="t" r="r" b="b"/>
              <a:pathLst>
                <a:path w="83184" h="83185">
                  <a:moveTo>
                    <a:pt x="82952" y="0"/>
                  </a:moveTo>
                  <a:lnTo>
                    <a:pt x="0" y="0"/>
                  </a:lnTo>
                  <a:lnTo>
                    <a:pt x="0" y="82952"/>
                  </a:lnTo>
                  <a:lnTo>
                    <a:pt x="82952" y="82952"/>
                  </a:lnTo>
                  <a:lnTo>
                    <a:pt x="82952" y="0"/>
                  </a:lnTo>
                  <a:close/>
                </a:path>
              </a:pathLst>
            </a:custGeom>
            <a:solidFill>
              <a:srgbClr val="FFC000"/>
            </a:solidFill>
          </p:spPr>
          <p:txBody>
            <a:bodyPr wrap="square" lIns="0" tIns="0" rIns="0" bIns="0" rtlCol="0"/>
            <a:lstStyle/>
            <a:p>
              <a:endParaRPr/>
            </a:p>
          </p:txBody>
        </p:sp>
      </p:grpSp>
      <p:sp>
        <p:nvSpPr>
          <p:cNvPr id="31" name="object 31"/>
          <p:cNvSpPr txBox="1"/>
          <p:nvPr/>
        </p:nvSpPr>
        <p:spPr>
          <a:xfrm>
            <a:off x="6631685" y="1555241"/>
            <a:ext cx="230505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PENDAPATAN DAERAH 2025</a:t>
            </a:r>
            <a:endParaRPr sz="1200" dirty="0">
              <a:latin typeface="Arial"/>
              <a:cs typeface="Arial"/>
            </a:endParaRPr>
          </a:p>
        </p:txBody>
      </p:sp>
      <p:sp>
        <p:nvSpPr>
          <p:cNvPr id="32" name="object 32"/>
          <p:cNvSpPr txBox="1"/>
          <p:nvPr/>
        </p:nvSpPr>
        <p:spPr>
          <a:xfrm>
            <a:off x="6343902" y="3699764"/>
            <a:ext cx="1300647" cy="197490"/>
          </a:xfrm>
          <a:prstGeom prst="rect">
            <a:avLst/>
          </a:prstGeom>
        </p:spPr>
        <p:txBody>
          <a:bodyPr vert="horz" wrap="square" lIns="0" tIns="12700" rIns="0" bIns="0" rtlCol="0">
            <a:spAutoFit/>
          </a:bodyPr>
          <a:lstStyle/>
          <a:p>
            <a:pPr marL="12700">
              <a:lnSpc>
                <a:spcPct val="100000"/>
              </a:lnSpc>
              <a:spcBef>
                <a:spcPts val="100"/>
              </a:spcBef>
              <a:tabLst>
                <a:tab pos="549910" algn="l"/>
              </a:tabLst>
            </a:pPr>
            <a:r>
              <a:rPr sz="1200" b="1" dirty="0">
                <a:latin typeface="Arial"/>
                <a:cs typeface="Arial"/>
              </a:rPr>
              <a:t>PAD	Transfers</a:t>
            </a:r>
            <a:endParaRPr sz="1200" dirty="0">
              <a:latin typeface="Arial"/>
              <a:cs typeface="Arial"/>
            </a:endParaRPr>
          </a:p>
        </p:txBody>
      </p:sp>
      <p:sp>
        <p:nvSpPr>
          <p:cNvPr id="33" name="object 33"/>
          <p:cNvSpPr/>
          <p:nvPr/>
        </p:nvSpPr>
        <p:spPr>
          <a:xfrm>
            <a:off x="7634351" y="3773275"/>
            <a:ext cx="83185" cy="83185"/>
          </a:xfrm>
          <a:custGeom>
            <a:avLst/>
            <a:gdLst/>
            <a:ahLst/>
            <a:cxnLst/>
            <a:rect l="l" t="t" r="r" b="b"/>
            <a:pathLst>
              <a:path w="83184" h="83185">
                <a:moveTo>
                  <a:pt x="82952" y="0"/>
                </a:moveTo>
                <a:lnTo>
                  <a:pt x="0" y="0"/>
                </a:lnTo>
                <a:lnTo>
                  <a:pt x="0" y="82952"/>
                </a:lnTo>
                <a:lnTo>
                  <a:pt x="82952" y="82952"/>
                </a:lnTo>
                <a:lnTo>
                  <a:pt x="82952" y="0"/>
                </a:lnTo>
                <a:close/>
              </a:path>
            </a:pathLst>
          </a:custGeom>
          <a:solidFill>
            <a:srgbClr val="00AF50"/>
          </a:solidFill>
        </p:spPr>
        <p:txBody>
          <a:bodyPr wrap="square" lIns="0" tIns="0" rIns="0" bIns="0" rtlCol="0"/>
          <a:lstStyle/>
          <a:p>
            <a:endParaRPr/>
          </a:p>
        </p:txBody>
      </p:sp>
      <p:sp>
        <p:nvSpPr>
          <p:cNvPr id="34" name="object 34"/>
          <p:cNvSpPr txBox="1"/>
          <p:nvPr/>
        </p:nvSpPr>
        <p:spPr>
          <a:xfrm>
            <a:off x="5788660" y="2488133"/>
            <a:ext cx="941197" cy="461024"/>
          </a:xfrm>
          <a:prstGeom prst="rect">
            <a:avLst/>
          </a:prstGeom>
        </p:spPr>
        <p:txBody>
          <a:bodyPr vert="horz" wrap="square" lIns="0" tIns="12065" rIns="0" bIns="0" rtlCol="0">
            <a:spAutoFit/>
          </a:bodyPr>
          <a:lstStyle/>
          <a:p>
            <a:pPr marL="121285">
              <a:lnSpc>
                <a:spcPts val="1855"/>
              </a:lnSpc>
              <a:spcBef>
                <a:spcPts val="95"/>
              </a:spcBef>
            </a:pPr>
            <a:r>
              <a:rPr sz="1600" b="1" dirty="0">
                <a:latin typeface="Arial"/>
                <a:cs typeface="Arial"/>
              </a:rPr>
              <a:t>68,04%</a:t>
            </a:r>
            <a:endParaRPr sz="1600" dirty="0">
              <a:latin typeface="Arial"/>
              <a:cs typeface="Arial"/>
            </a:endParaRPr>
          </a:p>
          <a:p>
            <a:pPr marL="12700">
              <a:lnSpc>
                <a:spcPts val="1614"/>
              </a:lnSpc>
            </a:pPr>
            <a:r>
              <a:rPr sz="1400" dirty="0">
                <a:latin typeface="Tahoma"/>
                <a:cs typeface="Tahoma"/>
              </a:rPr>
              <a:t>Rp919,9 T</a:t>
            </a:r>
          </a:p>
        </p:txBody>
      </p:sp>
      <p:sp>
        <p:nvSpPr>
          <p:cNvPr id="35" name="object 35"/>
          <p:cNvSpPr txBox="1"/>
          <p:nvPr/>
        </p:nvSpPr>
        <p:spPr>
          <a:xfrm>
            <a:off x="8280018" y="2219705"/>
            <a:ext cx="1173716" cy="435376"/>
          </a:xfrm>
          <a:prstGeom prst="rect">
            <a:avLst/>
          </a:prstGeom>
        </p:spPr>
        <p:txBody>
          <a:bodyPr vert="horz" wrap="square" lIns="0" tIns="12065" rIns="0" bIns="0" rtlCol="0">
            <a:spAutoFit/>
          </a:bodyPr>
          <a:lstStyle/>
          <a:p>
            <a:pPr marL="12700">
              <a:lnSpc>
                <a:spcPts val="1785"/>
              </a:lnSpc>
              <a:spcBef>
                <a:spcPts val="95"/>
              </a:spcBef>
            </a:pPr>
            <a:r>
              <a:rPr sz="1600" b="1" dirty="0">
                <a:latin typeface="Arial"/>
                <a:cs typeface="Arial"/>
              </a:rPr>
              <a:t>2,65%</a:t>
            </a:r>
            <a:endParaRPr sz="1600" dirty="0">
              <a:latin typeface="Arial"/>
              <a:cs typeface="Arial"/>
            </a:endParaRPr>
          </a:p>
          <a:p>
            <a:pPr marL="43180">
              <a:lnSpc>
                <a:spcPts val="1545"/>
              </a:lnSpc>
            </a:pPr>
            <a:r>
              <a:rPr sz="1400" dirty="0">
                <a:latin typeface="Tahoma"/>
                <a:cs typeface="Tahoma"/>
              </a:rPr>
              <a:t>Rp56,06 T</a:t>
            </a:r>
          </a:p>
        </p:txBody>
      </p:sp>
      <p:sp>
        <p:nvSpPr>
          <p:cNvPr id="36" name="object 36"/>
          <p:cNvSpPr txBox="1"/>
          <p:nvPr/>
        </p:nvSpPr>
        <p:spPr>
          <a:xfrm>
            <a:off x="7742301" y="3091433"/>
            <a:ext cx="1419948" cy="812402"/>
          </a:xfrm>
          <a:prstGeom prst="rect">
            <a:avLst/>
          </a:prstGeom>
        </p:spPr>
        <p:txBody>
          <a:bodyPr vert="horz" wrap="square" lIns="0" tIns="12065" rIns="0" bIns="0" rtlCol="0">
            <a:spAutoFit/>
          </a:bodyPr>
          <a:lstStyle/>
          <a:p>
            <a:pPr marL="547370">
              <a:lnSpc>
                <a:spcPct val="100000"/>
              </a:lnSpc>
              <a:spcBef>
                <a:spcPts val="95"/>
              </a:spcBef>
            </a:pPr>
            <a:r>
              <a:rPr sz="1600" b="1" dirty="0">
                <a:latin typeface="Arial"/>
                <a:cs typeface="Arial"/>
              </a:rPr>
              <a:t>29,31%</a:t>
            </a:r>
            <a:endParaRPr sz="1600" dirty="0">
              <a:latin typeface="Arial"/>
              <a:cs typeface="Arial"/>
            </a:endParaRPr>
          </a:p>
          <a:p>
            <a:pPr marL="375285">
              <a:lnSpc>
                <a:spcPct val="100000"/>
              </a:lnSpc>
              <a:spcBef>
                <a:spcPts val="50"/>
              </a:spcBef>
            </a:pPr>
            <a:r>
              <a:rPr sz="1400" dirty="0">
                <a:latin typeface="Tahoma"/>
                <a:cs typeface="Tahoma"/>
              </a:rPr>
              <a:t>Rp396,32 T</a:t>
            </a:r>
          </a:p>
          <a:p>
            <a:pPr marL="12700">
              <a:lnSpc>
                <a:spcPct val="100000"/>
              </a:lnSpc>
              <a:spcBef>
                <a:spcPts val="1145"/>
              </a:spcBef>
            </a:pPr>
            <a:r>
              <a:rPr sz="1200" b="1" dirty="0">
                <a:latin typeface="Arial"/>
                <a:cs typeface="Arial"/>
              </a:rPr>
              <a:t>Lain2 PAD yg sah</a:t>
            </a:r>
            <a:endParaRPr sz="1200" dirty="0">
              <a:latin typeface="Arial"/>
              <a:cs typeface="Arial"/>
            </a:endParaRPr>
          </a:p>
        </p:txBody>
      </p:sp>
      <p:grpSp>
        <p:nvGrpSpPr>
          <p:cNvPr id="37" name="object 37"/>
          <p:cNvGrpSpPr/>
          <p:nvPr/>
        </p:nvGrpSpPr>
        <p:grpSpPr>
          <a:xfrm>
            <a:off x="551433" y="1092961"/>
            <a:ext cx="8975725" cy="2982595"/>
            <a:chOff x="551433" y="1092961"/>
            <a:chExt cx="8975725" cy="2982595"/>
          </a:xfrm>
        </p:grpSpPr>
        <p:sp>
          <p:nvSpPr>
            <p:cNvPr id="38" name="object 38"/>
            <p:cNvSpPr/>
            <p:nvPr/>
          </p:nvSpPr>
          <p:spPr>
            <a:xfrm>
              <a:off x="551433" y="1092961"/>
              <a:ext cx="2943860" cy="315595"/>
            </a:xfrm>
            <a:custGeom>
              <a:avLst/>
              <a:gdLst/>
              <a:ahLst/>
              <a:cxnLst/>
              <a:rect l="l" t="t" r="r" b="b"/>
              <a:pathLst>
                <a:path w="2943860" h="315594">
                  <a:moveTo>
                    <a:pt x="2785617" y="0"/>
                  </a:moveTo>
                  <a:lnTo>
                    <a:pt x="157746" y="0"/>
                  </a:lnTo>
                  <a:lnTo>
                    <a:pt x="107886" y="8040"/>
                  </a:lnTo>
                  <a:lnTo>
                    <a:pt x="64583" y="30431"/>
                  </a:lnTo>
                  <a:lnTo>
                    <a:pt x="30435" y="64574"/>
                  </a:lnTo>
                  <a:lnTo>
                    <a:pt x="8041" y="107874"/>
                  </a:lnTo>
                  <a:lnTo>
                    <a:pt x="0" y="157734"/>
                  </a:lnTo>
                  <a:lnTo>
                    <a:pt x="0" y="315467"/>
                  </a:lnTo>
                  <a:lnTo>
                    <a:pt x="2943352" y="315467"/>
                  </a:lnTo>
                  <a:lnTo>
                    <a:pt x="2943352" y="157734"/>
                  </a:lnTo>
                  <a:lnTo>
                    <a:pt x="2935311" y="107874"/>
                  </a:lnTo>
                  <a:lnTo>
                    <a:pt x="2912920" y="64574"/>
                  </a:lnTo>
                  <a:lnTo>
                    <a:pt x="2878777" y="30431"/>
                  </a:lnTo>
                  <a:lnTo>
                    <a:pt x="2835477" y="8040"/>
                  </a:lnTo>
                  <a:lnTo>
                    <a:pt x="2785617" y="0"/>
                  </a:lnTo>
                  <a:close/>
                </a:path>
              </a:pathLst>
            </a:custGeom>
            <a:solidFill>
              <a:srgbClr val="C55A11"/>
            </a:solidFill>
          </p:spPr>
          <p:txBody>
            <a:bodyPr wrap="square" lIns="0" tIns="0" rIns="0" bIns="0" rtlCol="0"/>
            <a:lstStyle/>
            <a:p>
              <a:endParaRPr/>
            </a:p>
          </p:txBody>
        </p:sp>
        <p:pic>
          <p:nvPicPr>
            <p:cNvPr id="39" name="object 39"/>
            <p:cNvPicPr/>
            <p:nvPr/>
          </p:nvPicPr>
          <p:blipFill>
            <a:blip r:embed="rId4" cstate="print"/>
            <a:stretch>
              <a:fillRect/>
            </a:stretch>
          </p:blipFill>
          <p:spPr>
            <a:xfrm>
              <a:off x="800099" y="2846882"/>
              <a:ext cx="259105" cy="256108"/>
            </a:xfrm>
            <a:prstGeom prst="rect">
              <a:avLst/>
            </a:prstGeom>
          </p:spPr>
        </p:pic>
        <p:pic>
          <p:nvPicPr>
            <p:cNvPr id="40" name="object 40"/>
            <p:cNvPicPr/>
            <p:nvPr/>
          </p:nvPicPr>
          <p:blipFill>
            <a:blip r:embed="rId5" cstate="print"/>
            <a:stretch>
              <a:fillRect/>
            </a:stretch>
          </p:blipFill>
          <p:spPr>
            <a:xfrm>
              <a:off x="827150" y="2873565"/>
              <a:ext cx="155676" cy="152908"/>
            </a:xfrm>
            <a:prstGeom prst="rect">
              <a:avLst/>
            </a:prstGeom>
          </p:spPr>
        </p:pic>
        <p:pic>
          <p:nvPicPr>
            <p:cNvPr id="41" name="object 41"/>
            <p:cNvPicPr/>
            <p:nvPr/>
          </p:nvPicPr>
          <p:blipFill>
            <a:blip r:embed="rId6" cstate="print"/>
            <a:stretch>
              <a:fillRect/>
            </a:stretch>
          </p:blipFill>
          <p:spPr>
            <a:xfrm>
              <a:off x="800099" y="3819194"/>
              <a:ext cx="259105" cy="256108"/>
            </a:xfrm>
            <a:prstGeom prst="rect">
              <a:avLst/>
            </a:prstGeom>
          </p:spPr>
        </p:pic>
        <p:pic>
          <p:nvPicPr>
            <p:cNvPr id="42" name="object 42"/>
            <p:cNvPicPr/>
            <p:nvPr/>
          </p:nvPicPr>
          <p:blipFill>
            <a:blip r:embed="rId7" cstate="print"/>
            <a:stretch>
              <a:fillRect/>
            </a:stretch>
          </p:blipFill>
          <p:spPr>
            <a:xfrm>
              <a:off x="827150" y="3846258"/>
              <a:ext cx="155676" cy="152908"/>
            </a:xfrm>
            <a:prstGeom prst="rect">
              <a:avLst/>
            </a:prstGeom>
          </p:spPr>
        </p:pic>
        <p:sp>
          <p:nvSpPr>
            <p:cNvPr id="43" name="object 43"/>
            <p:cNvSpPr/>
            <p:nvPr/>
          </p:nvSpPr>
          <p:spPr>
            <a:xfrm>
              <a:off x="3589273" y="1092961"/>
              <a:ext cx="5937885" cy="311785"/>
            </a:xfrm>
            <a:custGeom>
              <a:avLst/>
              <a:gdLst/>
              <a:ahLst/>
              <a:cxnLst/>
              <a:rect l="l" t="t" r="r" b="b"/>
              <a:pathLst>
                <a:path w="5937884" h="311784">
                  <a:moveTo>
                    <a:pt x="5781929" y="0"/>
                  </a:moveTo>
                  <a:lnTo>
                    <a:pt x="155828" y="0"/>
                  </a:lnTo>
                  <a:lnTo>
                    <a:pt x="106558" y="7940"/>
                  </a:lnTo>
                  <a:lnTo>
                    <a:pt x="63779" y="30053"/>
                  </a:lnTo>
                  <a:lnTo>
                    <a:pt x="30053" y="63779"/>
                  </a:lnTo>
                  <a:lnTo>
                    <a:pt x="7940" y="106558"/>
                  </a:lnTo>
                  <a:lnTo>
                    <a:pt x="0" y="155828"/>
                  </a:lnTo>
                  <a:lnTo>
                    <a:pt x="0" y="311658"/>
                  </a:lnTo>
                  <a:lnTo>
                    <a:pt x="5937884" y="311658"/>
                  </a:lnTo>
                  <a:lnTo>
                    <a:pt x="5937884" y="155828"/>
                  </a:lnTo>
                  <a:lnTo>
                    <a:pt x="5929931" y="106558"/>
                  </a:lnTo>
                  <a:lnTo>
                    <a:pt x="5907787" y="63779"/>
                  </a:lnTo>
                  <a:lnTo>
                    <a:pt x="5874023" y="30053"/>
                  </a:lnTo>
                  <a:lnTo>
                    <a:pt x="5831213" y="7940"/>
                  </a:lnTo>
                  <a:lnTo>
                    <a:pt x="5781929" y="0"/>
                  </a:lnTo>
                  <a:close/>
                </a:path>
              </a:pathLst>
            </a:custGeom>
            <a:solidFill>
              <a:srgbClr val="278D83"/>
            </a:solidFill>
          </p:spPr>
          <p:txBody>
            <a:bodyPr wrap="square" lIns="0" tIns="0" rIns="0" bIns="0" rtlCol="0"/>
            <a:lstStyle/>
            <a:p>
              <a:endParaRPr/>
            </a:p>
          </p:txBody>
        </p:sp>
      </p:grpSp>
      <p:sp>
        <p:nvSpPr>
          <p:cNvPr id="44" name="object 44"/>
          <p:cNvSpPr txBox="1"/>
          <p:nvPr/>
        </p:nvSpPr>
        <p:spPr>
          <a:xfrm>
            <a:off x="1547241" y="1145539"/>
            <a:ext cx="5481955" cy="444352"/>
          </a:xfrm>
          <a:prstGeom prst="rect">
            <a:avLst/>
          </a:prstGeom>
        </p:spPr>
        <p:txBody>
          <a:bodyPr vert="horz" wrap="square" lIns="0" tIns="13335" rIns="0" bIns="0" rtlCol="0">
            <a:spAutoFit/>
          </a:bodyPr>
          <a:lstStyle/>
          <a:p>
            <a:pPr marL="12700">
              <a:lnSpc>
                <a:spcPct val="100000"/>
              </a:lnSpc>
              <a:spcBef>
                <a:spcPts val="105"/>
              </a:spcBef>
              <a:tabLst>
                <a:tab pos="4554220" algn="l"/>
              </a:tabLst>
            </a:pPr>
            <a:r>
              <a:rPr sz="1400" b="1" dirty="0">
                <a:solidFill>
                  <a:srgbClr val="FFFFFF"/>
                </a:solidFill>
                <a:latin typeface="Roboto"/>
                <a:cs typeface="Roboto"/>
              </a:rPr>
              <a:t>APBN 2025	APBD 2025</a:t>
            </a:r>
            <a:endParaRPr sz="1400">
              <a:latin typeface="Roboto"/>
              <a:cs typeface="Roboto"/>
            </a:endParaRPr>
          </a:p>
        </p:txBody>
      </p:sp>
      <p:grpSp>
        <p:nvGrpSpPr>
          <p:cNvPr id="45" name="object 45"/>
          <p:cNvGrpSpPr/>
          <p:nvPr/>
        </p:nvGrpSpPr>
        <p:grpSpPr>
          <a:xfrm>
            <a:off x="3604386" y="1487474"/>
            <a:ext cx="5937885" cy="5017135"/>
            <a:chOff x="3604386" y="1487474"/>
            <a:chExt cx="5937885" cy="5017135"/>
          </a:xfrm>
        </p:grpSpPr>
        <p:pic>
          <p:nvPicPr>
            <p:cNvPr id="46" name="object 46"/>
            <p:cNvPicPr/>
            <p:nvPr/>
          </p:nvPicPr>
          <p:blipFill>
            <a:blip r:embed="rId8" cstate="print"/>
            <a:stretch>
              <a:fillRect/>
            </a:stretch>
          </p:blipFill>
          <p:spPr>
            <a:xfrm>
              <a:off x="3803903" y="1487474"/>
              <a:ext cx="257606" cy="254457"/>
            </a:xfrm>
            <a:prstGeom prst="rect">
              <a:avLst/>
            </a:prstGeom>
          </p:spPr>
        </p:pic>
        <p:pic>
          <p:nvPicPr>
            <p:cNvPr id="47" name="object 47"/>
            <p:cNvPicPr/>
            <p:nvPr/>
          </p:nvPicPr>
          <p:blipFill>
            <a:blip r:embed="rId9" cstate="print"/>
            <a:stretch>
              <a:fillRect/>
            </a:stretch>
          </p:blipFill>
          <p:spPr>
            <a:xfrm>
              <a:off x="3830383" y="1513141"/>
              <a:ext cx="155701" cy="153035"/>
            </a:xfrm>
            <a:prstGeom prst="rect">
              <a:avLst/>
            </a:prstGeom>
          </p:spPr>
        </p:pic>
        <p:pic>
          <p:nvPicPr>
            <p:cNvPr id="48" name="object 48"/>
            <p:cNvPicPr/>
            <p:nvPr/>
          </p:nvPicPr>
          <p:blipFill>
            <a:blip r:embed="rId10" cstate="print"/>
            <a:stretch>
              <a:fillRect/>
            </a:stretch>
          </p:blipFill>
          <p:spPr>
            <a:xfrm>
              <a:off x="3803903" y="2749346"/>
              <a:ext cx="257606" cy="256108"/>
            </a:xfrm>
            <a:prstGeom prst="rect">
              <a:avLst/>
            </a:prstGeom>
          </p:spPr>
        </p:pic>
        <p:pic>
          <p:nvPicPr>
            <p:cNvPr id="49" name="object 49"/>
            <p:cNvPicPr/>
            <p:nvPr/>
          </p:nvPicPr>
          <p:blipFill>
            <a:blip r:embed="rId11" cstate="print"/>
            <a:stretch>
              <a:fillRect/>
            </a:stretch>
          </p:blipFill>
          <p:spPr>
            <a:xfrm>
              <a:off x="3830383" y="2776029"/>
              <a:ext cx="155701" cy="152908"/>
            </a:xfrm>
            <a:prstGeom prst="rect">
              <a:avLst/>
            </a:prstGeom>
          </p:spPr>
        </p:pic>
        <p:pic>
          <p:nvPicPr>
            <p:cNvPr id="50" name="object 50"/>
            <p:cNvPicPr/>
            <p:nvPr/>
          </p:nvPicPr>
          <p:blipFill>
            <a:blip r:embed="rId12" cstate="print"/>
            <a:stretch>
              <a:fillRect/>
            </a:stretch>
          </p:blipFill>
          <p:spPr>
            <a:xfrm>
              <a:off x="3803903" y="3707942"/>
              <a:ext cx="257606" cy="254457"/>
            </a:xfrm>
            <a:prstGeom prst="rect">
              <a:avLst/>
            </a:prstGeom>
          </p:spPr>
        </p:pic>
        <p:pic>
          <p:nvPicPr>
            <p:cNvPr id="51" name="object 51"/>
            <p:cNvPicPr/>
            <p:nvPr/>
          </p:nvPicPr>
          <p:blipFill>
            <a:blip r:embed="rId11" cstate="print"/>
            <a:stretch>
              <a:fillRect/>
            </a:stretch>
          </p:blipFill>
          <p:spPr>
            <a:xfrm>
              <a:off x="3830383" y="3733609"/>
              <a:ext cx="155701" cy="152907"/>
            </a:xfrm>
            <a:prstGeom prst="rect">
              <a:avLst/>
            </a:prstGeom>
          </p:spPr>
        </p:pic>
        <p:sp>
          <p:nvSpPr>
            <p:cNvPr id="52" name="object 52"/>
            <p:cNvSpPr/>
            <p:nvPr/>
          </p:nvSpPr>
          <p:spPr>
            <a:xfrm>
              <a:off x="3604386" y="4564545"/>
              <a:ext cx="5937885" cy="1940560"/>
            </a:xfrm>
            <a:custGeom>
              <a:avLst/>
              <a:gdLst/>
              <a:ahLst/>
              <a:cxnLst/>
              <a:rect l="l" t="t" r="r" b="b"/>
              <a:pathLst>
                <a:path w="5937884" h="1940559">
                  <a:moveTo>
                    <a:pt x="5937885" y="0"/>
                  </a:moveTo>
                  <a:lnTo>
                    <a:pt x="0" y="0"/>
                  </a:lnTo>
                  <a:lnTo>
                    <a:pt x="0" y="1940052"/>
                  </a:lnTo>
                  <a:lnTo>
                    <a:pt x="5937885" y="1940052"/>
                  </a:lnTo>
                  <a:lnTo>
                    <a:pt x="5937885" y="0"/>
                  </a:lnTo>
                  <a:close/>
                </a:path>
              </a:pathLst>
            </a:custGeom>
            <a:solidFill>
              <a:srgbClr val="ECECEC"/>
            </a:solidFill>
          </p:spPr>
          <p:txBody>
            <a:bodyPr wrap="square" lIns="0" tIns="0" rIns="0" bIns="0" rtlCol="0"/>
            <a:lstStyle/>
            <a:p>
              <a:endParaRPr/>
            </a:p>
          </p:txBody>
        </p:sp>
        <p:sp>
          <p:nvSpPr>
            <p:cNvPr id="53" name="object 53"/>
            <p:cNvSpPr/>
            <p:nvPr/>
          </p:nvSpPr>
          <p:spPr>
            <a:xfrm>
              <a:off x="3604386" y="4186809"/>
              <a:ext cx="5923280" cy="321310"/>
            </a:xfrm>
            <a:custGeom>
              <a:avLst/>
              <a:gdLst/>
              <a:ahLst/>
              <a:cxnLst/>
              <a:rect l="l" t="t" r="r" b="b"/>
              <a:pathLst>
                <a:path w="5923280" h="321310">
                  <a:moveTo>
                    <a:pt x="5762370" y="0"/>
                  </a:moveTo>
                  <a:lnTo>
                    <a:pt x="160400" y="0"/>
                  </a:lnTo>
                  <a:lnTo>
                    <a:pt x="109727" y="8171"/>
                  </a:lnTo>
                  <a:lnTo>
                    <a:pt x="65699" y="30931"/>
                  </a:lnTo>
                  <a:lnTo>
                    <a:pt x="30967" y="65644"/>
                  </a:lnTo>
                  <a:lnTo>
                    <a:pt x="8183" y="109679"/>
                  </a:lnTo>
                  <a:lnTo>
                    <a:pt x="0" y="160401"/>
                  </a:lnTo>
                  <a:lnTo>
                    <a:pt x="0" y="320802"/>
                  </a:lnTo>
                  <a:lnTo>
                    <a:pt x="5922771" y="320802"/>
                  </a:lnTo>
                  <a:lnTo>
                    <a:pt x="5922771" y="160401"/>
                  </a:lnTo>
                  <a:lnTo>
                    <a:pt x="5914588" y="109679"/>
                  </a:lnTo>
                  <a:lnTo>
                    <a:pt x="5891804" y="65644"/>
                  </a:lnTo>
                  <a:lnTo>
                    <a:pt x="5857072" y="30931"/>
                  </a:lnTo>
                  <a:lnTo>
                    <a:pt x="5813044" y="8171"/>
                  </a:lnTo>
                  <a:lnTo>
                    <a:pt x="5762370" y="0"/>
                  </a:lnTo>
                  <a:close/>
                </a:path>
              </a:pathLst>
            </a:custGeom>
            <a:solidFill>
              <a:srgbClr val="D16A5B"/>
            </a:solidFill>
          </p:spPr>
          <p:txBody>
            <a:bodyPr wrap="square" lIns="0" tIns="0" rIns="0" bIns="0" rtlCol="0"/>
            <a:lstStyle/>
            <a:p>
              <a:endParaRPr/>
            </a:p>
          </p:txBody>
        </p:sp>
      </p:grpSp>
      <p:sp>
        <p:nvSpPr>
          <p:cNvPr id="54" name="object 54"/>
          <p:cNvSpPr txBox="1"/>
          <p:nvPr/>
        </p:nvSpPr>
        <p:spPr>
          <a:xfrm>
            <a:off x="4066413" y="4247769"/>
            <a:ext cx="4998085" cy="443711"/>
          </a:xfrm>
          <a:prstGeom prst="rect">
            <a:avLst/>
          </a:prstGeom>
        </p:spPr>
        <p:txBody>
          <a:bodyPr vert="horz" wrap="square" lIns="0" tIns="12700" rIns="0" bIns="0" rtlCol="0">
            <a:spAutoFit/>
          </a:bodyPr>
          <a:lstStyle/>
          <a:p>
            <a:pPr marL="12700">
              <a:lnSpc>
                <a:spcPct val="100000"/>
              </a:lnSpc>
              <a:spcBef>
                <a:spcPts val="100"/>
              </a:spcBef>
            </a:pPr>
            <a:r>
              <a:rPr sz="1400" b="1" dirty="0">
                <a:solidFill>
                  <a:srgbClr val="FFFFFF"/>
                </a:solidFill>
                <a:latin typeface="Arial"/>
                <a:cs typeface="Arial"/>
              </a:rPr>
              <a:t>BELANJA PUSAT + BELANJA DAERAH = INSTRUMEN PEMBANGUNAN</a:t>
            </a:r>
            <a:endParaRPr sz="1400" dirty="0">
              <a:latin typeface="Arial"/>
              <a:cs typeface="Arial"/>
            </a:endParaRPr>
          </a:p>
        </p:txBody>
      </p:sp>
      <p:sp>
        <p:nvSpPr>
          <p:cNvPr id="55" name="object 55"/>
          <p:cNvSpPr/>
          <p:nvPr/>
        </p:nvSpPr>
        <p:spPr>
          <a:xfrm>
            <a:off x="9655682" y="1373479"/>
            <a:ext cx="2037080" cy="5142230"/>
          </a:xfrm>
          <a:custGeom>
            <a:avLst/>
            <a:gdLst/>
            <a:ahLst/>
            <a:cxnLst/>
            <a:rect l="l" t="t" r="r" b="b"/>
            <a:pathLst>
              <a:path w="2037079" h="5142230">
                <a:moveTo>
                  <a:pt x="2036572" y="0"/>
                </a:moveTo>
                <a:lnTo>
                  <a:pt x="0" y="0"/>
                </a:lnTo>
                <a:lnTo>
                  <a:pt x="0" y="5142230"/>
                </a:lnTo>
                <a:lnTo>
                  <a:pt x="2036572" y="5142230"/>
                </a:lnTo>
                <a:lnTo>
                  <a:pt x="2036572" y="0"/>
                </a:lnTo>
                <a:close/>
              </a:path>
            </a:pathLst>
          </a:custGeom>
          <a:solidFill>
            <a:srgbClr val="ECECEC"/>
          </a:solidFill>
        </p:spPr>
        <p:txBody>
          <a:bodyPr wrap="square" lIns="0" tIns="0" rIns="0" bIns="0" rtlCol="0"/>
          <a:lstStyle/>
          <a:p>
            <a:endParaRPr/>
          </a:p>
        </p:txBody>
      </p:sp>
      <p:sp>
        <p:nvSpPr>
          <p:cNvPr id="56" name="object 56"/>
          <p:cNvSpPr txBox="1"/>
          <p:nvPr/>
        </p:nvSpPr>
        <p:spPr>
          <a:xfrm>
            <a:off x="9735693" y="1518069"/>
            <a:ext cx="1957068" cy="1486946"/>
          </a:xfrm>
          <a:prstGeom prst="rect">
            <a:avLst/>
          </a:prstGeom>
        </p:spPr>
        <p:txBody>
          <a:bodyPr vert="horz" wrap="square" lIns="0" tIns="103505" rIns="0" bIns="0" rtlCol="0">
            <a:spAutoFit/>
          </a:bodyPr>
          <a:lstStyle/>
          <a:p>
            <a:pPr marL="12700">
              <a:lnSpc>
                <a:spcPct val="100000"/>
              </a:lnSpc>
              <a:spcBef>
                <a:spcPts val="815"/>
              </a:spcBef>
            </a:pPr>
            <a:r>
              <a:rPr sz="2000" b="1" dirty="0">
                <a:solidFill>
                  <a:srgbClr val="2E5496"/>
                </a:solidFill>
                <a:latin typeface="Arial"/>
                <a:cs typeface="Arial"/>
              </a:rPr>
              <a:t>1</a:t>
            </a:r>
            <a:endParaRPr sz="2000" dirty="0">
              <a:latin typeface="Arial"/>
              <a:cs typeface="Arial"/>
            </a:endParaRPr>
          </a:p>
          <a:p>
            <a:pPr marL="33020" marR="5080">
              <a:lnSpc>
                <a:spcPct val="100000"/>
              </a:lnSpc>
              <a:spcBef>
                <a:spcPts val="650"/>
              </a:spcBef>
            </a:pPr>
            <a:r>
              <a:rPr sz="1600" b="1" dirty="0">
                <a:solidFill>
                  <a:srgbClr val="4471C4"/>
                </a:solidFill>
                <a:latin typeface="Arial"/>
                <a:cs typeface="Arial"/>
              </a:rPr>
              <a:t>PERBAIKAN KUALITAS OUTPUT DAN OUTCOME LAYANAN</a:t>
            </a:r>
            <a:endParaRPr sz="1600" dirty="0">
              <a:latin typeface="Arial"/>
              <a:cs typeface="Arial"/>
            </a:endParaRPr>
          </a:p>
        </p:txBody>
      </p:sp>
      <p:sp>
        <p:nvSpPr>
          <p:cNvPr id="57" name="object 57"/>
          <p:cNvSpPr txBox="1"/>
          <p:nvPr/>
        </p:nvSpPr>
        <p:spPr>
          <a:xfrm>
            <a:off x="9735692" y="3260024"/>
            <a:ext cx="1957069" cy="1327928"/>
          </a:xfrm>
          <a:prstGeom prst="rect">
            <a:avLst/>
          </a:prstGeom>
        </p:spPr>
        <p:txBody>
          <a:bodyPr vert="horz" wrap="square" lIns="0" tIns="151765" rIns="0" bIns="0" rtlCol="0">
            <a:spAutoFit/>
          </a:bodyPr>
          <a:lstStyle/>
          <a:p>
            <a:pPr marL="64769">
              <a:lnSpc>
                <a:spcPct val="100000"/>
              </a:lnSpc>
              <a:spcBef>
                <a:spcPts val="1195"/>
              </a:spcBef>
            </a:pPr>
            <a:r>
              <a:rPr sz="2000" b="1" dirty="0">
                <a:solidFill>
                  <a:srgbClr val="2E5496"/>
                </a:solidFill>
                <a:latin typeface="Arial"/>
                <a:cs typeface="Arial"/>
              </a:rPr>
              <a:t>2</a:t>
            </a:r>
            <a:endParaRPr sz="2000" dirty="0">
              <a:latin typeface="Arial"/>
              <a:cs typeface="Arial"/>
            </a:endParaRPr>
          </a:p>
          <a:p>
            <a:pPr marL="12700" marR="5080">
              <a:lnSpc>
                <a:spcPct val="100000"/>
              </a:lnSpc>
              <a:spcBef>
                <a:spcPts val="985"/>
              </a:spcBef>
            </a:pPr>
            <a:r>
              <a:rPr sz="1600" b="1" dirty="0">
                <a:solidFill>
                  <a:srgbClr val="4471C4"/>
                </a:solidFill>
                <a:latin typeface="Arial"/>
                <a:cs typeface="Arial"/>
              </a:rPr>
              <a:t>PEMERATAAN LAYANAN DAN KESEJAHTERAAN</a:t>
            </a:r>
            <a:endParaRPr sz="1600" dirty="0">
              <a:latin typeface="Arial"/>
              <a:cs typeface="Arial"/>
            </a:endParaRPr>
          </a:p>
        </p:txBody>
      </p:sp>
      <p:sp>
        <p:nvSpPr>
          <p:cNvPr id="58" name="object 58"/>
          <p:cNvSpPr/>
          <p:nvPr/>
        </p:nvSpPr>
        <p:spPr>
          <a:xfrm>
            <a:off x="9655682" y="1068197"/>
            <a:ext cx="2037080" cy="336550"/>
          </a:xfrm>
          <a:custGeom>
            <a:avLst/>
            <a:gdLst/>
            <a:ahLst/>
            <a:cxnLst/>
            <a:rect l="l" t="t" r="r" b="b"/>
            <a:pathLst>
              <a:path w="2037079" h="336550">
                <a:moveTo>
                  <a:pt x="1868424" y="0"/>
                </a:moveTo>
                <a:lnTo>
                  <a:pt x="168275" y="0"/>
                </a:lnTo>
                <a:lnTo>
                  <a:pt x="123531" y="6008"/>
                </a:lnTo>
                <a:lnTo>
                  <a:pt x="83330" y="22963"/>
                </a:lnTo>
                <a:lnTo>
                  <a:pt x="49275" y="49260"/>
                </a:lnTo>
                <a:lnTo>
                  <a:pt x="22968" y="83293"/>
                </a:lnTo>
                <a:lnTo>
                  <a:pt x="6008" y="123457"/>
                </a:lnTo>
                <a:lnTo>
                  <a:pt x="0" y="168148"/>
                </a:lnTo>
                <a:lnTo>
                  <a:pt x="0" y="336423"/>
                </a:lnTo>
                <a:lnTo>
                  <a:pt x="2036699" y="336423"/>
                </a:lnTo>
                <a:lnTo>
                  <a:pt x="2036699" y="168148"/>
                </a:lnTo>
                <a:lnTo>
                  <a:pt x="2030681" y="123457"/>
                </a:lnTo>
                <a:lnTo>
                  <a:pt x="2013702" y="83293"/>
                </a:lnTo>
                <a:lnTo>
                  <a:pt x="1987375" y="49260"/>
                </a:lnTo>
                <a:lnTo>
                  <a:pt x="1953311" y="22963"/>
                </a:lnTo>
                <a:lnTo>
                  <a:pt x="1913123" y="6008"/>
                </a:lnTo>
                <a:lnTo>
                  <a:pt x="1868424" y="0"/>
                </a:lnTo>
                <a:close/>
              </a:path>
            </a:pathLst>
          </a:custGeom>
          <a:solidFill>
            <a:srgbClr val="1F4E79"/>
          </a:solidFill>
        </p:spPr>
        <p:txBody>
          <a:bodyPr wrap="square" lIns="0" tIns="0" rIns="0" bIns="0" rtlCol="0"/>
          <a:lstStyle/>
          <a:p>
            <a:endParaRPr/>
          </a:p>
        </p:txBody>
      </p:sp>
      <p:sp>
        <p:nvSpPr>
          <p:cNvPr id="59" name="object 59"/>
          <p:cNvSpPr txBox="1"/>
          <p:nvPr/>
        </p:nvSpPr>
        <p:spPr>
          <a:xfrm>
            <a:off x="10147679" y="1132713"/>
            <a:ext cx="1053722" cy="228909"/>
          </a:xfrm>
          <a:prstGeom prst="rect">
            <a:avLst/>
          </a:prstGeom>
        </p:spPr>
        <p:txBody>
          <a:bodyPr vert="horz" wrap="square" lIns="0" tIns="13335" rIns="0" bIns="0" rtlCol="0">
            <a:spAutoFit/>
          </a:bodyPr>
          <a:lstStyle/>
          <a:p>
            <a:pPr marL="12700" algn="ctr">
              <a:lnSpc>
                <a:spcPct val="100000"/>
              </a:lnSpc>
              <a:spcBef>
                <a:spcPts val="105"/>
              </a:spcBef>
            </a:pPr>
            <a:r>
              <a:rPr sz="1400" b="1" dirty="0">
                <a:solidFill>
                  <a:srgbClr val="FFFFFF"/>
                </a:solidFill>
                <a:latin typeface="Roboto"/>
                <a:cs typeface="Roboto"/>
              </a:rPr>
              <a:t>TUJUAN</a:t>
            </a:r>
            <a:endParaRPr sz="1400" dirty="0">
              <a:latin typeface="Roboto"/>
              <a:cs typeface="Roboto"/>
            </a:endParaRPr>
          </a:p>
        </p:txBody>
      </p:sp>
      <p:grpSp>
        <p:nvGrpSpPr>
          <p:cNvPr id="60" name="object 60"/>
          <p:cNvGrpSpPr/>
          <p:nvPr/>
        </p:nvGrpSpPr>
        <p:grpSpPr>
          <a:xfrm>
            <a:off x="5798311" y="4815509"/>
            <a:ext cx="6330315" cy="1602105"/>
            <a:chOff x="5798311" y="4815509"/>
            <a:chExt cx="6330315" cy="1602105"/>
          </a:xfrm>
        </p:grpSpPr>
        <p:pic>
          <p:nvPicPr>
            <p:cNvPr id="61" name="object 61"/>
            <p:cNvPicPr/>
            <p:nvPr/>
          </p:nvPicPr>
          <p:blipFill>
            <a:blip r:embed="rId13" cstate="print"/>
            <a:stretch>
              <a:fillRect/>
            </a:stretch>
          </p:blipFill>
          <p:spPr>
            <a:xfrm>
              <a:off x="9298051" y="4842560"/>
              <a:ext cx="2830576" cy="1574545"/>
            </a:xfrm>
            <a:prstGeom prst="rect">
              <a:avLst/>
            </a:prstGeom>
          </p:spPr>
        </p:pic>
        <p:sp>
          <p:nvSpPr>
            <p:cNvPr id="62" name="object 62"/>
            <p:cNvSpPr/>
            <p:nvPr/>
          </p:nvSpPr>
          <p:spPr>
            <a:xfrm>
              <a:off x="5804661" y="4915662"/>
              <a:ext cx="302895" cy="1410335"/>
            </a:xfrm>
            <a:custGeom>
              <a:avLst/>
              <a:gdLst/>
              <a:ahLst/>
              <a:cxnLst/>
              <a:rect l="l" t="t" r="r" b="b"/>
              <a:pathLst>
                <a:path w="302895" h="1410335">
                  <a:moveTo>
                    <a:pt x="151384" y="0"/>
                  </a:moveTo>
                  <a:lnTo>
                    <a:pt x="151384" y="352425"/>
                  </a:lnTo>
                  <a:lnTo>
                    <a:pt x="0" y="352425"/>
                  </a:lnTo>
                  <a:lnTo>
                    <a:pt x="0" y="1057427"/>
                  </a:lnTo>
                  <a:lnTo>
                    <a:pt x="151384" y="1057427"/>
                  </a:lnTo>
                  <a:lnTo>
                    <a:pt x="151384" y="1409915"/>
                  </a:lnTo>
                  <a:lnTo>
                    <a:pt x="302640" y="704926"/>
                  </a:lnTo>
                  <a:lnTo>
                    <a:pt x="151384" y="0"/>
                  </a:lnTo>
                  <a:close/>
                </a:path>
              </a:pathLst>
            </a:custGeom>
            <a:solidFill>
              <a:srgbClr val="4471C4"/>
            </a:solidFill>
          </p:spPr>
          <p:txBody>
            <a:bodyPr wrap="square" lIns="0" tIns="0" rIns="0" bIns="0" rtlCol="0"/>
            <a:lstStyle/>
            <a:p>
              <a:endParaRPr/>
            </a:p>
          </p:txBody>
        </p:sp>
        <p:sp>
          <p:nvSpPr>
            <p:cNvPr id="63" name="object 63"/>
            <p:cNvSpPr/>
            <p:nvPr/>
          </p:nvSpPr>
          <p:spPr>
            <a:xfrm>
              <a:off x="5804661" y="4915662"/>
              <a:ext cx="302895" cy="1410335"/>
            </a:xfrm>
            <a:custGeom>
              <a:avLst/>
              <a:gdLst/>
              <a:ahLst/>
              <a:cxnLst/>
              <a:rect l="l" t="t" r="r" b="b"/>
              <a:pathLst>
                <a:path w="302895" h="1410335">
                  <a:moveTo>
                    <a:pt x="0" y="352425"/>
                  </a:moveTo>
                  <a:lnTo>
                    <a:pt x="151384" y="352425"/>
                  </a:lnTo>
                  <a:lnTo>
                    <a:pt x="151384" y="0"/>
                  </a:lnTo>
                  <a:lnTo>
                    <a:pt x="302640" y="704926"/>
                  </a:lnTo>
                  <a:lnTo>
                    <a:pt x="151384" y="1409915"/>
                  </a:lnTo>
                  <a:lnTo>
                    <a:pt x="151384" y="1057427"/>
                  </a:lnTo>
                  <a:lnTo>
                    <a:pt x="0" y="1057427"/>
                  </a:lnTo>
                  <a:lnTo>
                    <a:pt x="0" y="352425"/>
                  </a:lnTo>
                  <a:close/>
                </a:path>
              </a:pathLst>
            </a:custGeom>
            <a:ln w="12700">
              <a:solidFill>
                <a:srgbClr val="172C51"/>
              </a:solidFill>
            </a:ln>
          </p:spPr>
          <p:txBody>
            <a:bodyPr wrap="square" lIns="0" tIns="0" rIns="0" bIns="0" rtlCol="0"/>
            <a:lstStyle/>
            <a:p>
              <a:endParaRPr/>
            </a:p>
          </p:txBody>
        </p:sp>
        <p:pic>
          <p:nvPicPr>
            <p:cNvPr id="64" name="object 64"/>
            <p:cNvPicPr/>
            <p:nvPr/>
          </p:nvPicPr>
          <p:blipFill>
            <a:blip r:embed="rId14" cstate="print"/>
            <a:stretch>
              <a:fillRect/>
            </a:stretch>
          </p:blipFill>
          <p:spPr>
            <a:xfrm>
              <a:off x="5990462" y="4815509"/>
              <a:ext cx="3538727" cy="1326007"/>
            </a:xfrm>
            <a:prstGeom prst="rect">
              <a:avLst/>
            </a:prstGeom>
          </p:spPr>
        </p:pic>
      </p:grpSp>
      <p:sp>
        <p:nvSpPr>
          <p:cNvPr id="65" name="object 65"/>
          <p:cNvSpPr txBox="1"/>
          <p:nvPr/>
        </p:nvSpPr>
        <p:spPr>
          <a:xfrm>
            <a:off x="3915536" y="4561077"/>
            <a:ext cx="1842770" cy="443711"/>
          </a:xfrm>
          <a:prstGeom prst="rect">
            <a:avLst/>
          </a:prstGeom>
        </p:spPr>
        <p:txBody>
          <a:bodyPr vert="horz" wrap="square" lIns="0" tIns="12700" rIns="0" bIns="0" rtlCol="0">
            <a:spAutoFit/>
          </a:bodyPr>
          <a:lstStyle/>
          <a:p>
            <a:pPr marL="12700">
              <a:lnSpc>
                <a:spcPct val="100000"/>
              </a:lnSpc>
              <a:spcBef>
                <a:spcPts val="100"/>
              </a:spcBef>
            </a:pPr>
            <a:r>
              <a:rPr sz="1400" b="1" dirty="0">
                <a:solidFill>
                  <a:srgbClr val="001F5F"/>
                </a:solidFill>
                <a:latin typeface="Arial"/>
                <a:cs typeface="Arial"/>
              </a:rPr>
              <a:t>Sesuai Program Prioritas</a:t>
            </a:r>
            <a:endParaRPr sz="1400">
              <a:latin typeface="Arial"/>
              <a:cs typeface="Arial"/>
            </a:endParaRPr>
          </a:p>
        </p:txBody>
      </p:sp>
      <p:sp>
        <p:nvSpPr>
          <p:cNvPr id="68" name="object 68"/>
          <p:cNvSpPr txBox="1">
            <a:spLocks noGrp="1"/>
          </p:cNvSpPr>
          <p:nvPr>
            <p:ph type="sldNum" sz="quarter" idx="7"/>
          </p:nvPr>
        </p:nvSpPr>
        <p:spPr>
          <a:xfrm>
            <a:off x="11767439" y="6505836"/>
            <a:ext cx="411607" cy="217366"/>
          </a:xfrm>
          <a:prstGeom prst="rect">
            <a:avLst/>
          </a:prstGeom>
        </p:spPr>
        <p:txBody>
          <a:bodyPr vert="horz" wrap="square" lIns="0" tIns="32384" rIns="0" bIns="0" rtlCol="0">
            <a:spAutoFit/>
          </a:bodyPr>
          <a:lstStyle/>
          <a:p>
            <a:pPr marL="39370">
              <a:lnSpc>
                <a:spcPct val="100000"/>
              </a:lnSpc>
              <a:spcBef>
                <a:spcPts val="254"/>
              </a:spcBef>
            </a:pPr>
            <a:fld id="{81D60167-4931-47E6-BA6A-407CBD079E47}" type="slidenum">
              <a:rPr dirty="0">
                <a:solidFill>
                  <a:srgbClr val="FFFFFF"/>
                </a:solidFill>
              </a:rPr>
              <a:t>17</a:t>
            </a:fld>
            <a:endParaRPr dirty="0">
              <a:solidFill>
                <a:srgbClr val="FFFFFF"/>
              </a:solidFill>
            </a:endParaRPr>
          </a:p>
        </p:txBody>
      </p:sp>
      <p:graphicFrame>
        <p:nvGraphicFramePr>
          <p:cNvPr id="66" name="object 66"/>
          <p:cNvGraphicFramePr>
            <a:graphicFrameLocks noGrp="1"/>
          </p:cNvGraphicFramePr>
          <p:nvPr/>
        </p:nvGraphicFramePr>
        <p:xfrm>
          <a:off x="3896105" y="4838776"/>
          <a:ext cx="1870710" cy="1620520"/>
        </p:xfrm>
        <a:graphic>
          <a:graphicData uri="http://schemas.openxmlformats.org/drawingml/2006/table">
            <a:tbl>
              <a:tblPr firstRow="1" bandRow="1">
                <a:tableStyleId>{2D5ABB26-0587-4C30-8999-92F81FD0307C}</a:tableStyleId>
              </a:tblPr>
              <a:tblGrid>
                <a:gridCol w="1870710">
                  <a:extLst>
                    <a:ext uri="{9D8B030D-6E8A-4147-A177-3AD203B41FA5}">
                      <a16:colId xmlns:a16="http://schemas.microsoft.com/office/drawing/2014/main" val="20000"/>
                    </a:ext>
                  </a:extLst>
                </a:gridCol>
              </a:tblGrid>
              <a:tr h="316865">
                <a:tc>
                  <a:txBody>
                    <a:bodyPr/>
                    <a:lstStyle/>
                    <a:p>
                      <a:pPr marL="8890" algn="ctr">
                        <a:lnSpc>
                          <a:spcPct val="100000"/>
                        </a:lnSpc>
                        <a:spcBef>
                          <a:spcPts val="335"/>
                        </a:spcBef>
                      </a:pPr>
                      <a:r>
                        <a:rPr sz="1400" b="1" spc="-10" dirty="0">
                          <a:solidFill>
                            <a:srgbClr val="FFFFFF"/>
                          </a:solidFill>
                          <a:latin typeface="Arial"/>
                          <a:cs typeface="Arial"/>
                        </a:rPr>
                        <a:t>Pendidikan</a:t>
                      </a:r>
                      <a:endParaRPr sz="1400">
                        <a:latin typeface="Arial"/>
                        <a:cs typeface="Arial"/>
                      </a:endParaRPr>
                    </a:p>
                  </a:txBody>
                  <a:tcPr marL="0" marR="0" marT="42545" marB="0">
                    <a:lnB w="28575">
                      <a:solidFill>
                        <a:srgbClr val="FFFFFF"/>
                      </a:solidFill>
                      <a:prstDash val="solid"/>
                    </a:lnB>
                    <a:solidFill>
                      <a:srgbClr val="001F5F"/>
                    </a:solidFill>
                  </a:tcPr>
                </a:tc>
                <a:extLst>
                  <a:ext uri="{0D108BD9-81ED-4DB2-BD59-A6C34878D82A}">
                    <a16:rowId xmlns:a16="http://schemas.microsoft.com/office/drawing/2014/main" val="10000"/>
                  </a:ext>
                </a:extLst>
              </a:tr>
              <a:tr h="329565">
                <a:tc>
                  <a:txBody>
                    <a:bodyPr/>
                    <a:lstStyle/>
                    <a:p>
                      <a:pPr marL="2540" algn="ctr">
                        <a:lnSpc>
                          <a:spcPct val="100000"/>
                        </a:lnSpc>
                        <a:spcBef>
                          <a:spcPts val="409"/>
                        </a:spcBef>
                      </a:pPr>
                      <a:r>
                        <a:rPr sz="1400" b="1" spc="-10" dirty="0">
                          <a:solidFill>
                            <a:srgbClr val="FFFFFF"/>
                          </a:solidFill>
                          <a:latin typeface="Arial"/>
                          <a:cs typeface="Arial"/>
                        </a:rPr>
                        <a:t>Kesehatan</a:t>
                      </a:r>
                      <a:endParaRPr sz="1400">
                        <a:latin typeface="Arial"/>
                        <a:cs typeface="Arial"/>
                      </a:endParaRPr>
                    </a:p>
                  </a:txBody>
                  <a:tcPr marL="0" marR="0" marT="52069" marB="0">
                    <a:lnT w="28575">
                      <a:solidFill>
                        <a:srgbClr val="FFFFFF"/>
                      </a:solidFill>
                      <a:prstDash val="solid"/>
                    </a:lnT>
                    <a:lnB w="28575">
                      <a:solidFill>
                        <a:srgbClr val="FFFFFF"/>
                      </a:solidFill>
                      <a:prstDash val="solid"/>
                    </a:lnB>
                    <a:solidFill>
                      <a:srgbClr val="001F5F"/>
                    </a:solidFill>
                  </a:tcPr>
                </a:tc>
                <a:extLst>
                  <a:ext uri="{0D108BD9-81ED-4DB2-BD59-A6C34878D82A}">
                    <a16:rowId xmlns:a16="http://schemas.microsoft.com/office/drawing/2014/main" val="10001"/>
                  </a:ext>
                </a:extLst>
              </a:tr>
              <a:tr h="333375">
                <a:tc>
                  <a:txBody>
                    <a:bodyPr/>
                    <a:lstStyle/>
                    <a:p>
                      <a:pPr marL="635" algn="ctr">
                        <a:lnSpc>
                          <a:spcPct val="100000"/>
                        </a:lnSpc>
                        <a:spcBef>
                          <a:spcPts val="434"/>
                        </a:spcBef>
                      </a:pPr>
                      <a:r>
                        <a:rPr sz="1400" b="1" spc="-10" dirty="0">
                          <a:solidFill>
                            <a:srgbClr val="FFFFFF"/>
                          </a:solidFill>
                          <a:latin typeface="Arial"/>
                          <a:cs typeface="Arial"/>
                        </a:rPr>
                        <a:t>Perlinsos</a:t>
                      </a:r>
                      <a:endParaRPr sz="1400">
                        <a:latin typeface="Arial"/>
                        <a:cs typeface="Arial"/>
                      </a:endParaRPr>
                    </a:p>
                  </a:txBody>
                  <a:tcPr marL="0" marR="0" marT="55244" marB="0">
                    <a:lnT w="28575">
                      <a:solidFill>
                        <a:srgbClr val="FFFFFF"/>
                      </a:solidFill>
                      <a:prstDash val="solid"/>
                    </a:lnT>
                    <a:lnB w="28575">
                      <a:solidFill>
                        <a:srgbClr val="FFFFFF"/>
                      </a:solidFill>
                      <a:prstDash val="solid"/>
                    </a:lnB>
                    <a:solidFill>
                      <a:srgbClr val="001F5F"/>
                    </a:solidFill>
                  </a:tcPr>
                </a:tc>
                <a:extLst>
                  <a:ext uri="{0D108BD9-81ED-4DB2-BD59-A6C34878D82A}">
                    <a16:rowId xmlns:a16="http://schemas.microsoft.com/office/drawing/2014/main" val="10002"/>
                  </a:ext>
                </a:extLst>
              </a:tr>
              <a:tr h="640715">
                <a:tc>
                  <a:txBody>
                    <a:bodyPr/>
                    <a:lstStyle/>
                    <a:p>
                      <a:pPr marL="253365">
                        <a:lnSpc>
                          <a:spcPct val="100000"/>
                        </a:lnSpc>
                        <a:spcBef>
                          <a:spcPts val="445"/>
                        </a:spcBef>
                      </a:pPr>
                      <a:r>
                        <a:rPr sz="1400" b="1" spc="-125" dirty="0">
                          <a:solidFill>
                            <a:srgbClr val="FFFFFF"/>
                          </a:solidFill>
                          <a:latin typeface="Arial"/>
                          <a:cs typeface="Arial"/>
                        </a:rPr>
                        <a:t>Ketahanan</a:t>
                      </a:r>
                      <a:r>
                        <a:rPr sz="1400" b="1" spc="-35" dirty="0">
                          <a:solidFill>
                            <a:srgbClr val="FFFFFF"/>
                          </a:solidFill>
                          <a:latin typeface="Arial"/>
                          <a:cs typeface="Arial"/>
                        </a:rPr>
                        <a:t> </a:t>
                      </a:r>
                      <a:r>
                        <a:rPr sz="1400" b="1" spc="-10" dirty="0">
                          <a:solidFill>
                            <a:srgbClr val="FFFFFF"/>
                          </a:solidFill>
                          <a:latin typeface="Arial"/>
                          <a:cs typeface="Arial"/>
                        </a:rPr>
                        <a:t>Pangan</a:t>
                      </a:r>
                      <a:endParaRPr sz="1400">
                        <a:latin typeface="Arial"/>
                        <a:cs typeface="Arial"/>
                      </a:endParaRPr>
                    </a:p>
                    <a:p>
                      <a:pPr marL="319405">
                        <a:lnSpc>
                          <a:spcPct val="100000"/>
                        </a:lnSpc>
                        <a:spcBef>
                          <a:spcPts val="835"/>
                        </a:spcBef>
                      </a:pPr>
                      <a:r>
                        <a:rPr sz="1400" b="1" spc="-135" dirty="0">
                          <a:solidFill>
                            <a:srgbClr val="FFFFFF"/>
                          </a:solidFill>
                          <a:latin typeface="Arial"/>
                          <a:cs typeface="Arial"/>
                        </a:rPr>
                        <a:t>Program</a:t>
                      </a:r>
                      <a:r>
                        <a:rPr sz="1400" b="1" spc="-65" dirty="0">
                          <a:solidFill>
                            <a:srgbClr val="FFFFFF"/>
                          </a:solidFill>
                          <a:latin typeface="Arial"/>
                          <a:cs typeface="Arial"/>
                        </a:rPr>
                        <a:t> </a:t>
                      </a:r>
                      <a:r>
                        <a:rPr sz="1400" b="1" spc="-10" dirty="0">
                          <a:solidFill>
                            <a:srgbClr val="FFFFFF"/>
                          </a:solidFill>
                          <a:latin typeface="Arial"/>
                          <a:cs typeface="Arial"/>
                        </a:rPr>
                        <a:t>Lainnya</a:t>
                      </a:r>
                      <a:endParaRPr sz="1400">
                        <a:latin typeface="Arial"/>
                        <a:cs typeface="Arial"/>
                      </a:endParaRPr>
                    </a:p>
                  </a:txBody>
                  <a:tcPr marL="0" marR="0" marT="56515" marB="0">
                    <a:lnT w="28575">
                      <a:solidFill>
                        <a:srgbClr val="FFFFFF"/>
                      </a:solidFill>
                      <a:prstDash val="solid"/>
                    </a:lnT>
                    <a:solidFill>
                      <a:srgbClr val="001F5F"/>
                    </a:solidFill>
                  </a:tcPr>
                </a:tc>
                <a:extLst>
                  <a:ext uri="{0D108BD9-81ED-4DB2-BD59-A6C34878D82A}">
                    <a16:rowId xmlns:a16="http://schemas.microsoft.com/office/drawing/2014/main" val="10003"/>
                  </a:ext>
                </a:extLst>
              </a:tr>
            </a:tbl>
          </a:graphicData>
        </a:graphic>
      </p:graphicFrame>
      <p:sp>
        <p:nvSpPr>
          <p:cNvPr id="67" name="object 67"/>
          <p:cNvSpPr txBox="1"/>
          <p:nvPr/>
        </p:nvSpPr>
        <p:spPr>
          <a:xfrm>
            <a:off x="6651117" y="4965319"/>
            <a:ext cx="2103755" cy="1551707"/>
          </a:xfrm>
          <a:prstGeom prst="rect">
            <a:avLst/>
          </a:prstGeom>
        </p:spPr>
        <p:txBody>
          <a:bodyPr vert="horz" wrap="square" lIns="0" tIns="12700" rIns="0" bIns="0" rtlCol="0">
            <a:spAutoFit/>
          </a:bodyPr>
          <a:lstStyle/>
          <a:p>
            <a:pPr marL="12700" marR="5080" indent="1270" algn="ctr">
              <a:lnSpc>
                <a:spcPct val="100000"/>
              </a:lnSpc>
              <a:spcBef>
                <a:spcPts val="100"/>
              </a:spcBef>
            </a:pPr>
            <a:r>
              <a:rPr sz="2000" b="1" dirty="0">
                <a:solidFill>
                  <a:srgbClr val="001F5F"/>
                </a:solidFill>
                <a:latin typeface="Arial"/>
                <a:cs typeface="Arial"/>
              </a:rPr>
              <a:t>Dilaksanakan dan memberi manfaat di seluruh wilayah NKRI</a:t>
            </a:r>
            <a:endParaRPr sz="2000" dirty="0">
              <a:latin typeface="Arial"/>
              <a:cs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0108" y="52831"/>
            <a:ext cx="11771782" cy="815479"/>
          </a:xfrm>
          <a:prstGeom prst="rect">
            <a:avLst/>
          </a:prstGeom>
        </p:spPr>
        <p:txBody>
          <a:bodyPr vert="horz" wrap="square" lIns="0" tIns="258952" rIns="0" bIns="0" rtlCol="0">
            <a:spAutoFit/>
          </a:bodyPr>
          <a:lstStyle/>
          <a:p>
            <a:pPr marL="357505">
              <a:lnSpc>
                <a:spcPct val="100000"/>
              </a:lnSpc>
              <a:spcBef>
                <a:spcPts val="100"/>
              </a:spcBef>
            </a:pPr>
            <a:r>
              <a:rPr dirty="0">
                <a:solidFill>
                  <a:srgbClr val="1F1F4A"/>
                </a:solidFill>
              </a:rPr>
              <a:t>CONTOH PENDANAAN PUSAT-DAERAH</a:t>
            </a:r>
          </a:p>
        </p:txBody>
      </p:sp>
      <p:grpSp>
        <p:nvGrpSpPr>
          <p:cNvPr id="3" name="object 3"/>
          <p:cNvGrpSpPr/>
          <p:nvPr/>
        </p:nvGrpSpPr>
        <p:grpSpPr>
          <a:xfrm>
            <a:off x="493674" y="1528584"/>
            <a:ext cx="3615054" cy="4251960"/>
            <a:chOff x="493674" y="1528584"/>
            <a:chExt cx="3615054" cy="4251960"/>
          </a:xfrm>
        </p:grpSpPr>
        <p:sp>
          <p:nvSpPr>
            <p:cNvPr id="4" name="object 4"/>
            <p:cNvSpPr/>
            <p:nvPr/>
          </p:nvSpPr>
          <p:spPr>
            <a:xfrm>
              <a:off x="493674" y="1528584"/>
              <a:ext cx="3615054" cy="4251960"/>
            </a:xfrm>
            <a:custGeom>
              <a:avLst/>
              <a:gdLst/>
              <a:ahLst/>
              <a:cxnLst/>
              <a:rect l="l" t="t" r="r" b="b"/>
              <a:pathLst>
                <a:path w="3615054" h="4251960">
                  <a:moveTo>
                    <a:pt x="3614547" y="0"/>
                  </a:moveTo>
                  <a:lnTo>
                    <a:pt x="0" y="0"/>
                  </a:lnTo>
                  <a:lnTo>
                    <a:pt x="0" y="4251706"/>
                  </a:lnTo>
                  <a:lnTo>
                    <a:pt x="3614547" y="4251706"/>
                  </a:lnTo>
                  <a:lnTo>
                    <a:pt x="3614547" y="0"/>
                  </a:lnTo>
                  <a:close/>
                </a:path>
              </a:pathLst>
            </a:custGeom>
            <a:solidFill>
              <a:srgbClr val="2AAAB3"/>
            </a:solidFill>
          </p:spPr>
          <p:txBody>
            <a:bodyPr wrap="square" lIns="0" tIns="0" rIns="0" bIns="0" rtlCol="0"/>
            <a:lstStyle/>
            <a:p>
              <a:endParaRPr/>
            </a:p>
          </p:txBody>
        </p:sp>
        <p:sp>
          <p:nvSpPr>
            <p:cNvPr id="5" name="object 5"/>
            <p:cNvSpPr/>
            <p:nvPr/>
          </p:nvSpPr>
          <p:spPr>
            <a:xfrm>
              <a:off x="1081252" y="2368168"/>
              <a:ext cx="2315210" cy="1357630"/>
            </a:xfrm>
            <a:custGeom>
              <a:avLst/>
              <a:gdLst/>
              <a:ahLst/>
              <a:cxnLst/>
              <a:rect l="l" t="t" r="r" b="b"/>
              <a:pathLst>
                <a:path w="2315210" h="1357629">
                  <a:moveTo>
                    <a:pt x="2288057" y="50038"/>
                  </a:moveTo>
                  <a:lnTo>
                    <a:pt x="2284107" y="30594"/>
                  </a:lnTo>
                  <a:lnTo>
                    <a:pt x="2273363" y="14693"/>
                  </a:lnTo>
                  <a:lnTo>
                    <a:pt x="2257463" y="3949"/>
                  </a:lnTo>
                  <a:lnTo>
                    <a:pt x="2238019" y="0"/>
                  </a:lnTo>
                  <a:lnTo>
                    <a:pt x="50025" y="0"/>
                  </a:lnTo>
                  <a:lnTo>
                    <a:pt x="30543" y="3949"/>
                  </a:lnTo>
                  <a:lnTo>
                    <a:pt x="14643" y="14693"/>
                  </a:lnTo>
                  <a:lnTo>
                    <a:pt x="3924" y="30594"/>
                  </a:lnTo>
                  <a:lnTo>
                    <a:pt x="0" y="50038"/>
                  </a:lnTo>
                  <a:lnTo>
                    <a:pt x="0" y="250190"/>
                  </a:lnTo>
                  <a:lnTo>
                    <a:pt x="3924" y="269697"/>
                  </a:lnTo>
                  <a:lnTo>
                    <a:pt x="14643" y="285597"/>
                  </a:lnTo>
                  <a:lnTo>
                    <a:pt x="30543" y="296303"/>
                  </a:lnTo>
                  <a:lnTo>
                    <a:pt x="50025" y="300228"/>
                  </a:lnTo>
                  <a:lnTo>
                    <a:pt x="2238019" y="300228"/>
                  </a:lnTo>
                  <a:lnTo>
                    <a:pt x="2257463" y="296303"/>
                  </a:lnTo>
                  <a:lnTo>
                    <a:pt x="2273363" y="285597"/>
                  </a:lnTo>
                  <a:lnTo>
                    <a:pt x="2284107" y="269697"/>
                  </a:lnTo>
                  <a:lnTo>
                    <a:pt x="2288057" y="250190"/>
                  </a:lnTo>
                  <a:lnTo>
                    <a:pt x="2288057" y="50038"/>
                  </a:lnTo>
                  <a:close/>
                </a:path>
                <a:path w="2315210" h="1357629">
                  <a:moveTo>
                    <a:pt x="2302789" y="756031"/>
                  </a:moveTo>
                  <a:lnTo>
                    <a:pt x="2298839" y="736587"/>
                  </a:lnTo>
                  <a:lnTo>
                    <a:pt x="2288095" y="720686"/>
                  </a:lnTo>
                  <a:lnTo>
                    <a:pt x="2272195" y="709942"/>
                  </a:lnTo>
                  <a:lnTo>
                    <a:pt x="2252751" y="705993"/>
                  </a:lnTo>
                  <a:lnTo>
                    <a:pt x="64795" y="705993"/>
                  </a:lnTo>
                  <a:lnTo>
                    <a:pt x="45313" y="709942"/>
                  </a:lnTo>
                  <a:lnTo>
                    <a:pt x="29413" y="720686"/>
                  </a:lnTo>
                  <a:lnTo>
                    <a:pt x="18681" y="736587"/>
                  </a:lnTo>
                  <a:lnTo>
                    <a:pt x="14757" y="756031"/>
                  </a:lnTo>
                  <a:lnTo>
                    <a:pt x="14757" y="956183"/>
                  </a:lnTo>
                  <a:lnTo>
                    <a:pt x="18681" y="975690"/>
                  </a:lnTo>
                  <a:lnTo>
                    <a:pt x="29413" y="991590"/>
                  </a:lnTo>
                  <a:lnTo>
                    <a:pt x="45313" y="1002296"/>
                  </a:lnTo>
                  <a:lnTo>
                    <a:pt x="64795" y="1006221"/>
                  </a:lnTo>
                  <a:lnTo>
                    <a:pt x="2252751" y="1006221"/>
                  </a:lnTo>
                  <a:lnTo>
                    <a:pt x="2272195" y="1002296"/>
                  </a:lnTo>
                  <a:lnTo>
                    <a:pt x="2288095" y="991590"/>
                  </a:lnTo>
                  <a:lnTo>
                    <a:pt x="2298839" y="975690"/>
                  </a:lnTo>
                  <a:lnTo>
                    <a:pt x="2302789" y="956183"/>
                  </a:lnTo>
                  <a:lnTo>
                    <a:pt x="2302789" y="756031"/>
                  </a:lnTo>
                  <a:close/>
                </a:path>
                <a:path w="2315210" h="1357629">
                  <a:moveTo>
                    <a:pt x="2315108" y="1107313"/>
                  </a:moveTo>
                  <a:lnTo>
                    <a:pt x="2311171" y="1087869"/>
                  </a:lnTo>
                  <a:lnTo>
                    <a:pt x="2300465" y="1071968"/>
                  </a:lnTo>
                  <a:lnTo>
                    <a:pt x="2284565" y="1061224"/>
                  </a:lnTo>
                  <a:lnTo>
                    <a:pt x="2265070" y="1057275"/>
                  </a:lnTo>
                  <a:lnTo>
                    <a:pt x="77177" y="1057275"/>
                  </a:lnTo>
                  <a:lnTo>
                    <a:pt x="57696" y="1061224"/>
                  </a:lnTo>
                  <a:lnTo>
                    <a:pt x="41795" y="1071968"/>
                  </a:lnTo>
                  <a:lnTo>
                    <a:pt x="31064" y="1087869"/>
                  </a:lnTo>
                  <a:lnTo>
                    <a:pt x="27139" y="1107313"/>
                  </a:lnTo>
                  <a:lnTo>
                    <a:pt x="27139" y="1307465"/>
                  </a:lnTo>
                  <a:lnTo>
                    <a:pt x="31064" y="1326972"/>
                  </a:lnTo>
                  <a:lnTo>
                    <a:pt x="41795" y="1342872"/>
                  </a:lnTo>
                  <a:lnTo>
                    <a:pt x="57696" y="1353578"/>
                  </a:lnTo>
                  <a:lnTo>
                    <a:pt x="77177" y="1357503"/>
                  </a:lnTo>
                  <a:lnTo>
                    <a:pt x="2265070" y="1357503"/>
                  </a:lnTo>
                  <a:lnTo>
                    <a:pt x="2284565" y="1353578"/>
                  </a:lnTo>
                  <a:lnTo>
                    <a:pt x="2300465" y="1342872"/>
                  </a:lnTo>
                  <a:lnTo>
                    <a:pt x="2311171" y="1326972"/>
                  </a:lnTo>
                  <a:lnTo>
                    <a:pt x="2315108" y="1307465"/>
                  </a:lnTo>
                  <a:lnTo>
                    <a:pt x="2315108" y="1107313"/>
                  </a:lnTo>
                  <a:close/>
                </a:path>
              </a:pathLst>
            </a:custGeom>
            <a:solidFill>
              <a:srgbClr val="FFC000"/>
            </a:solidFill>
          </p:spPr>
          <p:txBody>
            <a:bodyPr wrap="square" lIns="0" tIns="0" rIns="0" bIns="0" rtlCol="0"/>
            <a:lstStyle/>
            <a:p>
              <a:endParaRPr/>
            </a:p>
          </p:txBody>
        </p:sp>
      </p:grpSp>
      <p:sp>
        <p:nvSpPr>
          <p:cNvPr id="6" name="object 6"/>
          <p:cNvSpPr txBox="1"/>
          <p:nvPr/>
        </p:nvSpPr>
        <p:spPr>
          <a:xfrm>
            <a:off x="1123188" y="1937766"/>
            <a:ext cx="967105" cy="939360"/>
          </a:xfrm>
          <a:prstGeom prst="rect">
            <a:avLst/>
          </a:prstGeom>
        </p:spPr>
        <p:txBody>
          <a:bodyPr vert="horz" wrap="square" lIns="0" tIns="13335" rIns="0" bIns="0" rtlCol="0">
            <a:spAutoFit/>
          </a:bodyPr>
          <a:lstStyle/>
          <a:p>
            <a:pPr>
              <a:lnSpc>
                <a:spcPct val="100000"/>
              </a:lnSpc>
              <a:spcBef>
                <a:spcPts val="105"/>
              </a:spcBef>
            </a:pPr>
            <a:r>
              <a:rPr sz="1400" b="1" dirty="0">
                <a:solidFill>
                  <a:srgbClr val="FFFFFF"/>
                </a:solidFill>
                <a:latin typeface="Arial"/>
                <a:cs typeface="Arial"/>
              </a:rPr>
              <a:t>Sumber</a:t>
            </a:r>
            <a:endParaRPr sz="1400">
              <a:latin typeface="Arial"/>
              <a:cs typeface="Arial"/>
            </a:endParaRPr>
          </a:p>
          <a:p>
            <a:pPr>
              <a:lnSpc>
                <a:spcPct val="100000"/>
              </a:lnSpc>
              <a:spcBef>
                <a:spcPts val="459"/>
              </a:spcBef>
            </a:pPr>
            <a:endParaRPr sz="1400">
              <a:latin typeface="Arial"/>
              <a:cs typeface="Arial"/>
            </a:endParaRPr>
          </a:p>
          <a:p>
            <a:pPr marL="61594">
              <a:lnSpc>
                <a:spcPct val="100000"/>
              </a:lnSpc>
            </a:pPr>
            <a:r>
              <a:rPr sz="1400" b="1" dirty="0">
                <a:solidFill>
                  <a:srgbClr val="393838"/>
                </a:solidFill>
                <a:latin typeface="Arial"/>
                <a:cs typeface="Arial"/>
              </a:rPr>
              <a:t>BELANJA KL</a:t>
            </a:r>
            <a:endParaRPr sz="1400">
              <a:latin typeface="Arial"/>
              <a:cs typeface="Arial"/>
            </a:endParaRPr>
          </a:p>
        </p:txBody>
      </p:sp>
      <p:sp>
        <p:nvSpPr>
          <p:cNvPr id="7" name="object 7"/>
          <p:cNvSpPr txBox="1"/>
          <p:nvPr/>
        </p:nvSpPr>
        <p:spPr>
          <a:xfrm>
            <a:off x="868984" y="5272278"/>
            <a:ext cx="759256" cy="443711"/>
          </a:xfrm>
          <a:prstGeom prst="rect">
            <a:avLst/>
          </a:prstGeom>
        </p:spPr>
        <p:txBody>
          <a:bodyPr vert="horz" wrap="square" lIns="0" tIns="12700" rIns="0" bIns="0" rtlCol="0">
            <a:spAutoFit/>
          </a:bodyPr>
          <a:lstStyle/>
          <a:p>
            <a:pPr marL="103505" marR="5080" indent="-104139">
              <a:lnSpc>
                <a:spcPct val="100000"/>
              </a:lnSpc>
              <a:spcBef>
                <a:spcPts val="100"/>
              </a:spcBef>
            </a:pPr>
            <a:r>
              <a:rPr sz="1400" b="1" dirty="0">
                <a:solidFill>
                  <a:srgbClr val="FFFFFF"/>
                </a:solidFill>
                <a:latin typeface="Arial"/>
                <a:cs typeface="Arial"/>
              </a:rPr>
              <a:t>1,6 juta Guru</a:t>
            </a:r>
            <a:endParaRPr sz="1400">
              <a:latin typeface="Arial"/>
              <a:cs typeface="Arial"/>
            </a:endParaRPr>
          </a:p>
        </p:txBody>
      </p:sp>
      <p:grpSp>
        <p:nvGrpSpPr>
          <p:cNvPr id="8" name="object 8"/>
          <p:cNvGrpSpPr/>
          <p:nvPr/>
        </p:nvGrpSpPr>
        <p:grpSpPr>
          <a:xfrm>
            <a:off x="452119" y="4532541"/>
            <a:ext cx="2313305" cy="856615"/>
            <a:chOff x="452119" y="4532541"/>
            <a:chExt cx="2313305" cy="856615"/>
          </a:xfrm>
        </p:grpSpPr>
        <p:pic>
          <p:nvPicPr>
            <p:cNvPr id="9" name="object 9"/>
            <p:cNvPicPr/>
            <p:nvPr/>
          </p:nvPicPr>
          <p:blipFill>
            <a:blip r:embed="rId2" cstate="print"/>
            <a:stretch>
              <a:fillRect/>
            </a:stretch>
          </p:blipFill>
          <p:spPr>
            <a:xfrm>
              <a:off x="452119" y="4576483"/>
              <a:ext cx="1401191" cy="812634"/>
            </a:xfrm>
            <a:prstGeom prst="rect">
              <a:avLst/>
            </a:prstGeom>
          </p:spPr>
        </p:pic>
        <p:pic>
          <p:nvPicPr>
            <p:cNvPr id="10" name="object 10"/>
            <p:cNvPicPr/>
            <p:nvPr/>
          </p:nvPicPr>
          <p:blipFill>
            <a:blip r:embed="rId3" cstate="print"/>
            <a:stretch>
              <a:fillRect/>
            </a:stretch>
          </p:blipFill>
          <p:spPr>
            <a:xfrm>
              <a:off x="1650237" y="4532541"/>
              <a:ext cx="1114996" cy="763612"/>
            </a:xfrm>
            <a:prstGeom prst="rect">
              <a:avLst/>
            </a:prstGeom>
          </p:spPr>
        </p:pic>
      </p:grpSp>
      <p:sp>
        <p:nvSpPr>
          <p:cNvPr id="11" name="object 11"/>
          <p:cNvSpPr txBox="1"/>
          <p:nvPr/>
        </p:nvSpPr>
        <p:spPr>
          <a:xfrm>
            <a:off x="1956816" y="5267325"/>
            <a:ext cx="682402" cy="443711"/>
          </a:xfrm>
          <a:prstGeom prst="rect">
            <a:avLst/>
          </a:prstGeom>
        </p:spPr>
        <p:txBody>
          <a:bodyPr vert="horz" wrap="square" lIns="0" tIns="12700" rIns="0" bIns="0" rtlCol="0">
            <a:spAutoFit/>
          </a:bodyPr>
          <a:lstStyle/>
          <a:p>
            <a:pPr marL="36195" marR="5080" indent="-36830">
              <a:lnSpc>
                <a:spcPct val="100000"/>
              </a:lnSpc>
              <a:spcBef>
                <a:spcPts val="100"/>
              </a:spcBef>
            </a:pPr>
            <a:r>
              <a:rPr sz="1400" b="1" dirty="0">
                <a:solidFill>
                  <a:srgbClr val="FFFFFF"/>
                </a:solidFill>
                <a:latin typeface="Arial"/>
                <a:cs typeface="Arial"/>
              </a:rPr>
              <a:t>43 juta Siswa</a:t>
            </a:r>
            <a:endParaRPr sz="1400">
              <a:latin typeface="Arial"/>
              <a:cs typeface="Arial"/>
            </a:endParaRPr>
          </a:p>
        </p:txBody>
      </p:sp>
      <p:sp>
        <p:nvSpPr>
          <p:cNvPr id="12" name="object 12"/>
          <p:cNvSpPr txBox="1"/>
          <p:nvPr/>
        </p:nvSpPr>
        <p:spPr>
          <a:xfrm>
            <a:off x="3089148" y="5264911"/>
            <a:ext cx="814997" cy="436017"/>
          </a:xfrm>
          <a:prstGeom prst="rect">
            <a:avLst/>
          </a:prstGeom>
        </p:spPr>
        <p:txBody>
          <a:bodyPr vert="horz" wrap="square" lIns="0" tIns="25400" rIns="0" bIns="0" rtlCol="0">
            <a:spAutoFit/>
          </a:bodyPr>
          <a:lstStyle/>
          <a:p>
            <a:pPr marL="16510" marR="5080" indent="-17145">
              <a:lnSpc>
                <a:spcPts val="1630"/>
              </a:lnSpc>
              <a:spcBef>
                <a:spcPts val="200"/>
              </a:spcBef>
            </a:pPr>
            <a:r>
              <a:rPr sz="1400" b="1" dirty="0">
                <a:solidFill>
                  <a:srgbClr val="FFFFFF"/>
                </a:solidFill>
                <a:latin typeface="Arial"/>
                <a:cs typeface="Arial"/>
              </a:rPr>
              <a:t>219 ribu sekolah</a:t>
            </a:r>
            <a:endParaRPr sz="1400">
              <a:latin typeface="Arial"/>
              <a:cs typeface="Arial"/>
            </a:endParaRPr>
          </a:p>
        </p:txBody>
      </p:sp>
      <p:sp>
        <p:nvSpPr>
          <p:cNvPr id="13" name="object 13"/>
          <p:cNvSpPr/>
          <p:nvPr/>
        </p:nvSpPr>
        <p:spPr>
          <a:xfrm>
            <a:off x="4213605" y="1527352"/>
            <a:ext cx="3687445" cy="4251960"/>
          </a:xfrm>
          <a:custGeom>
            <a:avLst/>
            <a:gdLst/>
            <a:ahLst/>
            <a:cxnLst/>
            <a:rect l="l" t="t" r="r" b="b"/>
            <a:pathLst>
              <a:path w="3687445" h="4251960">
                <a:moveTo>
                  <a:pt x="3687445" y="0"/>
                </a:moveTo>
                <a:lnTo>
                  <a:pt x="0" y="0"/>
                </a:lnTo>
                <a:lnTo>
                  <a:pt x="0" y="4251706"/>
                </a:lnTo>
                <a:lnTo>
                  <a:pt x="3687445" y="4251706"/>
                </a:lnTo>
                <a:lnTo>
                  <a:pt x="3687445" y="0"/>
                </a:lnTo>
                <a:close/>
              </a:path>
            </a:pathLst>
          </a:custGeom>
          <a:solidFill>
            <a:srgbClr val="6FAC46">
              <a:alpha val="70979"/>
            </a:srgbClr>
          </a:solidFill>
        </p:spPr>
        <p:txBody>
          <a:bodyPr wrap="square" lIns="0" tIns="0" rIns="0" bIns="0" rtlCol="0"/>
          <a:lstStyle/>
          <a:p>
            <a:endParaRPr/>
          </a:p>
        </p:txBody>
      </p:sp>
      <p:sp>
        <p:nvSpPr>
          <p:cNvPr id="14" name="object 14"/>
          <p:cNvSpPr txBox="1"/>
          <p:nvPr/>
        </p:nvSpPr>
        <p:spPr>
          <a:xfrm>
            <a:off x="5267087" y="5163439"/>
            <a:ext cx="1417050" cy="382156"/>
          </a:xfrm>
          <a:prstGeom prst="rect">
            <a:avLst/>
          </a:prstGeom>
        </p:spPr>
        <p:txBody>
          <a:bodyPr vert="horz" wrap="square" lIns="0" tIns="12700" rIns="0" bIns="0" rtlCol="0">
            <a:spAutoFit/>
          </a:bodyPr>
          <a:lstStyle/>
          <a:p>
            <a:pPr marR="5080" algn="ctr">
              <a:lnSpc>
                <a:spcPct val="100000"/>
              </a:lnSpc>
              <a:spcBef>
                <a:spcPts val="100"/>
              </a:spcBef>
            </a:pPr>
            <a:r>
              <a:rPr sz="1200" b="1" dirty="0">
                <a:solidFill>
                  <a:srgbClr val="FFFFFF"/>
                </a:solidFill>
                <a:latin typeface="Arial"/>
                <a:cs typeface="Arial"/>
              </a:rPr>
              <a:t>8.170 Juta Kg Subsidi LPG 3Kg</a:t>
            </a:r>
            <a:endParaRPr sz="1200" dirty="0">
              <a:latin typeface="Arial"/>
              <a:cs typeface="Arial"/>
            </a:endParaRPr>
          </a:p>
        </p:txBody>
      </p:sp>
      <p:sp>
        <p:nvSpPr>
          <p:cNvPr id="15" name="object 15"/>
          <p:cNvSpPr/>
          <p:nvPr/>
        </p:nvSpPr>
        <p:spPr>
          <a:xfrm>
            <a:off x="492328" y="1165986"/>
            <a:ext cx="3615054" cy="315595"/>
          </a:xfrm>
          <a:custGeom>
            <a:avLst/>
            <a:gdLst/>
            <a:ahLst/>
            <a:cxnLst/>
            <a:rect l="l" t="t" r="r" b="b"/>
            <a:pathLst>
              <a:path w="3615054" h="315594">
                <a:moveTo>
                  <a:pt x="3456863" y="0"/>
                </a:moveTo>
                <a:lnTo>
                  <a:pt x="157734" y="0"/>
                </a:lnTo>
                <a:lnTo>
                  <a:pt x="107879" y="8040"/>
                </a:lnTo>
                <a:lnTo>
                  <a:pt x="64580" y="30431"/>
                </a:lnTo>
                <a:lnTo>
                  <a:pt x="30434" y="64574"/>
                </a:lnTo>
                <a:lnTo>
                  <a:pt x="8041" y="107874"/>
                </a:lnTo>
                <a:lnTo>
                  <a:pt x="0" y="157734"/>
                </a:lnTo>
                <a:lnTo>
                  <a:pt x="0" y="315467"/>
                </a:lnTo>
                <a:lnTo>
                  <a:pt x="3614597" y="315467"/>
                </a:lnTo>
                <a:lnTo>
                  <a:pt x="3614597" y="157734"/>
                </a:lnTo>
                <a:lnTo>
                  <a:pt x="3606544" y="107874"/>
                </a:lnTo>
                <a:lnTo>
                  <a:pt x="3584129" y="64574"/>
                </a:lnTo>
                <a:lnTo>
                  <a:pt x="3549968" y="30431"/>
                </a:lnTo>
                <a:lnTo>
                  <a:pt x="3506674" y="8040"/>
                </a:lnTo>
                <a:lnTo>
                  <a:pt x="3456863" y="0"/>
                </a:lnTo>
                <a:close/>
              </a:path>
            </a:pathLst>
          </a:custGeom>
          <a:solidFill>
            <a:srgbClr val="1F4E79"/>
          </a:solidFill>
        </p:spPr>
        <p:txBody>
          <a:bodyPr wrap="square" lIns="0" tIns="0" rIns="0" bIns="0" rtlCol="0"/>
          <a:lstStyle/>
          <a:p>
            <a:endParaRPr/>
          </a:p>
        </p:txBody>
      </p:sp>
      <p:sp>
        <p:nvSpPr>
          <p:cNvPr id="16" name="object 16"/>
          <p:cNvSpPr txBox="1"/>
          <p:nvPr/>
        </p:nvSpPr>
        <p:spPr>
          <a:xfrm>
            <a:off x="731165" y="1208023"/>
            <a:ext cx="3138524" cy="258404"/>
          </a:xfrm>
          <a:prstGeom prst="rect">
            <a:avLst/>
          </a:prstGeom>
        </p:spPr>
        <p:txBody>
          <a:bodyPr vert="horz" wrap="square" lIns="0" tIns="12065" rIns="0" bIns="0" rtlCol="0">
            <a:spAutoFit/>
          </a:bodyPr>
          <a:lstStyle/>
          <a:p>
            <a:pPr marL="12700" algn="ctr">
              <a:lnSpc>
                <a:spcPct val="100000"/>
              </a:lnSpc>
              <a:spcBef>
                <a:spcPts val="95"/>
              </a:spcBef>
            </a:pPr>
            <a:r>
              <a:rPr sz="1600" b="1" dirty="0">
                <a:solidFill>
                  <a:srgbClr val="FFFFFF"/>
                </a:solidFill>
                <a:latin typeface="Arial"/>
                <a:cs typeface="Arial"/>
              </a:rPr>
              <a:t>Mendanai Belanja Pendidikan</a:t>
            </a:r>
            <a:endParaRPr sz="1600" dirty="0">
              <a:latin typeface="Arial"/>
              <a:cs typeface="Arial"/>
            </a:endParaRPr>
          </a:p>
        </p:txBody>
      </p:sp>
      <p:sp>
        <p:nvSpPr>
          <p:cNvPr id="17" name="object 17"/>
          <p:cNvSpPr/>
          <p:nvPr/>
        </p:nvSpPr>
        <p:spPr>
          <a:xfrm>
            <a:off x="4210558" y="1163319"/>
            <a:ext cx="3688079" cy="315595"/>
          </a:xfrm>
          <a:custGeom>
            <a:avLst/>
            <a:gdLst/>
            <a:ahLst/>
            <a:cxnLst/>
            <a:rect l="l" t="t" r="r" b="b"/>
            <a:pathLst>
              <a:path w="3688079" h="315594">
                <a:moveTo>
                  <a:pt x="3529838" y="0"/>
                </a:moveTo>
                <a:lnTo>
                  <a:pt x="157733" y="0"/>
                </a:lnTo>
                <a:lnTo>
                  <a:pt x="107874" y="8040"/>
                </a:lnTo>
                <a:lnTo>
                  <a:pt x="64574" y="30431"/>
                </a:lnTo>
                <a:lnTo>
                  <a:pt x="30431" y="64574"/>
                </a:lnTo>
                <a:lnTo>
                  <a:pt x="8040" y="107874"/>
                </a:lnTo>
                <a:lnTo>
                  <a:pt x="0" y="157733"/>
                </a:lnTo>
                <a:lnTo>
                  <a:pt x="0" y="315467"/>
                </a:lnTo>
                <a:lnTo>
                  <a:pt x="3687571" y="315467"/>
                </a:lnTo>
                <a:lnTo>
                  <a:pt x="3687571" y="157733"/>
                </a:lnTo>
                <a:lnTo>
                  <a:pt x="3679531" y="107874"/>
                </a:lnTo>
                <a:lnTo>
                  <a:pt x="3657140" y="64574"/>
                </a:lnTo>
                <a:lnTo>
                  <a:pt x="3622997" y="30431"/>
                </a:lnTo>
                <a:lnTo>
                  <a:pt x="3579697" y="8040"/>
                </a:lnTo>
                <a:lnTo>
                  <a:pt x="3529838" y="0"/>
                </a:lnTo>
                <a:close/>
              </a:path>
            </a:pathLst>
          </a:custGeom>
          <a:solidFill>
            <a:srgbClr val="385622"/>
          </a:solidFill>
        </p:spPr>
        <p:txBody>
          <a:bodyPr wrap="square" lIns="0" tIns="0" rIns="0" bIns="0" rtlCol="0"/>
          <a:lstStyle/>
          <a:p>
            <a:endParaRPr/>
          </a:p>
        </p:txBody>
      </p:sp>
      <p:sp>
        <p:nvSpPr>
          <p:cNvPr id="18" name="object 18"/>
          <p:cNvSpPr txBox="1"/>
          <p:nvPr/>
        </p:nvSpPr>
        <p:spPr>
          <a:xfrm>
            <a:off x="4545709" y="1215897"/>
            <a:ext cx="3020190" cy="228909"/>
          </a:xfrm>
          <a:prstGeom prst="rect">
            <a:avLst/>
          </a:prstGeom>
        </p:spPr>
        <p:txBody>
          <a:bodyPr vert="horz" wrap="square" lIns="0" tIns="13335" rIns="0" bIns="0" rtlCol="0">
            <a:spAutoFit/>
          </a:bodyPr>
          <a:lstStyle/>
          <a:p>
            <a:pPr marL="12700" algn="ctr">
              <a:lnSpc>
                <a:spcPct val="100000"/>
              </a:lnSpc>
              <a:spcBef>
                <a:spcPts val="105"/>
              </a:spcBef>
            </a:pPr>
            <a:r>
              <a:rPr sz="1400" b="1" dirty="0">
                <a:solidFill>
                  <a:srgbClr val="FFFFFF"/>
                </a:solidFill>
                <a:latin typeface="Roboto"/>
                <a:cs typeface="Roboto"/>
              </a:rPr>
              <a:t>Mendanai Belanja Perlinsos</a:t>
            </a:r>
            <a:endParaRPr sz="1400" dirty="0">
              <a:latin typeface="Roboto"/>
              <a:cs typeface="Roboto"/>
            </a:endParaRPr>
          </a:p>
        </p:txBody>
      </p:sp>
      <p:grpSp>
        <p:nvGrpSpPr>
          <p:cNvPr id="19" name="object 19"/>
          <p:cNvGrpSpPr/>
          <p:nvPr/>
        </p:nvGrpSpPr>
        <p:grpSpPr>
          <a:xfrm>
            <a:off x="514451" y="2728214"/>
            <a:ext cx="3444875" cy="2765425"/>
            <a:chOff x="514451" y="2728214"/>
            <a:chExt cx="3444875" cy="2765425"/>
          </a:xfrm>
        </p:grpSpPr>
        <p:pic>
          <p:nvPicPr>
            <p:cNvPr id="20" name="object 20"/>
            <p:cNvPicPr/>
            <p:nvPr/>
          </p:nvPicPr>
          <p:blipFill>
            <a:blip r:embed="rId4" cstate="print"/>
            <a:stretch>
              <a:fillRect/>
            </a:stretch>
          </p:blipFill>
          <p:spPr>
            <a:xfrm>
              <a:off x="3080893" y="4498721"/>
              <a:ext cx="878420" cy="994918"/>
            </a:xfrm>
            <a:prstGeom prst="rect">
              <a:avLst/>
            </a:prstGeom>
          </p:spPr>
        </p:pic>
        <p:sp>
          <p:nvSpPr>
            <p:cNvPr id="21" name="object 21"/>
            <p:cNvSpPr/>
            <p:nvPr/>
          </p:nvSpPr>
          <p:spPr>
            <a:xfrm>
              <a:off x="1084745" y="2728214"/>
              <a:ext cx="2288540" cy="300355"/>
            </a:xfrm>
            <a:custGeom>
              <a:avLst/>
              <a:gdLst/>
              <a:ahLst/>
              <a:cxnLst/>
              <a:rect l="l" t="t" r="r" b="b"/>
              <a:pathLst>
                <a:path w="2288540" h="300355">
                  <a:moveTo>
                    <a:pt x="2237955" y="0"/>
                  </a:moveTo>
                  <a:lnTo>
                    <a:pt x="50025" y="0"/>
                  </a:lnTo>
                  <a:lnTo>
                    <a:pt x="30555" y="3925"/>
                  </a:lnTo>
                  <a:lnTo>
                    <a:pt x="14654" y="14636"/>
                  </a:lnTo>
                  <a:lnTo>
                    <a:pt x="3932" y="30539"/>
                  </a:lnTo>
                  <a:lnTo>
                    <a:pt x="0" y="50037"/>
                  </a:lnTo>
                  <a:lnTo>
                    <a:pt x="0" y="250062"/>
                  </a:lnTo>
                  <a:lnTo>
                    <a:pt x="3932" y="269561"/>
                  </a:lnTo>
                  <a:lnTo>
                    <a:pt x="14654" y="285464"/>
                  </a:lnTo>
                  <a:lnTo>
                    <a:pt x="30555" y="296175"/>
                  </a:lnTo>
                  <a:lnTo>
                    <a:pt x="50025" y="300100"/>
                  </a:lnTo>
                  <a:lnTo>
                    <a:pt x="2237955" y="300100"/>
                  </a:lnTo>
                  <a:lnTo>
                    <a:pt x="2257454" y="296175"/>
                  </a:lnTo>
                  <a:lnTo>
                    <a:pt x="2273357" y="285464"/>
                  </a:lnTo>
                  <a:lnTo>
                    <a:pt x="2284068" y="269561"/>
                  </a:lnTo>
                  <a:lnTo>
                    <a:pt x="2287993" y="250062"/>
                  </a:lnTo>
                  <a:lnTo>
                    <a:pt x="2287993" y="50037"/>
                  </a:lnTo>
                  <a:lnTo>
                    <a:pt x="2284068" y="30539"/>
                  </a:lnTo>
                  <a:lnTo>
                    <a:pt x="2273357" y="14636"/>
                  </a:lnTo>
                  <a:lnTo>
                    <a:pt x="2257454" y="3925"/>
                  </a:lnTo>
                  <a:lnTo>
                    <a:pt x="2237955" y="0"/>
                  </a:lnTo>
                  <a:close/>
                </a:path>
              </a:pathLst>
            </a:custGeom>
            <a:solidFill>
              <a:srgbClr val="FFC000"/>
            </a:solidFill>
          </p:spPr>
          <p:txBody>
            <a:bodyPr wrap="square" lIns="0" tIns="0" rIns="0" bIns="0" rtlCol="0"/>
            <a:lstStyle/>
            <a:p>
              <a:endParaRPr/>
            </a:p>
          </p:txBody>
        </p:sp>
        <p:sp>
          <p:nvSpPr>
            <p:cNvPr id="22" name="object 22"/>
            <p:cNvSpPr/>
            <p:nvPr/>
          </p:nvSpPr>
          <p:spPr>
            <a:xfrm>
              <a:off x="520801" y="4232224"/>
              <a:ext cx="1710689" cy="307975"/>
            </a:xfrm>
            <a:custGeom>
              <a:avLst/>
              <a:gdLst/>
              <a:ahLst/>
              <a:cxnLst/>
              <a:rect l="l" t="t" r="r" b="b"/>
              <a:pathLst>
                <a:path w="1710689" h="307975">
                  <a:moveTo>
                    <a:pt x="0" y="307771"/>
                  </a:moveTo>
                  <a:lnTo>
                    <a:pt x="1710563" y="307771"/>
                  </a:lnTo>
                  <a:lnTo>
                    <a:pt x="1710563" y="0"/>
                  </a:lnTo>
                  <a:lnTo>
                    <a:pt x="0" y="0"/>
                  </a:lnTo>
                  <a:lnTo>
                    <a:pt x="0" y="307771"/>
                  </a:lnTo>
                  <a:close/>
                </a:path>
              </a:pathLst>
            </a:custGeom>
            <a:ln w="12699">
              <a:solidFill>
                <a:srgbClr val="185EB4"/>
              </a:solidFill>
            </a:ln>
          </p:spPr>
          <p:txBody>
            <a:bodyPr wrap="square" lIns="0" tIns="0" rIns="0" bIns="0" rtlCol="0"/>
            <a:lstStyle/>
            <a:p>
              <a:endParaRPr/>
            </a:p>
          </p:txBody>
        </p:sp>
      </p:grpSp>
      <p:sp>
        <p:nvSpPr>
          <p:cNvPr id="23" name="object 23"/>
          <p:cNvSpPr txBox="1"/>
          <p:nvPr/>
        </p:nvSpPr>
        <p:spPr>
          <a:xfrm>
            <a:off x="2141854" y="1556736"/>
            <a:ext cx="1926439" cy="1088760"/>
          </a:xfrm>
          <a:prstGeom prst="rect">
            <a:avLst/>
          </a:prstGeom>
        </p:spPr>
        <p:txBody>
          <a:bodyPr vert="horz" wrap="square" lIns="0" tIns="44450" rIns="0" bIns="0" rtlCol="0">
            <a:spAutoFit/>
          </a:bodyPr>
          <a:lstStyle/>
          <a:p>
            <a:pPr marL="313055">
              <a:lnSpc>
                <a:spcPct val="100000"/>
              </a:lnSpc>
              <a:spcBef>
                <a:spcPts val="350"/>
              </a:spcBef>
            </a:pPr>
            <a:r>
              <a:rPr sz="2000" b="1" dirty="0">
                <a:solidFill>
                  <a:srgbClr val="FFFFFF"/>
                </a:solidFill>
                <a:latin typeface="Roboto"/>
                <a:cs typeface="Roboto"/>
              </a:rPr>
              <a:t>Rp724,3 T</a:t>
            </a:r>
            <a:endParaRPr sz="2000" dirty="0">
              <a:latin typeface="Roboto"/>
              <a:cs typeface="Roboto"/>
            </a:endParaRPr>
          </a:p>
          <a:p>
            <a:pPr marR="5080" algn="ctr">
              <a:lnSpc>
                <a:spcPct val="100000"/>
              </a:lnSpc>
              <a:spcBef>
                <a:spcPts val="180"/>
              </a:spcBef>
            </a:pPr>
            <a:r>
              <a:rPr sz="1400" b="1" dirty="0">
                <a:solidFill>
                  <a:srgbClr val="FFFFFF"/>
                </a:solidFill>
                <a:latin typeface="Arial"/>
                <a:cs typeface="Arial"/>
              </a:rPr>
              <a:t>Anggaran Pendidikan</a:t>
            </a:r>
            <a:endParaRPr sz="1400" dirty="0">
              <a:latin typeface="Arial"/>
              <a:cs typeface="Arial"/>
            </a:endParaRPr>
          </a:p>
          <a:p>
            <a:pPr marR="4445" algn="ctr">
              <a:lnSpc>
                <a:spcPct val="100000"/>
              </a:lnSpc>
            </a:pPr>
            <a:r>
              <a:rPr sz="1400" b="1" dirty="0">
                <a:solidFill>
                  <a:srgbClr val="FFFFFF"/>
                </a:solidFill>
                <a:latin typeface="Arial"/>
                <a:cs typeface="Arial"/>
              </a:rPr>
              <a:t>TA 2025</a:t>
            </a:r>
            <a:endParaRPr sz="1400" dirty="0">
              <a:latin typeface="Arial"/>
              <a:cs typeface="Arial"/>
            </a:endParaRPr>
          </a:p>
          <a:p>
            <a:pPr marL="445134">
              <a:lnSpc>
                <a:spcPct val="100000"/>
              </a:lnSpc>
              <a:spcBef>
                <a:spcPts val="500"/>
              </a:spcBef>
            </a:pPr>
            <a:r>
              <a:rPr sz="1400" b="1" dirty="0">
                <a:solidFill>
                  <a:srgbClr val="393838"/>
                </a:solidFill>
                <a:latin typeface="Arial"/>
                <a:cs typeface="Arial"/>
              </a:rPr>
              <a:t>Rp261,6 T</a:t>
            </a:r>
            <a:endParaRPr sz="1400" dirty="0">
              <a:latin typeface="Arial"/>
              <a:cs typeface="Arial"/>
            </a:endParaRPr>
          </a:p>
        </p:txBody>
      </p:sp>
      <p:sp>
        <p:nvSpPr>
          <p:cNvPr id="24" name="object 24"/>
          <p:cNvSpPr/>
          <p:nvPr/>
        </p:nvSpPr>
        <p:spPr>
          <a:xfrm>
            <a:off x="4857623" y="2386710"/>
            <a:ext cx="2303145" cy="1006475"/>
          </a:xfrm>
          <a:custGeom>
            <a:avLst/>
            <a:gdLst/>
            <a:ahLst/>
            <a:cxnLst/>
            <a:rect l="l" t="t" r="r" b="b"/>
            <a:pathLst>
              <a:path w="2303145" h="1006475">
                <a:moveTo>
                  <a:pt x="2287905" y="49911"/>
                </a:moveTo>
                <a:lnTo>
                  <a:pt x="2283980" y="30492"/>
                </a:lnTo>
                <a:lnTo>
                  <a:pt x="2273274" y="14630"/>
                </a:lnTo>
                <a:lnTo>
                  <a:pt x="2257412" y="3924"/>
                </a:lnTo>
                <a:lnTo>
                  <a:pt x="2237994" y="0"/>
                </a:lnTo>
                <a:lnTo>
                  <a:pt x="50038" y="0"/>
                </a:lnTo>
                <a:lnTo>
                  <a:pt x="30530" y="3924"/>
                </a:lnTo>
                <a:lnTo>
                  <a:pt x="14630" y="14630"/>
                </a:lnTo>
                <a:lnTo>
                  <a:pt x="3924" y="30492"/>
                </a:lnTo>
                <a:lnTo>
                  <a:pt x="0" y="49911"/>
                </a:lnTo>
                <a:lnTo>
                  <a:pt x="0" y="250063"/>
                </a:lnTo>
                <a:lnTo>
                  <a:pt x="3924" y="269570"/>
                </a:lnTo>
                <a:lnTo>
                  <a:pt x="14630" y="285470"/>
                </a:lnTo>
                <a:lnTo>
                  <a:pt x="30530" y="296176"/>
                </a:lnTo>
                <a:lnTo>
                  <a:pt x="50038" y="300101"/>
                </a:lnTo>
                <a:lnTo>
                  <a:pt x="2237994" y="300101"/>
                </a:lnTo>
                <a:lnTo>
                  <a:pt x="2257412" y="296176"/>
                </a:lnTo>
                <a:lnTo>
                  <a:pt x="2273274" y="285470"/>
                </a:lnTo>
                <a:lnTo>
                  <a:pt x="2283980" y="269570"/>
                </a:lnTo>
                <a:lnTo>
                  <a:pt x="2287905" y="250063"/>
                </a:lnTo>
                <a:lnTo>
                  <a:pt x="2287905" y="49911"/>
                </a:lnTo>
                <a:close/>
              </a:path>
              <a:path w="2303145" h="1006475">
                <a:moveTo>
                  <a:pt x="2302764" y="755904"/>
                </a:moveTo>
                <a:lnTo>
                  <a:pt x="2298814" y="736460"/>
                </a:lnTo>
                <a:lnTo>
                  <a:pt x="2288070" y="720559"/>
                </a:lnTo>
                <a:lnTo>
                  <a:pt x="2272169" y="709815"/>
                </a:lnTo>
                <a:lnTo>
                  <a:pt x="2252726" y="705866"/>
                </a:lnTo>
                <a:lnTo>
                  <a:pt x="64770" y="705866"/>
                </a:lnTo>
                <a:lnTo>
                  <a:pt x="45262" y="709815"/>
                </a:lnTo>
                <a:lnTo>
                  <a:pt x="29362" y="720559"/>
                </a:lnTo>
                <a:lnTo>
                  <a:pt x="18656" y="736460"/>
                </a:lnTo>
                <a:lnTo>
                  <a:pt x="14732" y="755904"/>
                </a:lnTo>
                <a:lnTo>
                  <a:pt x="14732" y="956056"/>
                </a:lnTo>
                <a:lnTo>
                  <a:pt x="18656" y="975563"/>
                </a:lnTo>
                <a:lnTo>
                  <a:pt x="29362" y="991463"/>
                </a:lnTo>
                <a:lnTo>
                  <a:pt x="45262" y="1002169"/>
                </a:lnTo>
                <a:lnTo>
                  <a:pt x="64770" y="1006094"/>
                </a:lnTo>
                <a:lnTo>
                  <a:pt x="2252726" y="1006094"/>
                </a:lnTo>
                <a:lnTo>
                  <a:pt x="2272169" y="1002169"/>
                </a:lnTo>
                <a:lnTo>
                  <a:pt x="2288070" y="991463"/>
                </a:lnTo>
                <a:lnTo>
                  <a:pt x="2298814" y="975563"/>
                </a:lnTo>
                <a:lnTo>
                  <a:pt x="2302764" y="956056"/>
                </a:lnTo>
                <a:lnTo>
                  <a:pt x="2302764" y="755904"/>
                </a:lnTo>
                <a:close/>
              </a:path>
            </a:pathLst>
          </a:custGeom>
          <a:solidFill>
            <a:srgbClr val="FFC000"/>
          </a:solidFill>
        </p:spPr>
        <p:txBody>
          <a:bodyPr wrap="square" lIns="0" tIns="0" rIns="0" bIns="0" rtlCol="0"/>
          <a:lstStyle/>
          <a:p>
            <a:endParaRPr/>
          </a:p>
        </p:txBody>
      </p:sp>
      <p:sp>
        <p:nvSpPr>
          <p:cNvPr id="25" name="object 25"/>
          <p:cNvSpPr txBox="1"/>
          <p:nvPr/>
        </p:nvSpPr>
        <p:spPr>
          <a:xfrm>
            <a:off x="5985636" y="1370840"/>
            <a:ext cx="1710689" cy="1286891"/>
          </a:xfrm>
          <a:prstGeom prst="rect">
            <a:avLst/>
          </a:prstGeom>
        </p:spPr>
        <p:txBody>
          <a:bodyPr vert="horz" wrap="square" lIns="0" tIns="164465" rIns="0" bIns="0" rtlCol="0">
            <a:spAutoFit/>
          </a:bodyPr>
          <a:lstStyle/>
          <a:p>
            <a:pPr marL="233045">
              <a:lnSpc>
                <a:spcPct val="100000"/>
              </a:lnSpc>
              <a:spcBef>
                <a:spcPts val="1295"/>
              </a:spcBef>
            </a:pPr>
            <a:r>
              <a:rPr sz="2000" b="1" dirty="0">
                <a:solidFill>
                  <a:srgbClr val="FFFFFF"/>
                </a:solidFill>
                <a:latin typeface="Roboto"/>
                <a:cs typeface="Roboto"/>
              </a:rPr>
              <a:t>Rp503,2 T</a:t>
            </a:r>
            <a:endParaRPr sz="2000" dirty="0">
              <a:latin typeface="Roboto"/>
              <a:cs typeface="Roboto"/>
            </a:endParaRPr>
          </a:p>
          <a:p>
            <a:pPr marL="417195" marR="5080" indent="-417830">
              <a:lnSpc>
                <a:spcPct val="100000"/>
              </a:lnSpc>
              <a:spcBef>
                <a:spcPts val="844"/>
              </a:spcBef>
            </a:pPr>
            <a:r>
              <a:rPr sz="1400" b="1" dirty="0">
                <a:solidFill>
                  <a:srgbClr val="FFFFFF"/>
                </a:solidFill>
                <a:latin typeface="Arial"/>
                <a:cs typeface="Arial"/>
              </a:rPr>
              <a:t>Anggaran Perlinsos TA 2025</a:t>
            </a:r>
            <a:endParaRPr sz="1400" dirty="0">
              <a:latin typeface="Arial"/>
              <a:cs typeface="Arial"/>
            </a:endParaRPr>
          </a:p>
          <a:p>
            <a:pPr marL="378460">
              <a:lnSpc>
                <a:spcPct val="100000"/>
              </a:lnSpc>
              <a:spcBef>
                <a:spcPts val="495"/>
              </a:spcBef>
            </a:pPr>
            <a:r>
              <a:rPr sz="1400" b="1" dirty="0">
                <a:solidFill>
                  <a:srgbClr val="393838"/>
                </a:solidFill>
                <a:latin typeface="Arial"/>
                <a:cs typeface="Arial"/>
              </a:rPr>
              <a:t>Rp153,4 T</a:t>
            </a:r>
            <a:endParaRPr sz="1400" dirty="0">
              <a:latin typeface="Arial"/>
              <a:cs typeface="Arial"/>
            </a:endParaRPr>
          </a:p>
        </p:txBody>
      </p:sp>
      <p:sp>
        <p:nvSpPr>
          <p:cNvPr id="26" name="object 26"/>
          <p:cNvSpPr txBox="1"/>
          <p:nvPr/>
        </p:nvSpPr>
        <p:spPr>
          <a:xfrm>
            <a:off x="4899914" y="1956054"/>
            <a:ext cx="967105" cy="939360"/>
          </a:xfrm>
          <a:prstGeom prst="rect">
            <a:avLst/>
          </a:prstGeom>
        </p:spPr>
        <p:txBody>
          <a:bodyPr vert="horz" wrap="square" lIns="0" tIns="13335" rIns="0" bIns="0" rtlCol="0">
            <a:spAutoFit/>
          </a:bodyPr>
          <a:lstStyle/>
          <a:p>
            <a:pPr>
              <a:lnSpc>
                <a:spcPct val="100000"/>
              </a:lnSpc>
              <a:spcBef>
                <a:spcPts val="105"/>
              </a:spcBef>
            </a:pPr>
            <a:r>
              <a:rPr sz="1400" b="1" dirty="0">
                <a:solidFill>
                  <a:srgbClr val="FFFFFF"/>
                </a:solidFill>
                <a:latin typeface="Arial"/>
                <a:cs typeface="Arial"/>
              </a:rPr>
              <a:t>Sumber</a:t>
            </a:r>
            <a:endParaRPr sz="1400" dirty="0">
              <a:latin typeface="Arial"/>
              <a:cs typeface="Arial"/>
            </a:endParaRPr>
          </a:p>
          <a:p>
            <a:pPr>
              <a:lnSpc>
                <a:spcPct val="100000"/>
              </a:lnSpc>
              <a:spcBef>
                <a:spcPts val="459"/>
              </a:spcBef>
            </a:pPr>
            <a:endParaRPr sz="1400" dirty="0">
              <a:latin typeface="Arial"/>
              <a:cs typeface="Arial"/>
            </a:endParaRPr>
          </a:p>
          <a:p>
            <a:pPr marL="61594">
              <a:lnSpc>
                <a:spcPct val="100000"/>
              </a:lnSpc>
            </a:pPr>
            <a:r>
              <a:rPr sz="1400" b="1" dirty="0">
                <a:solidFill>
                  <a:srgbClr val="393838"/>
                </a:solidFill>
                <a:latin typeface="Arial"/>
                <a:cs typeface="Arial"/>
              </a:rPr>
              <a:t>BELANJA KL</a:t>
            </a:r>
            <a:endParaRPr sz="1400" dirty="0">
              <a:latin typeface="Arial"/>
              <a:cs typeface="Arial"/>
            </a:endParaRPr>
          </a:p>
        </p:txBody>
      </p:sp>
      <p:sp>
        <p:nvSpPr>
          <p:cNvPr id="27" name="object 27"/>
          <p:cNvSpPr/>
          <p:nvPr/>
        </p:nvSpPr>
        <p:spPr>
          <a:xfrm>
            <a:off x="4861052" y="2746629"/>
            <a:ext cx="2288540" cy="300355"/>
          </a:xfrm>
          <a:custGeom>
            <a:avLst/>
            <a:gdLst/>
            <a:ahLst/>
            <a:cxnLst/>
            <a:rect l="l" t="t" r="r" b="b"/>
            <a:pathLst>
              <a:path w="2288540" h="300355">
                <a:moveTo>
                  <a:pt x="2237994" y="0"/>
                </a:moveTo>
                <a:lnTo>
                  <a:pt x="50037" y="0"/>
                </a:lnTo>
                <a:lnTo>
                  <a:pt x="30593" y="3925"/>
                </a:lnTo>
                <a:lnTo>
                  <a:pt x="14684" y="14636"/>
                </a:lnTo>
                <a:lnTo>
                  <a:pt x="3942" y="30539"/>
                </a:lnTo>
                <a:lnTo>
                  <a:pt x="0" y="50037"/>
                </a:lnTo>
                <a:lnTo>
                  <a:pt x="0" y="250062"/>
                </a:lnTo>
                <a:lnTo>
                  <a:pt x="3942" y="269561"/>
                </a:lnTo>
                <a:lnTo>
                  <a:pt x="14684" y="285464"/>
                </a:lnTo>
                <a:lnTo>
                  <a:pt x="30593" y="296175"/>
                </a:lnTo>
                <a:lnTo>
                  <a:pt x="50037" y="300100"/>
                </a:lnTo>
                <a:lnTo>
                  <a:pt x="2237994" y="300100"/>
                </a:lnTo>
                <a:lnTo>
                  <a:pt x="2257492" y="296175"/>
                </a:lnTo>
                <a:lnTo>
                  <a:pt x="2273395" y="285464"/>
                </a:lnTo>
                <a:lnTo>
                  <a:pt x="2284106" y="269561"/>
                </a:lnTo>
                <a:lnTo>
                  <a:pt x="2288031" y="250062"/>
                </a:lnTo>
                <a:lnTo>
                  <a:pt x="2288031" y="50037"/>
                </a:lnTo>
                <a:lnTo>
                  <a:pt x="2284106" y="30539"/>
                </a:lnTo>
                <a:lnTo>
                  <a:pt x="2273395" y="14636"/>
                </a:lnTo>
                <a:lnTo>
                  <a:pt x="2257492" y="3925"/>
                </a:lnTo>
                <a:lnTo>
                  <a:pt x="2237994" y="0"/>
                </a:lnTo>
                <a:close/>
              </a:path>
            </a:pathLst>
          </a:custGeom>
          <a:solidFill>
            <a:srgbClr val="FFC000"/>
          </a:solidFill>
        </p:spPr>
        <p:txBody>
          <a:bodyPr wrap="square" lIns="0" tIns="0" rIns="0" bIns="0" rtlCol="0"/>
          <a:lstStyle/>
          <a:p>
            <a:endParaRPr/>
          </a:p>
        </p:txBody>
      </p:sp>
      <p:sp>
        <p:nvSpPr>
          <p:cNvPr id="28" name="object 28"/>
          <p:cNvSpPr txBox="1"/>
          <p:nvPr/>
        </p:nvSpPr>
        <p:spPr>
          <a:xfrm>
            <a:off x="4899914" y="2666720"/>
            <a:ext cx="2411346" cy="650884"/>
          </a:xfrm>
          <a:prstGeom prst="rect">
            <a:avLst/>
          </a:prstGeom>
        </p:spPr>
        <p:txBody>
          <a:bodyPr vert="horz" wrap="square" lIns="0" tIns="12700" rIns="0" bIns="0" rtlCol="0">
            <a:spAutoFit/>
          </a:bodyPr>
          <a:lstStyle/>
          <a:p>
            <a:pPr marL="17780" marR="5080" indent="-18415">
              <a:lnSpc>
                <a:spcPct val="155300"/>
              </a:lnSpc>
              <a:spcBef>
                <a:spcPts val="100"/>
              </a:spcBef>
              <a:tabLst>
                <a:tab pos="1408430" algn="l"/>
              </a:tabLst>
            </a:pPr>
            <a:r>
              <a:rPr sz="1400" b="1" baseline="1984" dirty="0">
                <a:solidFill>
                  <a:srgbClr val="393838"/>
                </a:solidFill>
                <a:latin typeface="Arial"/>
                <a:cs typeface="Arial"/>
              </a:rPr>
              <a:t>BELANJA NON-KL</a:t>
            </a:r>
            <a:r>
              <a:rPr lang="en-ID" sz="1400" b="1" dirty="0">
                <a:solidFill>
                  <a:srgbClr val="393838"/>
                </a:solidFill>
                <a:latin typeface="Arial"/>
                <a:cs typeface="Arial"/>
              </a:rPr>
              <a:t> 	Rp339,1 T </a:t>
            </a:r>
            <a:endParaRPr lang="en-US" sz="1400" b="1" baseline="1984" dirty="0">
              <a:solidFill>
                <a:srgbClr val="393838"/>
              </a:solidFill>
              <a:latin typeface="Arial"/>
              <a:cs typeface="Arial"/>
            </a:endParaRPr>
          </a:p>
          <a:p>
            <a:pPr marL="17780" marR="5080" indent="-18415">
              <a:lnSpc>
                <a:spcPct val="155300"/>
              </a:lnSpc>
              <a:spcBef>
                <a:spcPts val="100"/>
              </a:spcBef>
              <a:tabLst>
                <a:tab pos="1408430" algn="l"/>
              </a:tabLst>
            </a:pPr>
            <a:r>
              <a:rPr sz="1400" b="1" dirty="0">
                <a:solidFill>
                  <a:srgbClr val="393838"/>
                </a:solidFill>
                <a:latin typeface="Arial"/>
                <a:cs typeface="Arial"/>
              </a:rPr>
              <a:t>TKD	 </a:t>
            </a:r>
            <a:r>
              <a:rPr lang="en-US" sz="1400" b="1" dirty="0">
                <a:solidFill>
                  <a:srgbClr val="393838"/>
                </a:solidFill>
                <a:latin typeface="Arial"/>
                <a:cs typeface="Arial"/>
              </a:rPr>
              <a:t>	</a:t>
            </a:r>
            <a:r>
              <a:rPr sz="1400" b="1" baseline="1984" dirty="0">
                <a:solidFill>
                  <a:srgbClr val="393838"/>
                </a:solidFill>
                <a:latin typeface="Arial"/>
                <a:cs typeface="Arial"/>
              </a:rPr>
              <a:t>Rp10,7 T</a:t>
            </a:r>
            <a:endParaRPr sz="1400" baseline="1984" dirty="0">
              <a:latin typeface="Arial"/>
              <a:cs typeface="Arial"/>
            </a:endParaRPr>
          </a:p>
        </p:txBody>
      </p:sp>
      <p:sp>
        <p:nvSpPr>
          <p:cNvPr id="29" name="object 29"/>
          <p:cNvSpPr txBox="1"/>
          <p:nvPr/>
        </p:nvSpPr>
        <p:spPr>
          <a:xfrm>
            <a:off x="4256213" y="5099683"/>
            <a:ext cx="1087948" cy="566822"/>
          </a:xfrm>
          <a:prstGeom prst="rect">
            <a:avLst/>
          </a:prstGeom>
        </p:spPr>
        <p:txBody>
          <a:bodyPr vert="horz" wrap="square" lIns="0" tIns="12700" rIns="0" bIns="0" rtlCol="0">
            <a:spAutoFit/>
          </a:bodyPr>
          <a:lstStyle/>
          <a:p>
            <a:pPr marR="5080" indent="-1905" algn="ctr">
              <a:lnSpc>
                <a:spcPct val="100000"/>
              </a:lnSpc>
              <a:spcBef>
                <a:spcPts val="100"/>
              </a:spcBef>
            </a:pPr>
            <a:r>
              <a:rPr sz="1200" b="1" dirty="0">
                <a:solidFill>
                  <a:srgbClr val="FFFFFF"/>
                </a:solidFill>
                <a:latin typeface="Arial"/>
                <a:cs typeface="Arial"/>
              </a:rPr>
              <a:t>19,41 Juta Kilo Liter Subsidi BBM</a:t>
            </a:r>
            <a:endParaRPr sz="1200" dirty="0">
              <a:latin typeface="Arial"/>
              <a:cs typeface="Arial"/>
            </a:endParaRPr>
          </a:p>
        </p:txBody>
      </p:sp>
      <p:sp>
        <p:nvSpPr>
          <p:cNvPr id="30" name="object 30"/>
          <p:cNvSpPr txBox="1"/>
          <p:nvPr/>
        </p:nvSpPr>
        <p:spPr>
          <a:xfrm>
            <a:off x="6553200" y="5178297"/>
            <a:ext cx="1242949" cy="382156"/>
          </a:xfrm>
          <a:prstGeom prst="rect">
            <a:avLst/>
          </a:prstGeom>
        </p:spPr>
        <p:txBody>
          <a:bodyPr vert="horz" wrap="square" lIns="0" tIns="12700" rIns="0" bIns="0" rtlCol="0">
            <a:spAutoFit/>
          </a:bodyPr>
          <a:lstStyle/>
          <a:p>
            <a:pPr marR="5080" algn="ctr">
              <a:lnSpc>
                <a:spcPct val="100000"/>
              </a:lnSpc>
              <a:spcBef>
                <a:spcPts val="100"/>
              </a:spcBef>
            </a:pPr>
            <a:r>
              <a:rPr sz="1200" b="1" dirty="0">
                <a:solidFill>
                  <a:srgbClr val="FFFFFF"/>
                </a:solidFill>
                <a:latin typeface="Arial"/>
                <a:cs typeface="Arial"/>
              </a:rPr>
              <a:t>2,96 Juta KPM</a:t>
            </a:r>
            <a:endParaRPr sz="1200" dirty="0">
              <a:latin typeface="Arial"/>
              <a:cs typeface="Arial"/>
            </a:endParaRPr>
          </a:p>
          <a:p>
            <a:pPr marR="4445" algn="ctr">
              <a:lnSpc>
                <a:spcPct val="100000"/>
              </a:lnSpc>
              <a:spcBef>
                <a:spcPts val="5"/>
              </a:spcBef>
            </a:pPr>
            <a:r>
              <a:rPr sz="1200" b="1" dirty="0">
                <a:solidFill>
                  <a:srgbClr val="FFFFFF"/>
                </a:solidFill>
                <a:latin typeface="Arial"/>
                <a:cs typeface="Arial"/>
              </a:rPr>
              <a:t>BLT Desa</a:t>
            </a:r>
            <a:endParaRPr sz="1200" dirty="0">
              <a:latin typeface="Arial"/>
              <a:cs typeface="Arial"/>
            </a:endParaRPr>
          </a:p>
        </p:txBody>
      </p:sp>
      <p:sp>
        <p:nvSpPr>
          <p:cNvPr id="31" name="object 31"/>
          <p:cNvSpPr txBox="1"/>
          <p:nvPr/>
        </p:nvSpPr>
        <p:spPr>
          <a:xfrm>
            <a:off x="514451" y="4225874"/>
            <a:ext cx="1723389" cy="261610"/>
          </a:xfrm>
          <a:prstGeom prst="rect">
            <a:avLst/>
          </a:prstGeom>
          <a:solidFill>
            <a:srgbClr val="185EB4"/>
          </a:solidFill>
        </p:spPr>
        <p:txBody>
          <a:bodyPr vert="horz" wrap="square" lIns="0" tIns="45720" rIns="0" bIns="0" rtlCol="0">
            <a:spAutoFit/>
          </a:bodyPr>
          <a:lstStyle/>
          <a:p>
            <a:pPr marL="344805">
              <a:lnSpc>
                <a:spcPct val="100000"/>
              </a:lnSpc>
              <a:spcBef>
                <a:spcPts val="360"/>
              </a:spcBef>
            </a:pPr>
            <a:r>
              <a:rPr sz="1400" b="1" dirty="0">
                <a:solidFill>
                  <a:srgbClr val="FFFFFF"/>
                </a:solidFill>
                <a:latin typeface="Roboto"/>
                <a:cs typeface="Roboto"/>
              </a:rPr>
              <a:t>OUTPUT a.l.:</a:t>
            </a:r>
            <a:endParaRPr sz="1400">
              <a:latin typeface="Roboto"/>
              <a:cs typeface="Roboto"/>
            </a:endParaRPr>
          </a:p>
        </p:txBody>
      </p:sp>
      <p:sp>
        <p:nvSpPr>
          <p:cNvPr id="32" name="object 32"/>
          <p:cNvSpPr txBox="1"/>
          <p:nvPr/>
        </p:nvSpPr>
        <p:spPr>
          <a:xfrm>
            <a:off x="1113362" y="2746629"/>
            <a:ext cx="2672078" cy="1365117"/>
          </a:xfrm>
          <a:prstGeom prst="rect">
            <a:avLst/>
          </a:prstGeom>
        </p:spPr>
        <p:txBody>
          <a:bodyPr vert="horz" wrap="square" lIns="0" tIns="13335" rIns="0" bIns="0" rtlCol="0">
            <a:spAutoFit/>
          </a:bodyPr>
          <a:lstStyle/>
          <a:p>
            <a:pPr>
              <a:lnSpc>
                <a:spcPct val="100000"/>
              </a:lnSpc>
              <a:spcBef>
                <a:spcPts val="105"/>
              </a:spcBef>
              <a:tabLst>
                <a:tab pos="1408430" algn="l"/>
              </a:tabLst>
            </a:pPr>
            <a:r>
              <a:rPr sz="2100" b="1" baseline="1984" dirty="0">
                <a:solidFill>
                  <a:srgbClr val="393838"/>
                </a:solidFill>
                <a:latin typeface="Arial"/>
                <a:cs typeface="Arial"/>
              </a:rPr>
              <a:t>BELANJA NON-KL</a:t>
            </a:r>
            <a:r>
              <a:rPr sz="1400" b="1" dirty="0">
                <a:solidFill>
                  <a:srgbClr val="393838"/>
                </a:solidFill>
                <a:latin typeface="Arial"/>
                <a:cs typeface="Arial"/>
              </a:rPr>
              <a:t>Rp35,5 T</a:t>
            </a:r>
            <a:endParaRPr sz="1400" dirty="0">
              <a:latin typeface="Arial"/>
              <a:cs typeface="Arial"/>
            </a:endParaRPr>
          </a:p>
          <a:p>
            <a:pPr marL="17780">
              <a:lnSpc>
                <a:spcPct val="100000"/>
              </a:lnSpc>
              <a:spcBef>
                <a:spcPts val="1010"/>
              </a:spcBef>
              <a:tabLst>
                <a:tab pos="1414780" algn="l"/>
              </a:tabLst>
            </a:pPr>
            <a:r>
              <a:rPr sz="2100" b="1" baseline="3968" dirty="0">
                <a:solidFill>
                  <a:srgbClr val="393838"/>
                </a:solidFill>
                <a:latin typeface="Arial"/>
                <a:cs typeface="Arial"/>
              </a:rPr>
              <a:t>TKD	</a:t>
            </a:r>
            <a:r>
              <a:rPr sz="1400" b="1" dirty="0">
                <a:solidFill>
                  <a:srgbClr val="393838"/>
                </a:solidFill>
                <a:latin typeface="Arial"/>
                <a:cs typeface="Arial"/>
              </a:rPr>
              <a:t>Rp347,1 T</a:t>
            </a:r>
            <a:endParaRPr sz="1400" dirty="0">
              <a:latin typeface="Arial"/>
              <a:cs typeface="Arial"/>
            </a:endParaRPr>
          </a:p>
          <a:p>
            <a:pPr marL="19685">
              <a:lnSpc>
                <a:spcPct val="100000"/>
              </a:lnSpc>
              <a:spcBef>
                <a:spcPts val="1140"/>
              </a:spcBef>
              <a:tabLst>
                <a:tab pos="1407795" algn="l"/>
              </a:tabLst>
            </a:pPr>
            <a:r>
              <a:rPr sz="1400" b="1" dirty="0">
                <a:solidFill>
                  <a:srgbClr val="393838"/>
                </a:solidFill>
                <a:latin typeface="Arial"/>
                <a:cs typeface="Arial"/>
              </a:rPr>
              <a:t>INVESTASI	</a:t>
            </a:r>
            <a:r>
              <a:rPr sz="2100" b="1" baseline="1984" dirty="0">
                <a:solidFill>
                  <a:srgbClr val="393838"/>
                </a:solidFill>
                <a:latin typeface="Arial"/>
                <a:cs typeface="Arial"/>
              </a:rPr>
              <a:t>Rp80,0 T</a:t>
            </a:r>
            <a:endParaRPr sz="2100" baseline="1984" dirty="0">
              <a:latin typeface="Arial"/>
              <a:cs typeface="Arial"/>
            </a:endParaRPr>
          </a:p>
          <a:p>
            <a:pPr marL="1334135">
              <a:lnSpc>
                <a:spcPct val="100000"/>
              </a:lnSpc>
              <a:spcBef>
                <a:spcPts val="975"/>
              </a:spcBef>
            </a:pPr>
            <a:r>
              <a:rPr sz="2000" b="1" dirty="0">
                <a:solidFill>
                  <a:srgbClr val="FFFFFF"/>
                </a:solidFill>
                <a:latin typeface="Roboto"/>
                <a:cs typeface="Roboto"/>
              </a:rPr>
              <a:t>Rp140,9 T</a:t>
            </a:r>
            <a:endParaRPr sz="2000" dirty="0">
              <a:latin typeface="Roboto"/>
              <a:cs typeface="Roboto"/>
            </a:endParaRPr>
          </a:p>
        </p:txBody>
      </p:sp>
      <p:sp>
        <p:nvSpPr>
          <p:cNvPr id="33" name="object 33"/>
          <p:cNvSpPr txBox="1"/>
          <p:nvPr/>
        </p:nvSpPr>
        <p:spPr>
          <a:xfrm>
            <a:off x="4210558" y="1567510"/>
            <a:ext cx="1710689" cy="254557"/>
          </a:xfrm>
          <a:prstGeom prst="rect">
            <a:avLst/>
          </a:prstGeom>
          <a:solidFill>
            <a:srgbClr val="185EB4"/>
          </a:solidFill>
          <a:ln w="12700">
            <a:solidFill>
              <a:srgbClr val="185EB4"/>
            </a:solidFill>
          </a:ln>
        </p:spPr>
        <p:txBody>
          <a:bodyPr vert="horz" wrap="square" lIns="0" tIns="38735" rIns="0" bIns="0" rtlCol="0">
            <a:spAutoFit/>
          </a:bodyPr>
          <a:lstStyle/>
          <a:p>
            <a:pPr algn="ctr">
              <a:lnSpc>
                <a:spcPct val="100000"/>
              </a:lnSpc>
              <a:spcBef>
                <a:spcPts val="305"/>
              </a:spcBef>
            </a:pPr>
            <a:r>
              <a:rPr sz="1400" b="1" dirty="0">
                <a:solidFill>
                  <a:srgbClr val="FFFFFF"/>
                </a:solidFill>
                <a:latin typeface="Roboto"/>
                <a:cs typeface="Roboto"/>
              </a:rPr>
              <a:t>APBN</a:t>
            </a:r>
            <a:endParaRPr sz="1400">
              <a:latin typeface="Roboto"/>
              <a:cs typeface="Roboto"/>
            </a:endParaRPr>
          </a:p>
        </p:txBody>
      </p:sp>
      <p:grpSp>
        <p:nvGrpSpPr>
          <p:cNvPr id="34" name="object 34"/>
          <p:cNvGrpSpPr/>
          <p:nvPr/>
        </p:nvGrpSpPr>
        <p:grpSpPr>
          <a:xfrm>
            <a:off x="8037194" y="1514068"/>
            <a:ext cx="3687445" cy="4251960"/>
            <a:chOff x="8037194" y="1514068"/>
            <a:chExt cx="3687445" cy="4251960"/>
          </a:xfrm>
        </p:grpSpPr>
        <p:sp>
          <p:nvSpPr>
            <p:cNvPr id="35" name="object 35"/>
            <p:cNvSpPr/>
            <p:nvPr/>
          </p:nvSpPr>
          <p:spPr>
            <a:xfrm>
              <a:off x="8037194" y="1514068"/>
              <a:ext cx="3687445" cy="4251960"/>
            </a:xfrm>
            <a:custGeom>
              <a:avLst/>
              <a:gdLst/>
              <a:ahLst/>
              <a:cxnLst/>
              <a:rect l="l" t="t" r="r" b="b"/>
              <a:pathLst>
                <a:path w="3687445" h="4251960">
                  <a:moveTo>
                    <a:pt x="3687445" y="0"/>
                  </a:moveTo>
                  <a:lnTo>
                    <a:pt x="0" y="0"/>
                  </a:lnTo>
                  <a:lnTo>
                    <a:pt x="0" y="4251706"/>
                  </a:lnTo>
                  <a:lnTo>
                    <a:pt x="3687445" y="4251706"/>
                  </a:lnTo>
                  <a:lnTo>
                    <a:pt x="3687445" y="0"/>
                  </a:lnTo>
                  <a:close/>
                </a:path>
              </a:pathLst>
            </a:custGeom>
            <a:solidFill>
              <a:srgbClr val="CC66FF">
                <a:alpha val="70979"/>
              </a:srgbClr>
            </a:solidFill>
          </p:spPr>
          <p:txBody>
            <a:bodyPr wrap="square" lIns="0" tIns="0" rIns="0" bIns="0" rtlCol="0"/>
            <a:lstStyle/>
            <a:p>
              <a:endParaRPr/>
            </a:p>
          </p:txBody>
        </p:sp>
        <p:pic>
          <p:nvPicPr>
            <p:cNvPr id="36" name="object 36"/>
            <p:cNvPicPr/>
            <p:nvPr/>
          </p:nvPicPr>
          <p:blipFill>
            <a:blip r:embed="rId5" cstate="print"/>
            <a:stretch>
              <a:fillRect/>
            </a:stretch>
          </p:blipFill>
          <p:spPr>
            <a:xfrm>
              <a:off x="9498329" y="4615637"/>
              <a:ext cx="752246" cy="675436"/>
            </a:xfrm>
            <a:prstGeom prst="rect">
              <a:avLst/>
            </a:prstGeom>
          </p:spPr>
        </p:pic>
        <p:pic>
          <p:nvPicPr>
            <p:cNvPr id="37" name="object 37"/>
            <p:cNvPicPr/>
            <p:nvPr/>
          </p:nvPicPr>
          <p:blipFill>
            <a:blip r:embed="rId6" cstate="print"/>
            <a:stretch>
              <a:fillRect/>
            </a:stretch>
          </p:blipFill>
          <p:spPr>
            <a:xfrm>
              <a:off x="8204136" y="4572241"/>
              <a:ext cx="906145" cy="689622"/>
            </a:xfrm>
            <a:prstGeom prst="rect">
              <a:avLst/>
            </a:prstGeom>
          </p:spPr>
        </p:pic>
        <p:sp>
          <p:nvSpPr>
            <p:cNvPr id="38" name="object 38"/>
            <p:cNvSpPr/>
            <p:nvPr/>
          </p:nvSpPr>
          <p:spPr>
            <a:xfrm>
              <a:off x="8655304" y="2405125"/>
              <a:ext cx="2315210" cy="1357630"/>
            </a:xfrm>
            <a:custGeom>
              <a:avLst/>
              <a:gdLst/>
              <a:ahLst/>
              <a:cxnLst/>
              <a:rect l="l" t="t" r="r" b="b"/>
              <a:pathLst>
                <a:path w="2315209" h="1357629">
                  <a:moveTo>
                    <a:pt x="2287905" y="50038"/>
                  </a:moveTo>
                  <a:lnTo>
                    <a:pt x="2283968" y="30543"/>
                  </a:lnTo>
                  <a:lnTo>
                    <a:pt x="2273262" y="14643"/>
                  </a:lnTo>
                  <a:lnTo>
                    <a:pt x="2257361" y="3937"/>
                  </a:lnTo>
                  <a:lnTo>
                    <a:pt x="2237867" y="0"/>
                  </a:lnTo>
                  <a:lnTo>
                    <a:pt x="50038" y="0"/>
                  </a:lnTo>
                  <a:lnTo>
                    <a:pt x="30530" y="3937"/>
                  </a:lnTo>
                  <a:lnTo>
                    <a:pt x="14630" y="14643"/>
                  </a:lnTo>
                  <a:lnTo>
                    <a:pt x="3924" y="30543"/>
                  </a:lnTo>
                  <a:lnTo>
                    <a:pt x="0" y="50038"/>
                  </a:lnTo>
                  <a:lnTo>
                    <a:pt x="0" y="250063"/>
                  </a:lnTo>
                  <a:lnTo>
                    <a:pt x="3924" y="269570"/>
                  </a:lnTo>
                  <a:lnTo>
                    <a:pt x="14630" y="285470"/>
                  </a:lnTo>
                  <a:lnTo>
                    <a:pt x="30530" y="296176"/>
                  </a:lnTo>
                  <a:lnTo>
                    <a:pt x="50038" y="300101"/>
                  </a:lnTo>
                  <a:lnTo>
                    <a:pt x="2237867" y="300101"/>
                  </a:lnTo>
                  <a:lnTo>
                    <a:pt x="2257361" y="296176"/>
                  </a:lnTo>
                  <a:lnTo>
                    <a:pt x="2273262" y="285470"/>
                  </a:lnTo>
                  <a:lnTo>
                    <a:pt x="2283968" y="269570"/>
                  </a:lnTo>
                  <a:lnTo>
                    <a:pt x="2287905" y="250063"/>
                  </a:lnTo>
                  <a:lnTo>
                    <a:pt x="2287905" y="50038"/>
                  </a:lnTo>
                  <a:close/>
                </a:path>
                <a:path w="2315209" h="1357629">
                  <a:moveTo>
                    <a:pt x="2302764" y="756031"/>
                  </a:moveTo>
                  <a:lnTo>
                    <a:pt x="2298814" y="736536"/>
                  </a:lnTo>
                  <a:lnTo>
                    <a:pt x="2288070" y="720636"/>
                  </a:lnTo>
                  <a:lnTo>
                    <a:pt x="2272169" y="709930"/>
                  </a:lnTo>
                  <a:lnTo>
                    <a:pt x="2252726" y="705993"/>
                  </a:lnTo>
                  <a:lnTo>
                    <a:pt x="64770" y="705993"/>
                  </a:lnTo>
                  <a:lnTo>
                    <a:pt x="45262" y="709930"/>
                  </a:lnTo>
                  <a:lnTo>
                    <a:pt x="29362" y="720636"/>
                  </a:lnTo>
                  <a:lnTo>
                    <a:pt x="18656" y="736536"/>
                  </a:lnTo>
                  <a:lnTo>
                    <a:pt x="14732" y="756031"/>
                  </a:lnTo>
                  <a:lnTo>
                    <a:pt x="14732" y="956056"/>
                  </a:lnTo>
                  <a:lnTo>
                    <a:pt x="18656" y="975563"/>
                  </a:lnTo>
                  <a:lnTo>
                    <a:pt x="29362" y="991463"/>
                  </a:lnTo>
                  <a:lnTo>
                    <a:pt x="45262" y="1002169"/>
                  </a:lnTo>
                  <a:lnTo>
                    <a:pt x="64770" y="1006094"/>
                  </a:lnTo>
                  <a:lnTo>
                    <a:pt x="2252726" y="1006094"/>
                  </a:lnTo>
                  <a:lnTo>
                    <a:pt x="2272169" y="1002169"/>
                  </a:lnTo>
                  <a:lnTo>
                    <a:pt x="2288070" y="991463"/>
                  </a:lnTo>
                  <a:lnTo>
                    <a:pt x="2298814" y="975563"/>
                  </a:lnTo>
                  <a:lnTo>
                    <a:pt x="2302764" y="956056"/>
                  </a:lnTo>
                  <a:lnTo>
                    <a:pt x="2302764" y="756031"/>
                  </a:lnTo>
                  <a:close/>
                </a:path>
                <a:path w="2315209" h="1357629">
                  <a:moveTo>
                    <a:pt x="2315083" y="1107313"/>
                  </a:moveTo>
                  <a:lnTo>
                    <a:pt x="2311146" y="1087818"/>
                  </a:lnTo>
                  <a:lnTo>
                    <a:pt x="2300440" y="1071918"/>
                  </a:lnTo>
                  <a:lnTo>
                    <a:pt x="2284539" y="1061212"/>
                  </a:lnTo>
                  <a:lnTo>
                    <a:pt x="2265045" y="1057275"/>
                  </a:lnTo>
                  <a:lnTo>
                    <a:pt x="77089" y="1057275"/>
                  </a:lnTo>
                  <a:lnTo>
                    <a:pt x="57632" y="1061212"/>
                  </a:lnTo>
                  <a:lnTo>
                    <a:pt x="41732" y="1071918"/>
                  </a:lnTo>
                  <a:lnTo>
                    <a:pt x="30988" y="1087818"/>
                  </a:lnTo>
                  <a:lnTo>
                    <a:pt x="27051" y="1107313"/>
                  </a:lnTo>
                  <a:lnTo>
                    <a:pt x="27051" y="1307338"/>
                  </a:lnTo>
                  <a:lnTo>
                    <a:pt x="30988" y="1326845"/>
                  </a:lnTo>
                  <a:lnTo>
                    <a:pt x="41732" y="1342745"/>
                  </a:lnTo>
                  <a:lnTo>
                    <a:pt x="57632" y="1353451"/>
                  </a:lnTo>
                  <a:lnTo>
                    <a:pt x="77089" y="1357376"/>
                  </a:lnTo>
                  <a:lnTo>
                    <a:pt x="2265045" y="1357376"/>
                  </a:lnTo>
                  <a:lnTo>
                    <a:pt x="2284539" y="1353451"/>
                  </a:lnTo>
                  <a:lnTo>
                    <a:pt x="2300440" y="1342745"/>
                  </a:lnTo>
                  <a:lnTo>
                    <a:pt x="2311146" y="1326845"/>
                  </a:lnTo>
                  <a:lnTo>
                    <a:pt x="2315083" y="1307338"/>
                  </a:lnTo>
                  <a:lnTo>
                    <a:pt x="2315083" y="1107313"/>
                  </a:lnTo>
                  <a:close/>
                </a:path>
              </a:pathLst>
            </a:custGeom>
            <a:solidFill>
              <a:srgbClr val="FFC000"/>
            </a:solidFill>
          </p:spPr>
          <p:txBody>
            <a:bodyPr wrap="square" lIns="0" tIns="0" rIns="0" bIns="0" rtlCol="0"/>
            <a:lstStyle/>
            <a:p>
              <a:endParaRPr/>
            </a:p>
          </p:txBody>
        </p:sp>
      </p:grpSp>
      <p:sp>
        <p:nvSpPr>
          <p:cNvPr id="39" name="object 39"/>
          <p:cNvSpPr/>
          <p:nvPr/>
        </p:nvSpPr>
        <p:spPr>
          <a:xfrm>
            <a:off x="8034273" y="1149985"/>
            <a:ext cx="3687445" cy="315595"/>
          </a:xfrm>
          <a:custGeom>
            <a:avLst/>
            <a:gdLst/>
            <a:ahLst/>
            <a:cxnLst/>
            <a:rect l="l" t="t" r="r" b="b"/>
            <a:pathLst>
              <a:path w="3687445" h="315594">
                <a:moveTo>
                  <a:pt x="3529710" y="0"/>
                </a:moveTo>
                <a:lnTo>
                  <a:pt x="157733" y="0"/>
                </a:lnTo>
                <a:lnTo>
                  <a:pt x="107874" y="8040"/>
                </a:lnTo>
                <a:lnTo>
                  <a:pt x="64574" y="30431"/>
                </a:lnTo>
                <a:lnTo>
                  <a:pt x="30431" y="64574"/>
                </a:lnTo>
                <a:lnTo>
                  <a:pt x="8040" y="107874"/>
                </a:lnTo>
                <a:lnTo>
                  <a:pt x="0" y="157734"/>
                </a:lnTo>
                <a:lnTo>
                  <a:pt x="0" y="315467"/>
                </a:lnTo>
                <a:lnTo>
                  <a:pt x="3687445" y="315467"/>
                </a:lnTo>
                <a:lnTo>
                  <a:pt x="3687445" y="157734"/>
                </a:lnTo>
                <a:lnTo>
                  <a:pt x="3679404" y="107874"/>
                </a:lnTo>
                <a:lnTo>
                  <a:pt x="3657013" y="64574"/>
                </a:lnTo>
                <a:lnTo>
                  <a:pt x="3622870" y="30431"/>
                </a:lnTo>
                <a:lnTo>
                  <a:pt x="3579570" y="8040"/>
                </a:lnTo>
                <a:lnTo>
                  <a:pt x="3529710" y="0"/>
                </a:lnTo>
                <a:close/>
              </a:path>
            </a:pathLst>
          </a:custGeom>
          <a:solidFill>
            <a:srgbClr val="6F2F9F"/>
          </a:solidFill>
        </p:spPr>
        <p:txBody>
          <a:bodyPr wrap="square" lIns="0" tIns="0" rIns="0" bIns="0" rtlCol="0"/>
          <a:lstStyle/>
          <a:p>
            <a:endParaRPr/>
          </a:p>
        </p:txBody>
      </p:sp>
      <p:sp>
        <p:nvSpPr>
          <p:cNvPr id="40" name="object 40"/>
          <p:cNvSpPr txBox="1"/>
          <p:nvPr/>
        </p:nvSpPr>
        <p:spPr>
          <a:xfrm>
            <a:off x="8706104" y="1202563"/>
            <a:ext cx="2345055" cy="444352"/>
          </a:xfrm>
          <a:prstGeom prst="rect">
            <a:avLst/>
          </a:prstGeom>
        </p:spPr>
        <p:txBody>
          <a:bodyPr vert="horz" wrap="square" lIns="0" tIns="13335" rIns="0" bIns="0" rtlCol="0">
            <a:spAutoFit/>
          </a:bodyPr>
          <a:lstStyle/>
          <a:p>
            <a:pPr marL="12700">
              <a:lnSpc>
                <a:spcPct val="100000"/>
              </a:lnSpc>
              <a:spcBef>
                <a:spcPts val="105"/>
              </a:spcBef>
            </a:pPr>
            <a:r>
              <a:rPr sz="1400" b="1" dirty="0">
                <a:solidFill>
                  <a:srgbClr val="FFFFFF"/>
                </a:solidFill>
                <a:latin typeface="Roboto"/>
                <a:cs typeface="Roboto"/>
              </a:rPr>
              <a:t>Mendanai Belanja Kesehatan</a:t>
            </a:r>
            <a:endParaRPr sz="1400">
              <a:latin typeface="Roboto"/>
              <a:cs typeface="Roboto"/>
            </a:endParaRPr>
          </a:p>
        </p:txBody>
      </p:sp>
      <p:sp>
        <p:nvSpPr>
          <p:cNvPr id="41" name="object 41"/>
          <p:cNvSpPr txBox="1"/>
          <p:nvPr/>
        </p:nvSpPr>
        <p:spPr>
          <a:xfrm>
            <a:off x="8698103" y="1974595"/>
            <a:ext cx="967105" cy="939360"/>
          </a:xfrm>
          <a:prstGeom prst="rect">
            <a:avLst/>
          </a:prstGeom>
        </p:spPr>
        <p:txBody>
          <a:bodyPr vert="horz" wrap="square" lIns="0" tIns="13335" rIns="0" bIns="0" rtlCol="0">
            <a:spAutoFit/>
          </a:bodyPr>
          <a:lstStyle/>
          <a:p>
            <a:pPr>
              <a:lnSpc>
                <a:spcPct val="100000"/>
              </a:lnSpc>
              <a:spcBef>
                <a:spcPts val="105"/>
              </a:spcBef>
            </a:pPr>
            <a:r>
              <a:rPr sz="1400" b="1" dirty="0">
                <a:solidFill>
                  <a:srgbClr val="FFFFFF"/>
                </a:solidFill>
                <a:latin typeface="Arial"/>
                <a:cs typeface="Arial"/>
              </a:rPr>
              <a:t>Sumber</a:t>
            </a:r>
            <a:endParaRPr sz="1400">
              <a:latin typeface="Arial"/>
              <a:cs typeface="Arial"/>
            </a:endParaRPr>
          </a:p>
          <a:p>
            <a:pPr>
              <a:lnSpc>
                <a:spcPct val="100000"/>
              </a:lnSpc>
              <a:spcBef>
                <a:spcPts val="459"/>
              </a:spcBef>
            </a:pPr>
            <a:endParaRPr sz="1400">
              <a:latin typeface="Arial"/>
              <a:cs typeface="Arial"/>
            </a:endParaRPr>
          </a:p>
          <a:p>
            <a:pPr marL="61594">
              <a:lnSpc>
                <a:spcPct val="100000"/>
              </a:lnSpc>
            </a:pPr>
            <a:r>
              <a:rPr sz="1400" b="1" dirty="0">
                <a:solidFill>
                  <a:srgbClr val="393838"/>
                </a:solidFill>
                <a:latin typeface="Arial"/>
                <a:cs typeface="Arial"/>
              </a:rPr>
              <a:t>BELANJA KL</a:t>
            </a:r>
            <a:endParaRPr sz="1400">
              <a:latin typeface="Arial"/>
              <a:cs typeface="Arial"/>
            </a:endParaRPr>
          </a:p>
        </p:txBody>
      </p:sp>
      <p:sp>
        <p:nvSpPr>
          <p:cNvPr id="42" name="object 42"/>
          <p:cNvSpPr txBox="1"/>
          <p:nvPr/>
        </p:nvSpPr>
        <p:spPr>
          <a:xfrm>
            <a:off x="9741154" y="1454174"/>
            <a:ext cx="1898270" cy="1222770"/>
          </a:xfrm>
          <a:prstGeom prst="rect">
            <a:avLst/>
          </a:prstGeom>
        </p:spPr>
        <p:txBody>
          <a:bodyPr vert="horz" wrap="square" lIns="0" tIns="126364" rIns="0" bIns="0" rtlCol="0">
            <a:spAutoFit/>
          </a:bodyPr>
          <a:lstStyle/>
          <a:p>
            <a:pPr marL="41275" algn="ctr">
              <a:lnSpc>
                <a:spcPct val="100000"/>
              </a:lnSpc>
              <a:spcBef>
                <a:spcPts val="994"/>
              </a:spcBef>
            </a:pPr>
            <a:r>
              <a:rPr sz="2000" b="1" dirty="0">
                <a:solidFill>
                  <a:srgbClr val="FFFFFF"/>
                </a:solidFill>
                <a:latin typeface="Roboto"/>
                <a:cs typeface="Roboto"/>
              </a:rPr>
              <a:t>Rp218,5 T</a:t>
            </a:r>
            <a:endParaRPr sz="2000" dirty="0">
              <a:latin typeface="Roboto"/>
              <a:cs typeface="Roboto"/>
            </a:endParaRPr>
          </a:p>
          <a:p>
            <a:pPr marR="5080" algn="ctr">
              <a:lnSpc>
                <a:spcPct val="100000"/>
              </a:lnSpc>
              <a:spcBef>
                <a:spcPts val="630"/>
              </a:spcBef>
            </a:pPr>
            <a:r>
              <a:rPr sz="1400" b="1" dirty="0">
                <a:solidFill>
                  <a:srgbClr val="FFFFFF"/>
                </a:solidFill>
                <a:latin typeface="Arial"/>
                <a:cs typeface="Arial"/>
              </a:rPr>
              <a:t>Anggaran Kesehatan TA 2025</a:t>
            </a:r>
            <a:endParaRPr sz="1400" dirty="0">
              <a:latin typeface="Arial"/>
              <a:cs typeface="Arial"/>
            </a:endParaRPr>
          </a:p>
          <a:p>
            <a:pPr marL="421005">
              <a:lnSpc>
                <a:spcPct val="100000"/>
              </a:lnSpc>
              <a:spcBef>
                <a:spcPts val="500"/>
              </a:spcBef>
            </a:pPr>
            <a:r>
              <a:rPr sz="1400" b="1" dirty="0">
                <a:solidFill>
                  <a:srgbClr val="393838"/>
                </a:solidFill>
                <a:latin typeface="Arial"/>
                <a:cs typeface="Arial"/>
              </a:rPr>
              <a:t>Rp134,6 T</a:t>
            </a:r>
            <a:endParaRPr sz="1400" dirty="0">
              <a:latin typeface="Arial"/>
              <a:cs typeface="Arial"/>
            </a:endParaRPr>
          </a:p>
        </p:txBody>
      </p:sp>
      <p:grpSp>
        <p:nvGrpSpPr>
          <p:cNvPr id="43" name="object 43"/>
          <p:cNvGrpSpPr/>
          <p:nvPr/>
        </p:nvGrpSpPr>
        <p:grpSpPr>
          <a:xfrm>
            <a:off x="8021573" y="2765044"/>
            <a:ext cx="3335654" cy="2413635"/>
            <a:chOff x="8021573" y="2765044"/>
            <a:chExt cx="3335654" cy="2413635"/>
          </a:xfrm>
        </p:grpSpPr>
        <p:sp>
          <p:nvSpPr>
            <p:cNvPr id="44" name="object 44"/>
            <p:cNvSpPr/>
            <p:nvPr/>
          </p:nvSpPr>
          <p:spPr>
            <a:xfrm>
              <a:off x="8658732" y="2765044"/>
              <a:ext cx="2288540" cy="300355"/>
            </a:xfrm>
            <a:custGeom>
              <a:avLst/>
              <a:gdLst/>
              <a:ahLst/>
              <a:cxnLst/>
              <a:rect l="l" t="t" r="r" b="b"/>
              <a:pathLst>
                <a:path w="2288540" h="300355">
                  <a:moveTo>
                    <a:pt x="2237994" y="0"/>
                  </a:moveTo>
                  <a:lnTo>
                    <a:pt x="50038" y="0"/>
                  </a:lnTo>
                  <a:lnTo>
                    <a:pt x="30539" y="3925"/>
                  </a:lnTo>
                  <a:lnTo>
                    <a:pt x="14636" y="14636"/>
                  </a:lnTo>
                  <a:lnTo>
                    <a:pt x="3925" y="30539"/>
                  </a:lnTo>
                  <a:lnTo>
                    <a:pt x="0" y="50037"/>
                  </a:lnTo>
                  <a:lnTo>
                    <a:pt x="0" y="250189"/>
                  </a:lnTo>
                  <a:lnTo>
                    <a:pt x="3925" y="269634"/>
                  </a:lnTo>
                  <a:lnTo>
                    <a:pt x="14636" y="285543"/>
                  </a:lnTo>
                  <a:lnTo>
                    <a:pt x="30539" y="296285"/>
                  </a:lnTo>
                  <a:lnTo>
                    <a:pt x="50038" y="300227"/>
                  </a:lnTo>
                  <a:lnTo>
                    <a:pt x="2237994" y="300227"/>
                  </a:lnTo>
                  <a:lnTo>
                    <a:pt x="2257492" y="296285"/>
                  </a:lnTo>
                  <a:lnTo>
                    <a:pt x="2273395" y="285543"/>
                  </a:lnTo>
                  <a:lnTo>
                    <a:pt x="2284106" y="269634"/>
                  </a:lnTo>
                  <a:lnTo>
                    <a:pt x="2288032" y="250189"/>
                  </a:lnTo>
                  <a:lnTo>
                    <a:pt x="2288032" y="50037"/>
                  </a:lnTo>
                  <a:lnTo>
                    <a:pt x="2284106" y="30539"/>
                  </a:lnTo>
                  <a:lnTo>
                    <a:pt x="2273395" y="14636"/>
                  </a:lnTo>
                  <a:lnTo>
                    <a:pt x="2257492" y="3925"/>
                  </a:lnTo>
                  <a:lnTo>
                    <a:pt x="2237994" y="0"/>
                  </a:lnTo>
                  <a:close/>
                </a:path>
              </a:pathLst>
            </a:custGeom>
            <a:solidFill>
              <a:srgbClr val="FFC000"/>
            </a:solidFill>
          </p:spPr>
          <p:txBody>
            <a:bodyPr wrap="square" lIns="0" tIns="0" rIns="0" bIns="0" rtlCol="0"/>
            <a:lstStyle/>
            <a:p>
              <a:endParaRPr/>
            </a:p>
          </p:txBody>
        </p:sp>
        <p:pic>
          <p:nvPicPr>
            <p:cNvPr id="45" name="object 45"/>
            <p:cNvPicPr/>
            <p:nvPr/>
          </p:nvPicPr>
          <p:blipFill>
            <a:blip r:embed="rId7" cstate="print"/>
            <a:stretch>
              <a:fillRect/>
            </a:stretch>
          </p:blipFill>
          <p:spPr>
            <a:xfrm>
              <a:off x="10887836" y="4709591"/>
              <a:ext cx="468833" cy="468833"/>
            </a:xfrm>
            <a:prstGeom prst="rect">
              <a:avLst/>
            </a:prstGeom>
          </p:spPr>
        </p:pic>
        <p:sp>
          <p:nvSpPr>
            <p:cNvPr id="46" name="object 46"/>
            <p:cNvSpPr/>
            <p:nvPr/>
          </p:nvSpPr>
          <p:spPr>
            <a:xfrm>
              <a:off x="8027923" y="4254576"/>
              <a:ext cx="1710689" cy="307975"/>
            </a:xfrm>
            <a:custGeom>
              <a:avLst/>
              <a:gdLst/>
              <a:ahLst/>
              <a:cxnLst/>
              <a:rect l="l" t="t" r="r" b="b"/>
              <a:pathLst>
                <a:path w="1710690" h="307975">
                  <a:moveTo>
                    <a:pt x="1710562" y="0"/>
                  </a:moveTo>
                  <a:lnTo>
                    <a:pt x="0" y="0"/>
                  </a:lnTo>
                  <a:lnTo>
                    <a:pt x="0" y="307771"/>
                  </a:lnTo>
                  <a:lnTo>
                    <a:pt x="1710562" y="307771"/>
                  </a:lnTo>
                  <a:lnTo>
                    <a:pt x="1710562" y="0"/>
                  </a:lnTo>
                  <a:close/>
                </a:path>
              </a:pathLst>
            </a:custGeom>
            <a:solidFill>
              <a:srgbClr val="185EB4"/>
            </a:solidFill>
          </p:spPr>
          <p:txBody>
            <a:bodyPr wrap="square" lIns="0" tIns="0" rIns="0" bIns="0" rtlCol="0"/>
            <a:lstStyle/>
            <a:p>
              <a:endParaRPr/>
            </a:p>
          </p:txBody>
        </p:sp>
        <p:sp>
          <p:nvSpPr>
            <p:cNvPr id="47" name="object 47"/>
            <p:cNvSpPr/>
            <p:nvPr/>
          </p:nvSpPr>
          <p:spPr>
            <a:xfrm>
              <a:off x="8027923" y="4254576"/>
              <a:ext cx="1710689" cy="307975"/>
            </a:xfrm>
            <a:custGeom>
              <a:avLst/>
              <a:gdLst/>
              <a:ahLst/>
              <a:cxnLst/>
              <a:rect l="l" t="t" r="r" b="b"/>
              <a:pathLst>
                <a:path w="1710690" h="307975">
                  <a:moveTo>
                    <a:pt x="0" y="307771"/>
                  </a:moveTo>
                  <a:lnTo>
                    <a:pt x="1710562" y="307771"/>
                  </a:lnTo>
                  <a:lnTo>
                    <a:pt x="1710562" y="0"/>
                  </a:lnTo>
                  <a:lnTo>
                    <a:pt x="0" y="0"/>
                  </a:lnTo>
                  <a:lnTo>
                    <a:pt x="0" y="307771"/>
                  </a:lnTo>
                  <a:close/>
                </a:path>
              </a:pathLst>
            </a:custGeom>
            <a:ln w="12700">
              <a:solidFill>
                <a:srgbClr val="185EB4"/>
              </a:solidFill>
            </a:ln>
          </p:spPr>
          <p:txBody>
            <a:bodyPr wrap="square" lIns="0" tIns="0" rIns="0" bIns="0" rtlCol="0"/>
            <a:lstStyle/>
            <a:p>
              <a:endParaRPr/>
            </a:p>
          </p:txBody>
        </p:sp>
        <p:sp>
          <p:nvSpPr>
            <p:cNvPr id="48" name="object 48"/>
            <p:cNvSpPr/>
            <p:nvPr/>
          </p:nvSpPr>
          <p:spPr>
            <a:xfrm>
              <a:off x="8056371" y="3848684"/>
              <a:ext cx="1710689" cy="307975"/>
            </a:xfrm>
            <a:custGeom>
              <a:avLst/>
              <a:gdLst/>
              <a:ahLst/>
              <a:cxnLst/>
              <a:rect l="l" t="t" r="r" b="b"/>
              <a:pathLst>
                <a:path w="1710690" h="307975">
                  <a:moveTo>
                    <a:pt x="1710562" y="0"/>
                  </a:moveTo>
                  <a:lnTo>
                    <a:pt x="0" y="0"/>
                  </a:lnTo>
                  <a:lnTo>
                    <a:pt x="0" y="307771"/>
                  </a:lnTo>
                  <a:lnTo>
                    <a:pt x="1710562" y="307771"/>
                  </a:lnTo>
                  <a:lnTo>
                    <a:pt x="1710562" y="0"/>
                  </a:lnTo>
                  <a:close/>
                </a:path>
              </a:pathLst>
            </a:custGeom>
            <a:solidFill>
              <a:srgbClr val="185EB4"/>
            </a:solidFill>
          </p:spPr>
          <p:txBody>
            <a:bodyPr wrap="square" lIns="0" tIns="0" rIns="0" bIns="0" rtlCol="0"/>
            <a:lstStyle/>
            <a:p>
              <a:endParaRPr/>
            </a:p>
          </p:txBody>
        </p:sp>
        <p:sp>
          <p:nvSpPr>
            <p:cNvPr id="49" name="object 49"/>
            <p:cNvSpPr/>
            <p:nvPr/>
          </p:nvSpPr>
          <p:spPr>
            <a:xfrm>
              <a:off x="8056371" y="3848684"/>
              <a:ext cx="1710689" cy="307975"/>
            </a:xfrm>
            <a:custGeom>
              <a:avLst/>
              <a:gdLst/>
              <a:ahLst/>
              <a:cxnLst/>
              <a:rect l="l" t="t" r="r" b="b"/>
              <a:pathLst>
                <a:path w="1710690" h="307975">
                  <a:moveTo>
                    <a:pt x="0" y="307771"/>
                  </a:moveTo>
                  <a:lnTo>
                    <a:pt x="1710562" y="307771"/>
                  </a:lnTo>
                  <a:lnTo>
                    <a:pt x="1710562" y="0"/>
                  </a:lnTo>
                  <a:lnTo>
                    <a:pt x="0" y="0"/>
                  </a:lnTo>
                  <a:lnTo>
                    <a:pt x="0" y="307771"/>
                  </a:lnTo>
                  <a:close/>
                </a:path>
              </a:pathLst>
            </a:custGeom>
            <a:ln w="12700">
              <a:solidFill>
                <a:srgbClr val="185EB4"/>
              </a:solidFill>
            </a:ln>
          </p:spPr>
          <p:txBody>
            <a:bodyPr wrap="square" lIns="0" tIns="0" rIns="0" bIns="0" rtlCol="0"/>
            <a:lstStyle/>
            <a:p>
              <a:endParaRPr/>
            </a:p>
          </p:txBody>
        </p:sp>
      </p:grpSp>
      <p:sp>
        <p:nvSpPr>
          <p:cNvPr id="50" name="object 50"/>
          <p:cNvSpPr txBox="1"/>
          <p:nvPr/>
        </p:nvSpPr>
        <p:spPr>
          <a:xfrm>
            <a:off x="8162180" y="5219337"/>
            <a:ext cx="1630680" cy="382156"/>
          </a:xfrm>
          <a:prstGeom prst="rect">
            <a:avLst/>
          </a:prstGeom>
        </p:spPr>
        <p:txBody>
          <a:bodyPr vert="horz" wrap="square" lIns="0" tIns="12700" rIns="0" bIns="0" rtlCol="0">
            <a:spAutoFit/>
          </a:bodyPr>
          <a:lstStyle/>
          <a:p>
            <a:pPr marL="301625">
              <a:lnSpc>
                <a:spcPct val="100000"/>
              </a:lnSpc>
              <a:spcBef>
                <a:spcPts val="100"/>
              </a:spcBef>
              <a:tabLst>
                <a:tab pos="1430020" algn="l"/>
              </a:tabLst>
            </a:pPr>
            <a:r>
              <a:rPr sz="1200" b="1" dirty="0">
                <a:solidFill>
                  <a:srgbClr val="FFFFFF"/>
                </a:solidFill>
                <a:latin typeface="Arial"/>
                <a:cs typeface="Arial"/>
              </a:rPr>
              <a:t>2.2</a:t>
            </a:r>
            <a:r>
              <a:rPr lang="en-ID" sz="1200" b="1" dirty="0">
                <a:solidFill>
                  <a:srgbClr val="FFFFFF"/>
                </a:solidFill>
                <a:latin typeface="Arial"/>
                <a:cs typeface="Arial"/>
              </a:rPr>
              <a:t>28</a:t>
            </a:r>
            <a:r>
              <a:rPr sz="1200" b="1" dirty="0">
                <a:solidFill>
                  <a:srgbClr val="FFFFFF"/>
                </a:solidFill>
                <a:latin typeface="Arial"/>
                <a:cs typeface="Arial"/>
              </a:rPr>
              <a:t>	</a:t>
            </a:r>
            <a:endParaRPr sz="1200" baseline="1984" dirty="0">
              <a:latin typeface="Arial"/>
              <a:cs typeface="Arial"/>
            </a:endParaRPr>
          </a:p>
          <a:p>
            <a:pPr>
              <a:lnSpc>
                <a:spcPct val="100000"/>
              </a:lnSpc>
              <a:spcBef>
                <a:spcPts val="5"/>
              </a:spcBef>
            </a:pPr>
            <a:r>
              <a:rPr sz="1200" b="1" dirty="0" err="1">
                <a:solidFill>
                  <a:srgbClr val="FFFFFF"/>
                </a:solidFill>
                <a:latin typeface="Arial"/>
                <a:cs typeface="Arial"/>
              </a:rPr>
              <a:t>Nakes</a:t>
            </a:r>
            <a:r>
              <a:rPr sz="1200" b="1" dirty="0">
                <a:solidFill>
                  <a:srgbClr val="FFFFFF"/>
                </a:solidFill>
                <a:latin typeface="Arial"/>
                <a:cs typeface="Arial"/>
              </a:rPr>
              <a:t> </a:t>
            </a:r>
            <a:r>
              <a:rPr sz="1200" b="1" dirty="0" err="1">
                <a:solidFill>
                  <a:srgbClr val="FFFFFF"/>
                </a:solidFill>
                <a:latin typeface="Arial"/>
                <a:cs typeface="Arial"/>
              </a:rPr>
              <a:t>Khusus</a:t>
            </a:r>
            <a:endParaRPr sz="1200" baseline="1984" dirty="0">
              <a:latin typeface="Arial"/>
              <a:cs typeface="Arial"/>
            </a:endParaRPr>
          </a:p>
        </p:txBody>
      </p:sp>
      <p:sp>
        <p:nvSpPr>
          <p:cNvPr id="51" name="object 51"/>
          <p:cNvSpPr txBox="1"/>
          <p:nvPr/>
        </p:nvSpPr>
        <p:spPr>
          <a:xfrm>
            <a:off x="10610088" y="5238115"/>
            <a:ext cx="1062355" cy="382156"/>
          </a:xfrm>
          <a:prstGeom prst="rect">
            <a:avLst/>
          </a:prstGeom>
        </p:spPr>
        <p:txBody>
          <a:bodyPr vert="horz" wrap="square" lIns="0" tIns="12700" rIns="0" bIns="0" rtlCol="0">
            <a:spAutoFit/>
          </a:bodyPr>
          <a:lstStyle/>
          <a:p>
            <a:pPr marL="231140" marR="5080" indent="-231775">
              <a:lnSpc>
                <a:spcPct val="100000"/>
              </a:lnSpc>
              <a:spcBef>
                <a:spcPts val="100"/>
              </a:spcBef>
            </a:pPr>
            <a:r>
              <a:rPr sz="1200" b="1" dirty="0">
                <a:solidFill>
                  <a:srgbClr val="FFFFFF"/>
                </a:solidFill>
                <a:latin typeface="Arial"/>
                <a:cs typeface="Arial"/>
              </a:rPr>
              <a:t>96,8 Juta Jiwa JKN/KIS</a:t>
            </a:r>
            <a:endParaRPr sz="1200" dirty="0">
              <a:latin typeface="Arial"/>
              <a:cs typeface="Arial"/>
            </a:endParaRPr>
          </a:p>
        </p:txBody>
      </p:sp>
      <p:grpSp>
        <p:nvGrpSpPr>
          <p:cNvPr id="52" name="object 52"/>
          <p:cNvGrpSpPr/>
          <p:nvPr/>
        </p:nvGrpSpPr>
        <p:grpSpPr>
          <a:xfrm>
            <a:off x="4219828" y="3791661"/>
            <a:ext cx="3261360" cy="1280795"/>
            <a:chOff x="4219828" y="3791661"/>
            <a:chExt cx="3261360" cy="1280795"/>
          </a:xfrm>
        </p:grpSpPr>
        <p:pic>
          <p:nvPicPr>
            <p:cNvPr id="53" name="object 53"/>
            <p:cNvPicPr/>
            <p:nvPr/>
          </p:nvPicPr>
          <p:blipFill>
            <a:blip r:embed="rId8" cstate="print"/>
            <a:stretch>
              <a:fillRect/>
            </a:stretch>
          </p:blipFill>
          <p:spPr>
            <a:xfrm>
              <a:off x="4516627" y="4483188"/>
              <a:ext cx="719391" cy="487718"/>
            </a:xfrm>
            <a:prstGeom prst="rect">
              <a:avLst/>
            </a:prstGeom>
          </p:spPr>
        </p:pic>
        <p:pic>
          <p:nvPicPr>
            <p:cNvPr id="54" name="object 54"/>
            <p:cNvPicPr/>
            <p:nvPr/>
          </p:nvPicPr>
          <p:blipFill>
            <a:blip r:embed="rId9" cstate="print"/>
            <a:stretch>
              <a:fillRect/>
            </a:stretch>
          </p:blipFill>
          <p:spPr>
            <a:xfrm>
              <a:off x="5656833" y="4337812"/>
              <a:ext cx="795578" cy="734568"/>
            </a:xfrm>
            <a:prstGeom prst="rect">
              <a:avLst/>
            </a:prstGeom>
          </p:spPr>
        </p:pic>
        <p:pic>
          <p:nvPicPr>
            <p:cNvPr id="55" name="object 55"/>
            <p:cNvPicPr/>
            <p:nvPr/>
          </p:nvPicPr>
          <p:blipFill>
            <a:blip r:embed="rId10" cstate="print"/>
            <a:stretch>
              <a:fillRect/>
            </a:stretch>
          </p:blipFill>
          <p:spPr>
            <a:xfrm>
              <a:off x="7014082" y="4557560"/>
              <a:ext cx="466725" cy="432904"/>
            </a:xfrm>
            <a:prstGeom prst="rect">
              <a:avLst/>
            </a:prstGeom>
          </p:spPr>
        </p:pic>
        <p:sp>
          <p:nvSpPr>
            <p:cNvPr id="56" name="object 56"/>
            <p:cNvSpPr/>
            <p:nvPr/>
          </p:nvSpPr>
          <p:spPr>
            <a:xfrm>
              <a:off x="4226178" y="4181932"/>
              <a:ext cx="1710689" cy="307975"/>
            </a:xfrm>
            <a:custGeom>
              <a:avLst/>
              <a:gdLst/>
              <a:ahLst/>
              <a:cxnLst/>
              <a:rect l="l" t="t" r="r" b="b"/>
              <a:pathLst>
                <a:path w="1710689" h="307975">
                  <a:moveTo>
                    <a:pt x="1710563" y="0"/>
                  </a:moveTo>
                  <a:lnTo>
                    <a:pt x="0" y="0"/>
                  </a:lnTo>
                  <a:lnTo>
                    <a:pt x="0" y="307771"/>
                  </a:lnTo>
                  <a:lnTo>
                    <a:pt x="1710563" y="307771"/>
                  </a:lnTo>
                  <a:lnTo>
                    <a:pt x="1710563" y="0"/>
                  </a:lnTo>
                  <a:close/>
                </a:path>
              </a:pathLst>
            </a:custGeom>
            <a:solidFill>
              <a:srgbClr val="185EB4"/>
            </a:solidFill>
          </p:spPr>
          <p:txBody>
            <a:bodyPr wrap="square" lIns="0" tIns="0" rIns="0" bIns="0" rtlCol="0"/>
            <a:lstStyle/>
            <a:p>
              <a:endParaRPr/>
            </a:p>
          </p:txBody>
        </p:sp>
        <p:sp>
          <p:nvSpPr>
            <p:cNvPr id="57" name="object 57"/>
            <p:cNvSpPr/>
            <p:nvPr/>
          </p:nvSpPr>
          <p:spPr>
            <a:xfrm>
              <a:off x="4226178" y="4181932"/>
              <a:ext cx="1710689" cy="307975"/>
            </a:xfrm>
            <a:custGeom>
              <a:avLst/>
              <a:gdLst/>
              <a:ahLst/>
              <a:cxnLst/>
              <a:rect l="l" t="t" r="r" b="b"/>
              <a:pathLst>
                <a:path w="1710689" h="307975">
                  <a:moveTo>
                    <a:pt x="0" y="307771"/>
                  </a:moveTo>
                  <a:lnTo>
                    <a:pt x="1710563" y="307771"/>
                  </a:lnTo>
                  <a:lnTo>
                    <a:pt x="1710563" y="0"/>
                  </a:lnTo>
                  <a:lnTo>
                    <a:pt x="0" y="0"/>
                  </a:lnTo>
                  <a:lnTo>
                    <a:pt x="0" y="307771"/>
                  </a:lnTo>
                  <a:close/>
                </a:path>
              </a:pathLst>
            </a:custGeom>
            <a:ln w="12699">
              <a:solidFill>
                <a:srgbClr val="185EB4"/>
              </a:solidFill>
            </a:ln>
          </p:spPr>
          <p:txBody>
            <a:bodyPr wrap="square" lIns="0" tIns="0" rIns="0" bIns="0" rtlCol="0"/>
            <a:lstStyle/>
            <a:p>
              <a:endParaRPr/>
            </a:p>
          </p:txBody>
        </p:sp>
        <p:sp>
          <p:nvSpPr>
            <p:cNvPr id="58" name="object 58"/>
            <p:cNvSpPr/>
            <p:nvPr/>
          </p:nvSpPr>
          <p:spPr>
            <a:xfrm>
              <a:off x="4230115" y="3798011"/>
              <a:ext cx="1710689" cy="307975"/>
            </a:xfrm>
            <a:custGeom>
              <a:avLst/>
              <a:gdLst/>
              <a:ahLst/>
              <a:cxnLst/>
              <a:rect l="l" t="t" r="r" b="b"/>
              <a:pathLst>
                <a:path w="1710689" h="307975">
                  <a:moveTo>
                    <a:pt x="1710563" y="0"/>
                  </a:moveTo>
                  <a:lnTo>
                    <a:pt x="0" y="0"/>
                  </a:lnTo>
                  <a:lnTo>
                    <a:pt x="0" y="307771"/>
                  </a:lnTo>
                  <a:lnTo>
                    <a:pt x="1710563" y="307771"/>
                  </a:lnTo>
                  <a:lnTo>
                    <a:pt x="1710563" y="0"/>
                  </a:lnTo>
                  <a:close/>
                </a:path>
              </a:pathLst>
            </a:custGeom>
            <a:solidFill>
              <a:srgbClr val="185EB4"/>
            </a:solidFill>
          </p:spPr>
          <p:txBody>
            <a:bodyPr wrap="square" lIns="0" tIns="0" rIns="0" bIns="0" rtlCol="0"/>
            <a:lstStyle/>
            <a:p>
              <a:endParaRPr/>
            </a:p>
          </p:txBody>
        </p:sp>
        <p:sp>
          <p:nvSpPr>
            <p:cNvPr id="59" name="object 59"/>
            <p:cNvSpPr/>
            <p:nvPr/>
          </p:nvSpPr>
          <p:spPr>
            <a:xfrm>
              <a:off x="4230115" y="3798011"/>
              <a:ext cx="1710689" cy="307975"/>
            </a:xfrm>
            <a:custGeom>
              <a:avLst/>
              <a:gdLst/>
              <a:ahLst/>
              <a:cxnLst/>
              <a:rect l="l" t="t" r="r" b="b"/>
              <a:pathLst>
                <a:path w="1710689" h="307975">
                  <a:moveTo>
                    <a:pt x="0" y="307771"/>
                  </a:moveTo>
                  <a:lnTo>
                    <a:pt x="1710563" y="307771"/>
                  </a:lnTo>
                  <a:lnTo>
                    <a:pt x="1710563" y="0"/>
                  </a:lnTo>
                  <a:lnTo>
                    <a:pt x="0" y="0"/>
                  </a:lnTo>
                  <a:lnTo>
                    <a:pt x="0" y="307771"/>
                  </a:lnTo>
                  <a:close/>
                </a:path>
              </a:pathLst>
            </a:custGeom>
            <a:ln w="12699">
              <a:solidFill>
                <a:srgbClr val="185EB4"/>
              </a:solidFill>
            </a:ln>
          </p:spPr>
          <p:txBody>
            <a:bodyPr wrap="square" lIns="0" tIns="0" rIns="0" bIns="0" rtlCol="0"/>
            <a:lstStyle/>
            <a:p>
              <a:endParaRPr/>
            </a:p>
          </p:txBody>
        </p:sp>
      </p:grpSp>
      <p:sp>
        <p:nvSpPr>
          <p:cNvPr id="60" name="object 60"/>
          <p:cNvSpPr txBox="1"/>
          <p:nvPr/>
        </p:nvSpPr>
        <p:spPr>
          <a:xfrm>
            <a:off x="6253225" y="3812540"/>
            <a:ext cx="1058035" cy="320601"/>
          </a:xfrm>
          <a:prstGeom prst="rect">
            <a:avLst/>
          </a:prstGeom>
        </p:spPr>
        <p:txBody>
          <a:bodyPr vert="horz" wrap="square" lIns="0" tIns="12700" rIns="0" bIns="0" rtlCol="0">
            <a:spAutoFit/>
          </a:bodyPr>
          <a:lstStyle/>
          <a:p>
            <a:pPr>
              <a:lnSpc>
                <a:spcPct val="100000"/>
              </a:lnSpc>
              <a:spcBef>
                <a:spcPts val="100"/>
              </a:spcBef>
            </a:pPr>
            <a:r>
              <a:rPr sz="2000" b="1" dirty="0">
                <a:solidFill>
                  <a:srgbClr val="FFFFFF"/>
                </a:solidFill>
                <a:latin typeface="Roboto"/>
                <a:cs typeface="Roboto"/>
              </a:rPr>
              <a:t>Rp8,2 T</a:t>
            </a:r>
            <a:endParaRPr sz="2000" dirty="0">
              <a:latin typeface="Roboto"/>
              <a:cs typeface="Roboto"/>
            </a:endParaRPr>
          </a:p>
        </p:txBody>
      </p:sp>
      <p:sp>
        <p:nvSpPr>
          <p:cNvPr id="61" name="object 61"/>
          <p:cNvSpPr txBox="1"/>
          <p:nvPr/>
        </p:nvSpPr>
        <p:spPr>
          <a:xfrm>
            <a:off x="4565268" y="3824096"/>
            <a:ext cx="1267713" cy="610424"/>
          </a:xfrm>
          <a:prstGeom prst="rect">
            <a:avLst/>
          </a:prstGeom>
        </p:spPr>
        <p:txBody>
          <a:bodyPr vert="horz" wrap="square" lIns="0" tIns="12700" rIns="0" bIns="0" rtlCol="0">
            <a:spAutoFit/>
          </a:bodyPr>
          <a:lstStyle/>
          <a:p>
            <a:pPr algn="ctr">
              <a:lnSpc>
                <a:spcPct val="100000"/>
              </a:lnSpc>
              <a:spcBef>
                <a:spcPts val="100"/>
              </a:spcBef>
            </a:pPr>
            <a:r>
              <a:rPr sz="1400" b="1" dirty="0">
                <a:solidFill>
                  <a:srgbClr val="FFFFFF"/>
                </a:solidFill>
                <a:latin typeface="Roboto"/>
                <a:cs typeface="Roboto"/>
              </a:rPr>
              <a:t>APBD</a:t>
            </a:r>
            <a:endParaRPr sz="1400" dirty="0">
              <a:latin typeface="Roboto"/>
              <a:cs typeface="Roboto"/>
            </a:endParaRPr>
          </a:p>
          <a:p>
            <a:pPr marR="5080" algn="ctr">
              <a:lnSpc>
                <a:spcPct val="100000"/>
              </a:lnSpc>
              <a:spcBef>
                <a:spcPts val="1345"/>
              </a:spcBef>
            </a:pPr>
            <a:r>
              <a:rPr sz="1400" b="1" dirty="0">
                <a:solidFill>
                  <a:srgbClr val="FFFFFF"/>
                </a:solidFill>
                <a:latin typeface="Roboto"/>
                <a:cs typeface="Roboto"/>
              </a:rPr>
              <a:t>OUTPUT a.l.:</a:t>
            </a:r>
            <a:endParaRPr sz="1400" dirty="0">
              <a:latin typeface="Roboto"/>
              <a:cs typeface="Roboto"/>
            </a:endParaRPr>
          </a:p>
        </p:txBody>
      </p:sp>
      <p:sp>
        <p:nvSpPr>
          <p:cNvPr id="62" name="object 62"/>
          <p:cNvSpPr txBox="1"/>
          <p:nvPr/>
        </p:nvSpPr>
        <p:spPr>
          <a:xfrm>
            <a:off x="8023225" y="1565478"/>
            <a:ext cx="1723389" cy="260969"/>
          </a:xfrm>
          <a:prstGeom prst="rect">
            <a:avLst/>
          </a:prstGeom>
          <a:solidFill>
            <a:srgbClr val="185EB4"/>
          </a:solidFill>
          <a:ln w="3175">
            <a:solidFill>
              <a:srgbClr val="185EB4"/>
            </a:solidFill>
          </a:ln>
        </p:spPr>
        <p:txBody>
          <a:bodyPr vert="horz" wrap="square" lIns="0" tIns="45085" rIns="0" bIns="0" rtlCol="0">
            <a:spAutoFit/>
          </a:bodyPr>
          <a:lstStyle/>
          <a:p>
            <a:pPr marL="1270" algn="ctr">
              <a:lnSpc>
                <a:spcPct val="100000"/>
              </a:lnSpc>
              <a:spcBef>
                <a:spcPts val="355"/>
              </a:spcBef>
            </a:pPr>
            <a:r>
              <a:rPr sz="1400" b="1" dirty="0">
                <a:solidFill>
                  <a:srgbClr val="FFFFFF"/>
                </a:solidFill>
                <a:latin typeface="Roboto"/>
                <a:cs typeface="Roboto"/>
              </a:rPr>
              <a:t>APBN</a:t>
            </a:r>
            <a:endParaRPr sz="1400">
              <a:latin typeface="Roboto"/>
              <a:cs typeface="Roboto"/>
            </a:endParaRPr>
          </a:p>
        </p:txBody>
      </p:sp>
      <p:sp>
        <p:nvSpPr>
          <p:cNvPr id="63" name="object 63"/>
          <p:cNvSpPr txBox="1"/>
          <p:nvPr/>
        </p:nvSpPr>
        <p:spPr>
          <a:xfrm>
            <a:off x="8321294" y="2685389"/>
            <a:ext cx="3400424" cy="1842556"/>
          </a:xfrm>
          <a:prstGeom prst="rect">
            <a:avLst/>
          </a:prstGeom>
        </p:spPr>
        <p:txBody>
          <a:bodyPr vert="horz" wrap="square" lIns="0" tIns="12700" rIns="0" bIns="0" rtlCol="0">
            <a:spAutoFit/>
          </a:bodyPr>
          <a:lstStyle/>
          <a:p>
            <a:pPr marL="407034" marR="271145" indent="-18415">
              <a:lnSpc>
                <a:spcPct val="155300"/>
              </a:lnSpc>
              <a:spcBef>
                <a:spcPts val="100"/>
              </a:spcBef>
              <a:tabLst>
                <a:tab pos="1797685" algn="l"/>
              </a:tabLst>
            </a:pPr>
            <a:r>
              <a:rPr sz="1400" b="1" baseline="1984" dirty="0">
                <a:solidFill>
                  <a:srgbClr val="393838"/>
                </a:solidFill>
                <a:latin typeface="Arial"/>
                <a:cs typeface="Arial"/>
              </a:rPr>
              <a:t>BELANJA NON-KL</a:t>
            </a:r>
            <a:r>
              <a:rPr lang="en-US" sz="1400" b="1" baseline="1984" dirty="0">
                <a:solidFill>
                  <a:srgbClr val="393838"/>
                </a:solidFill>
                <a:latin typeface="Arial"/>
                <a:cs typeface="Arial"/>
              </a:rPr>
              <a:t>  </a:t>
            </a:r>
            <a:r>
              <a:rPr sz="1400" b="1" dirty="0">
                <a:solidFill>
                  <a:srgbClr val="393838"/>
                </a:solidFill>
                <a:latin typeface="Arial"/>
                <a:cs typeface="Arial"/>
              </a:rPr>
              <a:t>Rp12,7 T </a:t>
            </a:r>
            <a:endParaRPr lang="en-US" sz="1400" b="1" dirty="0">
              <a:solidFill>
                <a:srgbClr val="393838"/>
              </a:solidFill>
              <a:latin typeface="Arial"/>
              <a:cs typeface="Arial"/>
            </a:endParaRPr>
          </a:p>
          <a:p>
            <a:pPr marL="407034" marR="271145" indent="-18415">
              <a:lnSpc>
                <a:spcPct val="155300"/>
              </a:lnSpc>
              <a:spcBef>
                <a:spcPts val="100"/>
              </a:spcBef>
              <a:tabLst>
                <a:tab pos="1797685" algn="l"/>
              </a:tabLst>
            </a:pPr>
            <a:r>
              <a:rPr sz="1400" b="1" dirty="0">
                <a:solidFill>
                  <a:srgbClr val="393838"/>
                </a:solidFill>
                <a:latin typeface="Arial"/>
                <a:cs typeface="Arial"/>
              </a:rPr>
              <a:t>TKD	 </a:t>
            </a:r>
            <a:r>
              <a:rPr sz="1400" b="1" baseline="1984" dirty="0">
                <a:solidFill>
                  <a:srgbClr val="393838"/>
                </a:solidFill>
                <a:latin typeface="Arial"/>
                <a:cs typeface="Arial"/>
              </a:rPr>
              <a:t>Rp68,9 T</a:t>
            </a:r>
            <a:endParaRPr sz="1400" baseline="1984" dirty="0">
              <a:latin typeface="Arial"/>
              <a:cs typeface="Arial"/>
            </a:endParaRPr>
          </a:p>
          <a:p>
            <a:pPr marL="408940">
              <a:lnSpc>
                <a:spcPct val="100000"/>
              </a:lnSpc>
              <a:spcBef>
                <a:spcPts val="1220"/>
              </a:spcBef>
              <a:tabLst>
                <a:tab pos="1840864" algn="l"/>
              </a:tabLst>
            </a:pPr>
            <a:r>
              <a:rPr sz="1400" b="1" dirty="0">
                <a:solidFill>
                  <a:srgbClr val="393838"/>
                </a:solidFill>
                <a:latin typeface="Arial"/>
                <a:cs typeface="Arial"/>
              </a:rPr>
              <a:t>INVESTASI	</a:t>
            </a:r>
            <a:r>
              <a:rPr sz="1400" b="1" baseline="1984" dirty="0">
                <a:solidFill>
                  <a:srgbClr val="393838"/>
                </a:solidFill>
                <a:latin typeface="Arial"/>
                <a:cs typeface="Arial"/>
              </a:rPr>
              <a:t>Rp2,2 T</a:t>
            </a:r>
            <a:endParaRPr sz="1400" baseline="1984" dirty="0">
              <a:latin typeface="Arial"/>
              <a:cs typeface="Arial"/>
            </a:endParaRPr>
          </a:p>
          <a:p>
            <a:pPr marL="311150">
              <a:lnSpc>
                <a:spcPct val="100000"/>
              </a:lnSpc>
              <a:spcBef>
                <a:spcPts val="695"/>
              </a:spcBef>
              <a:tabLst>
                <a:tab pos="1697355" algn="l"/>
              </a:tabLst>
            </a:pPr>
            <a:r>
              <a:rPr sz="2100" b="1" baseline="1984" dirty="0">
                <a:solidFill>
                  <a:srgbClr val="FFFFFF"/>
                </a:solidFill>
                <a:latin typeface="Roboto"/>
                <a:cs typeface="Roboto"/>
              </a:rPr>
              <a:t>APBD	</a:t>
            </a:r>
            <a:r>
              <a:rPr sz="2000" b="1" dirty="0">
                <a:solidFill>
                  <a:srgbClr val="FFFFFF"/>
                </a:solidFill>
                <a:latin typeface="Roboto"/>
                <a:cs typeface="Roboto"/>
              </a:rPr>
              <a:t>Rp96,4 T</a:t>
            </a:r>
            <a:endParaRPr sz="2000" dirty="0">
              <a:latin typeface="Roboto"/>
              <a:cs typeface="Roboto"/>
            </a:endParaRPr>
          </a:p>
          <a:p>
            <a:pPr>
              <a:lnSpc>
                <a:spcPct val="100000"/>
              </a:lnSpc>
              <a:spcBef>
                <a:spcPts val="1350"/>
              </a:spcBef>
            </a:pPr>
            <a:r>
              <a:rPr sz="1400" b="1" dirty="0">
                <a:solidFill>
                  <a:srgbClr val="FFFFFF"/>
                </a:solidFill>
                <a:latin typeface="Roboto"/>
                <a:cs typeface="Roboto"/>
              </a:rPr>
              <a:t>OUTPUT a.l.:</a:t>
            </a:r>
            <a:endParaRPr sz="1400" dirty="0">
              <a:latin typeface="Roboto"/>
              <a:cs typeface="Roboto"/>
            </a:endParaRPr>
          </a:p>
        </p:txBody>
      </p:sp>
      <p:sp>
        <p:nvSpPr>
          <p:cNvPr id="64" name="object 64"/>
          <p:cNvSpPr/>
          <p:nvPr/>
        </p:nvSpPr>
        <p:spPr>
          <a:xfrm>
            <a:off x="508927" y="3788486"/>
            <a:ext cx="1710689" cy="307975"/>
          </a:xfrm>
          <a:custGeom>
            <a:avLst/>
            <a:gdLst/>
            <a:ahLst/>
            <a:cxnLst/>
            <a:rect l="l" t="t" r="r" b="b"/>
            <a:pathLst>
              <a:path w="1710689" h="307975">
                <a:moveTo>
                  <a:pt x="0" y="307771"/>
                </a:moveTo>
                <a:lnTo>
                  <a:pt x="1710563" y="307771"/>
                </a:lnTo>
                <a:lnTo>
                  <a:pt x="1710563" y="0"/>
                </a:lnTo>
                <a:lnTo>
                  <a:pt x="0" y="0"/>
                </a:lnTo>
                <a:lnTo>
                  <a:pt x="0" y="307771"/>
                </a:lnTo>
                <a:close/>
              </a:path>
            </a:pathLst>
          </a:custGeom>
          <a:ln w="12699">
            <a:solidFill>
              <a:srgbClr val="185EB4"/>
            </a:solidFill>
          </a:ln>
        </p:spPr>
        <p:txBody>
          <a:bodyPr wrap="square" lIns="0" tIns="0" rIns="0" bIns="0" rtlCol="0"/>
          <a:lstStyle/>
          <a:p>
            <a:endParaRPr/>
          </a:p>
        </p:txBody>
      </p:sp>
      <p:sp>
        <p:nvSpPr>
          <p:cNvPr id="65" name="object 65"/>
          <p:cNvSpPr txBox="1"/>
          <p:nvPr/>
        </p:nvSpPr>
        <p:spPr>
          <a:xfrm>
            <a:off x="502577" y="3782136"/>
            <a:ext cx="1723389" cy="261610"/>
          </a:xfrm>
          <a:prstGeom prst="rect">
            <a:avLst/>
          </a:prstGeom>
          <a:solidFill>
            <a:srgbClr val="185EB4"/>
          </a:solidFill>
        </p:spPr>
        <p:txBody>
          <a:bodyPr vert="horz" wrap="square" lIns="0" tIns="45720" rIns="0" bIns="0" rtlCol="0">
            <a:spAutoFit/>
          </a:bodyPr>
          <a:lstStyle/>
          <a:p>
            <a:pPr algn="ctr">
              <a:lnSpc>
                <a:spcPct val="100000"/>
              </a:lnSpc>
              <a:spcBef>
                <a:spcPts val="360"/>
              </a:spcBef>
            </a:pPr>
            <a:r>
              <a:rPr sz="1400" b="1" dirty="0">
                <a:solidFill>
                  <a:srgbClr val="FFFFFF"/>
                </a:solidFill>
                <a:latin typeface="Roboto"/>
                <a:cs typeface="Roboto"/>
              </a:rPr>
              <a:t>APBD</a:t>
            </a:r>
            <a:endParaRPr sz="1400">
              <a:latin typeface="Roboto"/>
              <a:cs typeface="Roboto"/>
            </a:endParaRPr>
          </a:p>
        </p:txBody>
      </p:sp>
      <p:sp>
        <p:nvSpPr>
          <p:cNvPr id="68" name="object 68"/>
          <p:cNvSpPr txBox="1">
            <a:spLocks noGrp="1"/>
          </p:cNvSpPr>
          <p:nvPr>
            <p:ph type="sldNum" sz="quarter" idx="7"/>
          </p:nvPr>
        </p:nvSpPr>
        <p:spPr>
          <a:xfrm>
            <a:off x="11767439" y="6505836"/>
            <a:ext cx="411607" cy="217366"/>
          </a:xfrm>
          <a:prstGeom prst="rect">
            <a:avLst/>
          </a:prstGeom>
        </p:spPr>
        <p:txBody>
          <a:bodyPr vert="horz" wrap="square" lIns="0" tIns="32384" rIns="0" bIns="0" rtlCol="0">
            <a:spAutoFit/>
          </a:bodyPr>
          <a:lstStyle/>
          <a:p>
            <a:pPr marL="39370">
              <a:lnSpc>
                <a:spcPct val="100000"/>
              </a:lnSpc>
              <a:spcBef>
                <a:spcPts val="254"/>
              </a:spcBef>
            </a:pPr>
            <a:fld id="{81D60167-4931-47E6-BA6A-407CBD079E47}" type="slidenum">
              <a:rPr dirty="0">
                <a:solidFill>
                  <a:srgbClr val="FFFFFF"/>
                </a:solidFill>
              </a:rPr>
              <a:t>18</a:t>
            </a:fld>
            <a:endParaRPr dirty="0">
              <a:solidFill>
                <a:srgbClr val="FFFFFF"/>
              </a:solidFill>
            </a:endParaRPr>
          </a:p>
        </p:txBody>
      </p:sp>
      <p:sp>
        <p:nvSpPr>
          <p:cNvPr id="66" name="object 66"/>
          <p:cNvSpPr txBox="1"/>
          <p:nvPr/>
        </p:nvSpPr>
        <p:spPr>
          <a:xfrm>
            <a:off x="479221" y="1608277"/>
            <a:ext cx="1723389" cy="260969"/>
          </a:xfrm>
          <a:prstGeom prst="rect">
            <a:avLst/>
          </a:prstGeom>
          <a:solidFill>
            <a:srgbClr val="185EB4"/>
          </a:solidFill>
          <a:ln w="3175">
            <a:solidFill>
              <a:srgbClr val="185EB4"/>
            </a:solidFill>
          </a:ln>
        </p:spPr>
        <p:txBody>
          <a:bodyPr vert="horz" wrap="square" lIns="0" tIns="45085" rIns="0" bIns="0" rtlCol="0">
            <a:spAutoFit/>
          </a:bodyPr>
          <a:lstStyle/>
          <a:p>
            <a:pPr algn="ctr">
              <a:lnSpc>
                <a:spcPct val="100000"/>
              </a:lnSpc>
              <a:spcBef>
                <a:spcPts val="355"/>
              </a:spcBef>
            </a:pPr>
            <a:r>
              <a:rPr sz="1400" b="1" dirty="0">
                <a:solidFill>
                  <a:srgbClr val="FFFFFF"/>
                </a:solidFill>
                <a:latin typeface="Roboto"/>
                <a:cs typeface="Roboto"/>
              </a:rPr>
              <a:t>APBN</a:t>
            </a:r>
            <a:endParaRPr sz="1400">
              <a:latin typeface="Roboto"/>
              <a:cs typeface="Roboto"/>
            </a:endParaRPr>
          </a:p>
        </p:txBody>
      </p:sp>
      <p:sp>
        <p:nvSpPr>
          <p:cNvPr id="67" name="object 67"/>
          <p:cNvSpPr txBox="1"/>
          <p:nvPr/>
        </p:nvSpPr>
        <p:spPr>
          <a:xfrm>
            <a:off x="538073" y="5973267"/>
            <a:ext cx="3199130" cy="566822"/>
          </a:xfrm>
          <a:prstGeom prst="rect">
            <a:avLst/>
          </a:prstGeom>
        </p:spPr>
        <p:txBody>
          <a:bodyPr vert="horz" wrap="square" lIns="0" tIns="12700" rIns="0" bIns="0" rtlCol="0">
            <a:spAutoFit/>
          </a:bodyPr>
          <a:lstStyle/>
          <a:p>
            <a:pPr marL="12700">
              <a:lnSpc>
                <a:spcPct val="100000"/>
              </a:lnSpc>
              <a:spcBef>
                <a:spcPts val="100"/>
              </a:spcBef>
            </a:pPr>
            <a:r>
              <a:rPr sz="1200" dirty="0">
                <a:latin typeface="Arial MT"/>
                <a:cs typeface="Arial MT"/>
              </a:rPr>
              <a:t>*APBN: Alokasi APBN TA 2025</a:t>
            </a:r>
            <a:endParaRPr sz="1200">
              <a:latin typeface="Arial MT"/>
              <a:cs typeface="Arial MT"/>
            </a:endParaRPr>
          </a:p>
          <a:p>
            <a:pPr marL="12700">
              <a:lnSpc>
                <a:spcPct val="100000"/>
              </a:lnSpc>
            </a:pPr>
            <a:r>
              <a:rPr sz="1200" dirty="0">
                <a:latin typeface="Arial MT"/>
                <a:cs typeface="Arial MT"/>
              </a:rPr>
              <a:t>**APBD: Anggaran Belanja per Fungsi TA 2025</a:t>
            </a:r>
            <a:endParaRPr sz="1200">
              <a:latin typeface="Arial MT"/>
              <a:cs typeface="Arial MT"/>
            </a:endParaRPr>
          </a:p>
        </p:txBody>
      </p:sp>
      <p:sp>
        <p:nvSpPr>
          <p:cNvPr id="69" name="Rectangle 68">
            <a:extLst>
              <a:ext uri="{FF2B5EF4-FFF2-40B4-BE49-F238E27FC236}">
                <a16:creationId xmlns:a16="http://schemas.microsoft.com/office/drawing/2014/main" id="{04373A5E-AF49-473D-A897-FA934B997920}"/>
              </a:ext>
            </a:extLst>
          </p:cNvPr>
          <p:cNvSpPr/>
          <p:nvPr/>
        </p:nvSpPr>
        <p:spPr>
          <a:xfrm>
            <a:off x="9427446" y="5205920"/>
            <a:ext cx="1412566" cy="553998"/>
          </a:xfrm>
          <a:prstGeom prst="rect">
            <a:avLst/>
          </a:prstGeom>
        </p:spPr>
        <p:txBody>
          <a:bodyPr wrap="none">
            <a:spAutoFit/>
          </a:bodyPr>
          <a:lstStyle/>
          <a:p>
            <a:r>
              <a:rPr lang="en-ID" sz="1800" b="1" baseline="1984" dirty="0">
                <a:solidFill>
                  <a:srgbClr val="FFFFFF"/>
                </a:solidFill>
                <a:latin typeface="Arial"/>
                <a:cs typeface="Arial"/>
              </a:rPr>
              <a:t>10.165</a:t>
            </a:r>
          </a:p>
          <a:p>
            <a:pPr algn="ctr"/>
            <a:r>
              <a:rPr lang="en-ID" sz="1800" b="1" baseline="1984" dirty="0">
                <a:solidFill>
                  <a:srgbClr val="FFFFFF"/>
                </a:solidFill>
                <a:latin typeface="Arial"/>
                <a:cs typeface="Arial"/>
              </a:rPr>
              <a:t>BOK </a:t>
            </a:r>
            <a:r>
              <a:rPr lang="en-ID" sz="1800" b="1" baseline="1984" dirty="0" err="1">
                <a:solidFill>
                  <a:srgbClr val="FFFFFF"/>
                </a:solidFill>
                <a:latin typeface="Arial"/>
                <a:cs typeface="Arial"/>
              </a:rPr>
              <a:t>Puskesmas</a:t>
            </a:r>
            <a:endParaRPr lang="en-ID"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4259" y="139395"/>
            <a:ext cx="11083341" cy="443070"/>
          </a:xfrm>
          <a:prstGeom prst="rect">
            <a:avLst/>
          </a:prstGeom>
        </p:spPr>
        <p:txBody>
          <a:bodyPr vert="horz" wrap="square" lIns="0" tIns="12065" rIns="0" bIns="0" rtlCol="0">
            <a:spAutoFit/>
          </a:bodyPr>
          <a:lstStyle/>
          <a:p>
            <a:pPr marL="12700">
              <a:lnSpc>
                <a:spcPct val="100000"/>
              </a:lnSpc>
              <a:spcBef>
                <a:spcPts val="95"/>
              </a:spcBef>
            </a:pPr>
            <a:r>
              <a:rPr sz="2800" dirty="0">
                <a:solidFill>
                  <a:srgbClr val="1F3863"/>
                </a:solidFill>
              </a:rPr>
              <a:t>PROGRAM UNGGULAN (</a:t>
            </a:r>
            <a:r>
              <a:rPr sz="2800" i="1" dirty="0">
                <a:solidFill>
                  <a:srgbClr val="1F3863"/>
                </a:solidFill>
                <a:latin typeface="Arial"/>
                <a:cs typeface="Arial"/>
              </a:rPr>
              <a:t>QUICK WIN) </a:t>
            </a:r>
            <a:r>
              <a:rPr sz="2800" dirty="0">
                <a:solidFill>
                  <a:srgbClr val="1F3863"/>
                </a:solidFill>
              </a:rPr>
              <a:t>PADA APBN TA 2025</a:t>
            </a:r>
            <a:endParaRPr sz="2800" dirty="0">
              <a:latin typeface="Arial"/>
              <a:cs typeface="Arial"/>
            </a:endParaRPr>
          </a:p>
        </p:txBody>
      </p:sp>
      <p:grpSp>
        <p:nvGrpSpPr>
          <p:cNvPr id="3" name="object 3"/>
          <p:cNvGrpSpPr/>
          <p:nvPr/>
        </p:nvGrpSpPr>
        <p:grpSpPr>
          <a:xfrm>
            <a:off x="6118859" y="1341113"/>
            <a:ext cx="3167380" cy="4432300"/>
            <a:chOff x="6118859" y="1341113"/>
            <a:chExt cx="3167380" cy="4432300"/>
          </a:xfrm>
        </p:grpSpPr>
        <p:pic>
          <p:nvPicPr>
            <p:cNvPr id="4" name="object 4"/>
            <p:cNvPicPr/>
            <p:nvPr/>
          </p:nvPicPr>
          <p:blipFill>
            <a:blip r:embed="rId2" cstate="print"/>
            <a:stretch>
              <a:fillRect/>
            </a:stretch>
          </p:blipFill>
          <p:spPr>
            <a:xfrm>
              <a:off x="6123405" y="1341113"/>
              <a:ext cx="3109013" cy="4431804"/>
            </a:xfrm>
            <a:prstGeom prst="rect">
              <a:avLst/>
            </a:prstGeom>
          </p:spPr>
        </p:pic>
        <p:pic>
          <p:nvPicPr>
            <p:cNvPr id="5" name="object 5"/>
            <p:cNvPicPr/>
            <p:nvPr/>
          </p:nvPicPr>
          <p:blipFill>
            <a:blip r:embed="rId3" cstate="print"/>
            <a:stretch>
              <a:fillRect/>
            </a:stretch>
          </p:blipFill>
          <p:spPr>
            <a:xfrm>
              <a:off x="6118859" y="1563624"/>
              <a:ext cx="3166872" cy="2795016"/>
            </a:xfrm>
            <a:prstGeom prst="rect">
              <a:avLst/>
            </a:prstGeom>
          </p:spPr>
        </p:pic>
        <p:sp>
          <p:nvSpPr>
            <p:cNvPr id="6" name="object 6"/>
            <p:cNvSpPr/>
            <p:nvPr/>
          </p:nvSpPr>
          <p:spPr>
            <a:xfrm>
              <a:off x="6171310" y="1350035"/>
              <a:ext cx="3018790" cy="4342765"/>
            </a:xfrm>
            <a:custGeom>
              <a:avLst/>
              <a:gdLst/>
              <a:ahLst/>
              <a:cxnLst/>
              <a:rect l="l" t="t" r="r" b="b"/>
              <a:pathLst>
                <a:path w="3018790" h="4342765">
                  <a:moveTo>
                    <a:pt x="3018663" y="0"/>
                  </a:moveTo>
                  <a:lnTo>
                    <a:pt x="0" y="0"/>
                  </a:lnTo>
                  <a:lnTo>
                    <a:pt x="0" y="4342510"/>
                  </a:lnTo>
                  <a:lnTo>
                    <a:pt x="3018663" y="4342510"/>
                  </a:lnTo>
                  <a:lnTo>
                    <a:pt x="3018663" y="0"/>
                  </a:lnTo>
                  <a:close/>
                </a:path>
              </a:pathLst>
            </a:custGeom>
            <a:solidFill>
              <a:srgbClr val="E1EFD9"/>
            </a:solidFill>
          </p:spPr>
          <p:txBody>
            <a:bodyPr wrap="square" lIns="0" tIns="0" rIns="0" bIns="0" rtlCol="0"/>
            <a:lstStyle/>
            <a:p>
              <a:endParaRPr/>
            </a:p>
          </p:txBody>
        </p:sp>
        <p:sp>
          <p:nvSpPr>
            <p:cNvPr id="7" name="object 7"/>
            <p:cNvSpPr/>
            <p:nvPr/>
          </p:nvSpPr>
          <p:spPr>
            <a:xfrm>
              <a:off x="6171310" y="1350035"/>
              <a:ext cx="3018790" cy="4342765"/>
            </a:xfrm>
            <a:custGeom>
              <a:avLst/>
              <a:gdLst/>
              <a:ahLst/>
              <a:cxnLst/>
              <a:rect l="l" t="t" r="r" b="b"/>
              <a:pathLst>
                <a:path w="3018790" h="4342765">
                  <a:moveTo>
                    <a:pt x="0" y="4342510"/>
                  </a:moveTo>
                  <a:lnTo>
                    <a:pt x="3018663" y="4342510"/>
                  </a:lnTo>
                  <a:lnTo>
                    <a:pt x="3018663" y="0"/>
                  </a:lnTo>
                  <a:lnTo>
                    <a:pt x="0" y="0"/>
                  </a:lnTo>
                  <a:lnTo>
                    <a:pt x="0" y="4342510"/>
                  </a:lnTo>
                  <a:close/>
                </a:path>
              </a:pathLst>
            </a:custGeom>
            <a:ln w="6350">
              <a:solidFill>
                <a:srgbClr val="000000"/>
              </a:solidFill>
            </a:ln>
          </p:spPr>
          <p:txBody>
            <a:bodyPr wrap="square" lIns="0" tIns="0" rIns="0" bIns="0" rtlCol="0"/>
            <a:lstStyle/>
            <a:p>
              <a:endParaRPr/>
            </a:p>
          </p:txBody>
        </p:sp>
      </p:grpSp>
      <p:sp>
        <p:nvSpPr>
          <p:cNvPr id="8" name="object 8"/>
          <p:cNvSpPr txBox="1"/>
          <p:nvPr/>
        </p:nvSpPr>
        <p:spPr>
          <a:xfrm>
            <a:off x="6298793" y="1622552"/>
            <a:ext cx="2764462" cy="2433358"/>
          </a:xfrm>
          <a:prstGeom prst="rect">
            <a:avLst/>
          </a:prstGeom>
        </p:spPr>
        <p:txBody>
          <a:bodyPr vert="horz" wrap="square" lIns="0" tIns="12065" rIns="0" bIns="0" rtlCol="0">
            <a:spAutoFit/>
          </a:bodyPr>
          <a:lstStyle/>
          <a:p>
            <a:pPr algn="ctr">
              <a:lnSpc>
                <a:spcPct val="100000"/>
              </a:lnSpc>
              <a:spcBef>
                <a:spcPts val="95"/>
              </a:spcBef>
            </a:pPr>
            <a:r>
              <a:rPr sz="1200" b="1" dirty="0">
                <a:solidFill>
                  <a:srgbClr val="252525"/>
                </a:solidFill>
                <a:latin typeface="Tahoma" panose="020B0604030504040204" pitchFamily="34" charset="0"/>
                <a:ea typeface="Tahoma" panose="020B0604030504040204" pitchFamily="34" charset="0"/>
                <a:cs typeface="Tahoma" panose="020B0604030504040204" pitchFamily="34" charset="0"/>
              </a:rPr>
              <a:t>Renovasi Sekolah</a:t>
            </a:r>
            <a:endParaRPr sz="1200" dirty="0">
              <a:latin typeface="Tahoma" panose="020B0604030504040204" pitchFamily="34" charset="0"/>
              <a:ea typeface="Tahoma" panose="020B0604030504040204" pitchFamily="34" charset="0"/>
              <a:cs typeface="Tahoma" panose="020B0604030504040204" pitchFamily="34" charset="0"/>
            </a:endParaRPr>
          </a:p>
          <a:p>
            <a:pPr algn="ctr">
              <a:lnSpc>
                <a:spcPct val="100000"/>
              </a:lnSpc>
            </a:pPr>
            <a:r>
              <a:rPr sz="1200" b="1" dirty="0">
                <a:solidFill>
                  <a:srgbClr val="EC7C30"/>
                </a:solidFill>
                <a:latin typeface="Tahoma" panose="020B0604030504040204" pitchFamily="34" charset="0"/>
                <a:ea typeface="Tahoma" panose="020B0604030504040204" pitchFamily="34" charset="0"/>
                <a:cs typeface="Tahoma" panose="020B0604030504040204" pitchFamily="34" charset="0"/>
              </a:rPr>
              <a:t>Rp20 T</a:t>
            </a:r>
            <a:endParaRPr sz="1200" dirty="0">
              <a:latin typeface="Tahoma" panose="020B0604030504040204" pitchFamily="34" charset="0"/>
              <a:ea typeface="Tahoma" panose="020B0604030504040204" pitchFamily="34" charset="0"/>
              <a:cs typeface="Tahoma" panose="020B0604030504040204" pitchFamily="34" charset="0"/>
            </a:endParaRPr>
          </a:p>
          <a:p>
            <a:pPr marL="635" algn="ctr">
              <a:lnSpc>
                <a:spcPct val="100000"/>
              </a:lnSpc>
              <a:spcBef>
                <a:spcPts val="5"/>
              </a:spcBef>
            </a:pPr>
            <a:r>
              <a:rPr sz="1200" dirty="0">
                <a:solidFill>
                  <a:srgbClr val="252525"/>
                </a:solidFill>
                <a:latin typeface="Tahoma" panose="020B0604030504040204" pitchFamily="34" charset="0"/>
                <a:ea typeface="Tahoma" panose="020B0604030504040204" pitchFamily="34" charset="0"/>
                <a:cs typeface="Tahoma" panose="020B0604030504040204" pitchFamily="34" charset="0"/>
              </a:rPr>
              <a:t>(Kemen PU Rp19,5 T; Kemenag Rp0,5 T)</a:t>
            </a:r>
            <a:endParaRPr sz="1200" dirty="0">
              <a:latin typeface="Tahoma" panose="020B0604030504040204" pitchFamily="34" charset="0"/>
              <a:ea typeface="Tahoma" panose="020B0604030504040204" pitchFamily="34" charset="0"/>
              <a:cs typeface="Tahoma" panose="020B0604030504040204" pitchFamily="34" charset="0"/>
            </a:endParaRPr>
          </a:p>
          <a:p>
            <a:pPr marL="12065" marR="5080" algn="ctr">
              <a:lnSpc>
                <a:spcPct val="100000"/>
              </a:lnSpc>
              <a:spcBef>
                <a:spcPts val="484"/>
              </a:spcBef>
            </a:pPr>
            <a:r>
              <a:rPr sz="1200" dirty="0">
                <a:solidFill>
                  <a:srgbClr val="252525"/>
                </a:solidFill>
                <a:latin typeface="Tahoma" panose="020B0604030504040204" pitchFamily="34" charset="0"/>
                <a:ea typeface="Tahoma" panose="020B0604030504040204" pitchFamily="34" charset="0"/>
                <a:cs typeface="Tahoma" panose="020B0604030504040204" pitchFamily="34" charset="0"/>
              </a:rPr>
              <a:t>Mencakup a.l. renovasi ruang kelas, meubelair, dan MCK</a:t>
            </a:r>
            <a:endParaRPr lang="en-US" sz="1200" dirty="0">
              <a:solidFill>
                <a:srgbClr val="252525"/>
              </a:solidFill>
              <a:latin typeface="Tahoma" panose="020B0604030504040204" pitchFamily="34" charset="0"/>
              <a:ea typeface="Tahoma" panose="020B0604030504040204" pitchFamily="34" charset="0"/>
              <a:cs typeface="Tahoma" panose="020B0604030504040204" pitchFamily="34" charset="0"/>
            </a:endParaRPr>
          </a:p>
          <a:p>
            <a:pPr marL="131445" marR="122555" algn="ctr">
              <a:lnSpc>
                <a:spcPct val="100000"/>
              </a:lnSpc>
              <a:spcBef>
                <a:spcPts val="95"/>
              </a:spcBef>
            </a:pPr>
            <a:r>
              <a:rPr lang="en-ID" sz="1200" b="1" dirty="0" err="1">
                <a:solidFill>
                  <a:srgbClr val="252525"/>
                </a:solidFill>
                <a:latin typeface="Tahoma" panose="020B0604030504040204" pitchFamily="34" charset="0"/>
                <a:ea typeface="Tahoma" panose="020B0604030504040204" pitchFamily="34" charset="0"/>
                <a:cs typeface="Tahoma" panose="020B0604030504040204" pitchFamily="34" charset="0"/>
              </a:rPr>
              <a:t>Sekolah</a:t>
            </a:r>
            <a:r>
              <a:rPr lang="en-ID" sz="1200" b="1" dirty="0">
                <a:solidFill>
                  <a:srgbClr val="252525"/>
                </a:solidFill>
                <a:latin typeface="Tahoma" panose="020B0604030504040204" pitchFamily="34" charset="0"/>
                <a:ea typeface="Tahoma" panose="020B0604030504040204" pitchFamily="34" charset="0"/>
                <a:cs typeface="Tahoma" panose="020B0604030504040204" pitchFamily="34" charset="0"/>
              </a:rPr>
              <a:t> </a:t>
            </a:r>
            <a:r>
              <a:rPr lang="en-ID" sz="1200" b="1" dirty="0" err="1">
                <a:solidFill>
                  <a:srgbClr val="252525"/>
                </a:solidFill>
                <a:latin typeface="Tahoma" panose="020B0604030504040204" pitchFamily="34" charset="0"/>
                <a:ea typeface="Tahoma" panose="020B0604030504040204" pitchFamily="34" charset="0"/>
                <a:cs typeface="Tahoma" panose="020B0604030504040204" pitchFamily="34" charset="0"/>
              </a:rPr>
              <a:t>Unggulan</a:t>
            </a:r>
            <a:r>
              <a:rPr lang="en-ID" sz="1200" b="1" dirty="0">
                <a:solidFill>
                  <a:srgbClr val="252525"/>
                </a:solidFill>
                <a:latin typeface="Tahoma" panose="020B0604030504040204" pitchFamily="34" charset="0"/>
                <a:ea typeface="Tahoma" panose="020B0604030504040204" pitchFamily="34" charset="0"/>
                <a:cs typeface="Tahoma" panose="020B0604030504040204" pitchFamily="34" charset="0"/>
              </a:rPr>
              <a:t> </a:t>
            </a:r>
            <a:r>
              <a:rPr lang="en-ID" sz="1200" b="1" dirty="0" err="1">
                <a:solidFill>
                  <a:srgbClr val="252525"/>
                </a:solidFill>
                <a:latin typeface="Tahoma" panose="020B0604030504040204" pitchFamily="34" charset="0"/>
                <a:ea typeface="Tahoma" panose="020B0604030504040204" pitchFamily="34" charset="0"/>
                <a:cs typeface="Tahoma" panose="020B0604030504040204" pitchFamily="34" charset="0"/>
              </a:rPr>
              <a:t>Terintegrasi</a:t>
            </a:r>
            <a:r>
              <a:rPr lang="en-ID" sz="1200" b="1" dirty="0">
                <a:solidFill>
                  <a:srgbClr val="252525"/>
                </a:solidFill>
                <a:latin typeface="Tahoma" panose="020B0604030504040204" pitchFamily="34" charset="0"/>
                <a:ea typeface="Tahoma" panose="020B0604030504040204" pitchFamily="34" charset="0"/>
                <a:cs typeface="Tahoma" panose="020B0604030504040204" pitchFamily="34" charset="0"/>
              </a:rPr>
              <a:t> </a:t>
            </a:r>
            <a:r>
              <a:rPr lang="en-ID" sz="1200" b="1" dirty="0">
                <a:solidFill>
                  <a:srgbClr val="EC7C30"/>
                </a:solidFill>
                <a:latin typeface="Tahoma" panose="020B0604030504040204" pitchFamily="34" charset="0"/>
                <a:ea typeface="Tahoma" panose="020B0604030504040204" pitchFamily="34" charset="0"/>
                <a:cs typeface="Tahoma" panose="020B0604030504040204" pitchFamily="34" charset="0"/>
              </a:rPr>
              <a:t>Rp2,0 T</a:t>
            </a:r>
            <a:endParaRPr lang="en-ID" sz="1200" dirty="0">
              <a:latin typeface="Tahoma" panose="020B0604030504040204" pitchFamily="34" charset="0"/>
              <a:ea typeface="Tahoma" panose="020B0604030504040204" pitchFamily="34" charset="0"/>
              <a:cs typeface="Tahoma" panose="020B0604030504040204" pitchFamily="34" charset="0"/>
            </a:endParaRPr>
          </a:p>
          <a:p>
            <a:pPr marL="1270" algn="ctr">
              <a:lnSpc>
                <a:spcPct val="100000"/>
              </a:lnSpc>
              <a:spcBef>
                <a:spcPts val="5"/>
              </a:spcBef>
            </a:pPr>
            <a:r>
              <a:rPr lang="en-ID" sz="1200" dirty="0">
                <a:solidFill>
                  <a:srgbClr val="252525"/>
                </a:solidFill>
                <a:latin typeface="Tahoma" panose="020B0604030504040204" pitchFamily="34" charset="0"/>
                <a:ea typeface="Tahoma" panose="020B0604030504040204" pitchFamily="34" charset="0"/>
                <a:cs typeface="Tahoma" panose="020B0604030504040204" pitchFamily="34" charset="0"/>
              </a:rPr>
              <a:t>(</a:t>
            </a:r>
            <a:r>
              <a:rPr lang="en-ID" sz="1200" dirty="0" err="1">
                <a:solidFill>
                  <a:srgbClr val="252525"/>
                </a:solidFill>
                <a:latin typeface="Tahoma" panose="020B0604030504040204" pitchFamily="34" charset="0"/>
                <a:ea typeface="Tahoma" panose="020B0604030504040204" pitchFamily="34" charset="0"/>
                <a:cs typeface="Tahoma" panose="020B0604030504040204" pitchFamily="34" charset="0"/>
              </a:rPr>
              <a:t>Kemendikti</a:t>
            </a:r>
            <a:r>
              <a:rPr lang="en-ID" sz="1200" dirty="0">
                <a:solidFill>
                  <a:srgbClr val="252525"/>
                </a:solidFill>
                <a:latin typeface="Tahoma" panose="020B0604030504040204" pitchFamily="34" charset="0"/>
                <a:ea typeface="Tahoma" panose="020B0604030504040204" pitchFamily="34" charset="0"/>
                <a:cs typeface="Tahoma" panose="020B0604030504040204" pitchFamily="34" charset="0"/>
              </a:rPr>
              <a:t> </a:t>
            </a:r>
            <a:r>
              <a:rPr lang="en-ID" sz="1200" dirty="0" err="1">
                <a:solidFill>
                  <a:srgbClr val="252525"/>
                </a:solidFill>
                <a:latin typeface="Tahoma" panose="020B0604030504040204" pitchFamily="34" charset="0"/>
                <a:ea typeface="Tahoma" panose="020B0604030504040204" pitchFamily="34" charset="0"/>
                <a:cs typeface="Tahoma" panose="020B0604030504040204" pitchFamily="34" charset="0"/>
              </a:rPr>
              <a:t>Saintek</a:t>
            </a:r>
            <a:r>
              <a:rPr lang="en-ID" sz="1200" dirty="0">
                <a:solidFill>
                  <a:srgbClr val="252525"/>
                </a:solidFill>
                <a:latin typeface="Tahoma" panose="020B0604030504040204" pitchFamily="34" charset="0"/>
                <a:ea typeface="Tahoma" panose="020B0604030504040204" pitchFamily="34" charset="0"/>
                <a:cs typeface="Tahoma" panose="020B0604030504040204" pitchFamily="34" charset="0"/>
              </a:rPr>
              <a:t>)</a:t>
            </a:r>
            <a:endParaRPr lang="en-ID" sz="1200" dirty="0">
              <a:latin typeface="Tahoma" panose="020B0604030504040204" pitchFamily="34" charset="0"/>
              <a:ea typeface="Tahoma" panose="020B0604030504040204" pitchFamily="34" charset="0"/>
              <a:cs typeface="Tahoma" panose="020B0604030504040204" pitchFamily="34" charset="0"/>
            </a:endParaRPr>
          </a:p>
          <a:p>
            <a:pPr marL="12700" marR="5080" algn="ctr">
              <a:lnSpc>
                <a:spcPct val="100000"/>
              </a:lnSpc>
              <a:spcBef>
                <a:spcPts val="475"/>
              </a:spcBef>
            </a:pPr>
            <a:r>
              <a:rPr lang="en-ID" sz="1200" dirty="0">
                <a:solidFill>
                  <a:srgbClr val="252525"/>
                </a:solidFill>
                <a:latin typeface="Tahoma" panose="020B0604030504040204" pitchFamily="34" charset="0"/>
                <a:ea typeface="Tahoma" panose="020B0604030504040204" pitchFamily="34" charset="0"/>
                <a:cs typeface="Tahoma" panose="020B0604030504040204" pitchFamily="34" charset="0"/>
              </a:rPr>
              <a:t>Pembangunan </a:t>
            </a:r>
            <a:r>
              <a:rPr lang="en-ID" sz="1200" dirty="0" err="1">
                <a:solidFill>
                  <a:srgbClr val="252525"/>
                </a:solidFill>
                <a:latin typeface="Tahoma" panose="020B0604030504040204" pitchFamily="34" charset="0"/>
                <a:ea typeface="Tahoma" panose="020B0604030504040204" pitchFamily="34" charset="0"/>
                <a:cs typeface="Tahoma" panose="020B0604030504040204" pitchFamily="34" charset="0"/>
              </a:rPr>
              <a:t>fisik</a:t>
            </a:r>
            <a:r>
              <a:rPr lang="en-ID" sz="1200" dirty="0">
                <a:solidFill>
                  <a:srgbClr val="252525"/>
                </a:solidFill>
                <a:latin typeface="Tahoma" panose="020B0604030504040204" pitchFamily="34" charset="0"/>
                <a:ea typeface="Tahoma" panose="020B0604030504040204" pitchFamily="34" charset="0"/>
                <a:cs typeface="Tahoma" panose="020B0604030504040204" pitchFamily="34" charset="0"/>
              </a:rPr>
              <a:t> </a:t>
            </a:r>
            <a:r>
              <a:rPr lang="en-ID" sz="1200" dirty="0" err="1">
                <a:solidFill>
                  <a:srgbClr val="252525"/>
                </a:solidFill>
                <a:latin typeface="Tahoma" panose="020B0604030504040204" pitchFamily="34" charset="0"/>
                <a:ea typeface="Tahoma" panose="020B0604030504040204" pitchFamily="34" charset="0"/>
                <a:cs typeface="Tahoma" panose="020B0604030504040204" pitchFamily="34" charset="0"/>
              </a:rPr>
              <a:t>sekolah</a:t>
            </a:r>
            <a:r>
              <a:rPr lang="en-ID" sz="1200" dirty="0">
                <a:solidFill>
                  <a:srgbClr val="252525"/>
                </a:solidFill>
                <a:latin typeface="Tahoma" panose="020B0604030504040204" pitchFamily="34" charset="0"/>
                <a:ea typeface="Tahoma" panose="020B0604030504040204" pitchFamily="34" charset="0"/>
                <a:cs typeface="Tahoma" panose="020B0604030504040204" pitchFamily="34" charset="0"/>
              </a:rPr>
              <a:t> </a:t>
            </a:r>
            <a:r>
              <a:rPr lang="en-ID" sz="1200" dirty="0" err="1">
                <a:solidFill>
                  <a:srgbClr val="252525"/>
                </a:solidFill>
                <a:latin typeface="Tahoma" panose="020B0604030504040204" pitchFamily="34" charset="0"/>
                <a:ea typeface="Tahoma" panose="020B0604030504040204" pitchFamily="34" charset="0"/>
                <a:cs typeface="Tahoma" panose="020B0604030504040204" pitchFamily="34" charset="0"/>
              </a:rPr>
              <a:t>unggulan</a:t>
            </a:r>
            <a:r>
              <a:rPr lang="en-ID" sz="1200" dirty="0">
                <a:solidFill>
                  <a:srgbClr val="252525"/>
                </a:solidFill>
                <a:latin typeface="Tahoma" panose="020B0604030504040204" pitchFamily="34" charset="0"/>
                <a:ea typeface="Tahoma" panose="020B0604030504040204" pitchFamily="34" charset="0"/>
                <a:cs typeface="Tahoma" panose="020B0604030504040204" pitchFamily="34" charset="0"/>
              </a:rPr>
              <a:t> di 4 </a:t>
            </a:r>
            <a:r>
              <a:rPr lang="en-ID" sz="1200" dirty="0" err="1">
                <a:solidFill>
                  <a:srgbClr val="252525"/>
                </a:solidFill>
                <a:latin typeface="Tahoma" panose="020B0604030504040204" pitchFamily="34" charset="0"/>
                <a:ea typeface="Tahoma" panose="020B0604030504040204" pitchFamily="34" charset="0"/>
                <a:cs typeface="Tahoma" panose="020B0604030504040204" pitchFamily="34" charset="0"/>
              </a:rPr>
              <a:t>lokasi</a:t>
            </a:r>
            <a:endParaRPr lang="en-ID" sz="1200" dirty="0">
              <a:latin typeface="Tahoma" panose="020B0604030504040204" pitchFamily="34" charset="0"/>
              <a:ea typeface="Tahoma" panose="020B0604030504040204" pitchFamily="34" charset="0"/>
              <a:cs typeface="Tahoma" panose="020B0604030504040204" pitchFamily="34" charset="0"/>
            </a:endParaRPr>
          </a:p>
          <a:p>
            <a:pPr marL="12065" marR="5080" algn="ctr">
              <a:lnSpc>
                <a:spcPct val="100000"/>
              </a:lnSpc>
              <a:spcBef>
                <a:spcPts val="484"/>
              </a:spcBef>
            </a:pPr>
            <a:endParaRPr sz="1200" dirty="0">
              <a:latin typeface="Tahoma" panose="020B0604030504040204" pitchFamily="34" charset="0"/>
              <a:ea typeface="Tahoma" panose="020B0604030504040204" pitchFamily="34" charset="0"/>
              <a:cs typeface="Tahoma" panose="020B0604030504040204" pitchFamily="34" charset="0"/>
            </a:endParaRPr>
          </a:p>
        </p:txBody>
      </p:sp>
      <p:grpSp>
        <p:nvGrpSpPr>
          <p:cNvPr id="10" name="object 10"/>
          <p:cNvGrpSpPr/>
          <p:nvPr/>
        </p:nvGrpSpPr>
        <p:grpSpPr>
          <a:xfrm>
            <a:off x="71627" y="1328924"/>
            <a:ext cx="3104515" cy="4433570"/>
            <a:chOff x="71627" y="1328924"/>
            <a:chExt cx="3104515" cy="4433570"/>
          </a:xfrm>
        </p:grpSpPr>
        <p:pic>
          <p:nvPicPr>
            <p:cNvPr id="11" name="object 11"/>
            <p:cNvPicPr/>
            <p:nvPr/>
          </p:nvPicPr>
          <p:blipFill>
            <a:blip r:embed="rId4" cstate="print"/>
            <a:stretch>
              <a:fillRect/>
            </a:stretch>
          </p:blipFill>
          <p:spPr>
            <a:xfrm>
              <a:off x="86854" y="1328924"/>
              <a:ext cx="3031263" cy="4433322"/>
            </a:xfrm>
            <a:prstGeom prst="rect">
              <a:avLst/>
            </a:prstGeom>
          </p:spPr>
        </p:pic>
        <p:pic>
          <p:nvPicPr>
            <p:cNvPr id="12" name="object 12"/>
            <p:cNvPicPr/>
            <p:nvPr/>
          </p:nvPicPr>
          <p:blipFill>
            <a:blip r:embed="rId5" cstate="print"/>
            <a:stretch>
              <a:fillRect/>
            </a:stretch>
          </p:blipFill>
          <p:spPr>
            <a:xfrm>
              <a:off x="71627" y="1552956"/>
              <a:ext cx="3104388" cy="2161032"/>
            </a:xfrm>
            <a:prstGeom prst="rect">
              <a:avLst/>
            </a:prstGeom>
          </p:spPr>
        </p:pic>
        <p:sp>
          <p:nvSpPr>
            <p:cNvPr id="13" name="object 13"/>
            <p:cNvSpPr/>
            <p:nvPr/>
          </p:nvSpPr>
          <p:spPr>
            <a:xfrm>
              <a:off x="107949" y="1350035"/>
              <a:ext cx="2940050" cy="4342765"/>
            </a:xfrm>
            <a:custGeom>
              <a:avLst/>
              <a:gdLst/>
              <a:ahLst/>
              <a:cxnLst/>
              <a:rect l="l" t="t" r="r" b="b"/>
              <a:pathLst>
                <a:path w="2940050" h="4342765">
                  <a:moveTo>
                    <a:pt x="2939796" y="0"/>
                  </a:moveTo>
                  <a:lnTo>
                    <a:pt x="0" y="0"/>
                  </a:lnTo>
                  <a:lnTo>
                    <a:pt x="0" y="4342510"/>
                  </a:lnTo>
                  <a:lnTo>
                    <a:pt x="2939796" y="4342510"/>
                  </a:lnTo>
                  <a:lnTo>
                    <a:pt x="2939796" y="0"/>
                  </a:lnTo>
                  <a:close/>
                </a:path>
              </a:pathLst>
            </a:custGeom>
            <a:solidFill>
              <a:srgbClr val="DEEBF7"/>
            </a:solidFill>
          </p:spPr>
          <p:txBody>
            <a:bodyPr wrap="square" lIns="0" tIns="0" rIns="0" bIns="0" rtlCol="0"/>
            <a:lstStyle/>
            <a:p>
              <a:endParaRPr/>
            </a:p>
          </p:txBody>
        </p:sp>
        <p:sp>
          <p:nvSpPr>
            <p:cNvPr id="14" name="object 14"/>
            <p:cNvSpPr/>
            <p:nvPr/>
          </p:nvSpPr>
          <p:spPr>
            <a:xfrm>
              <a:off x="107949" y="1350035"/>
              <a:ext cx="2940050" cy="4342765"/>
            </a:xfrm>
            <a:custGeom>
              <a:avLst/>
              <a:gdLst/>
              <a:ahLst/>
              <a:cxnLst/>
              <a:rect l="l" t="t" r="r" b="b"/>
              <a:pathLst>
                <a:path w="2940050" h="4342765">
                  <a:moveTo>
                    <a:pt x="0" y="4342510"/>
                  </a:moveTo>
                  <a:lnTo>
                    <a:pt x="2939796" y="4342510"/>
                  </a:lnTo>
                  <a:lnTo>
                    <a:pt x="2939796" y="0"/>
                  </a:lnTo>
                  <a:lnTo>
                    <a:pt x="0" y="0"/>
                  </a:lnTo>
                  <a:lnTo>
                    <a:pt x="0" y="4342510"/>
                  </a:lnTo>
                  <a:close/>
                </a:path>
              </a:pathLst>
            </a:custGeom>
            <a:ln w="6350">
              <a:solidFill>
                <a:srgbClr val="000000"/>
              </a:solidFill>
            </a:ln>
          </p:spPr>
          <p:txBody>
            <a:bodyPr wrap="square" lIns="0" tIns="0" rIns="0" bIns="0" rtlCol="0"/>
            <a:lstStyle/>
            <a:p>
              <a:endParaRPr/>
            </a:p>
          </p:txBody>
        </p:sp>
      </p:grpSp>
      <p:sp>
        <p:nvSpPr>
          <p:cNvPr id="15" name="object 15"/>
          <p:cNvSpPr txBox="1"/>
          <p:nvPr/>
        </p:nvSpPr>
        <p:spPr>
          <a:xfrm>
            <a:off x="191820" y="1622552"/>
            <a:ext cx="2769870" cy="1617751"/>
          </a:xfrm>
          <a:prstGeom prst="rect">
            <a:avLst/>
          </a:prstGeom>
        </p:spPr>
        <p:txBody>
          <a:bodyPr vert="horz" wrap="square" lIns="0" tIns="12065" rIns="0" bIns="0" rtlCol="0">
            <a:spAutoFit/>
          </a:bodyPr>
          <a:lstStyle/>
          <a:p>
            <a:pPr marL="3175" algn="ctr">
              <a:lnSpc>
                <a:spcPct val="100000"/>
              </a:lnSpc>
              <a:spcBef>
                <a:spcPts val="95"/>
              </a:spcBef>
            </a:pPr>
            <a:r>
              <a:rPr sz="1200" b="1" dirty="0">
                <a:solidFill>
                  <a:srgbClr val="252525"/>
                </a:solidFill>
                <a:latin typeface="Tahoma" panose="020B0604030504040204" pitchFamily="34" charset="0"/>
                <a:ea typeface="Tahoma" panose="020B0604030504040204" pitchFamily="34" charset="0"/>
                <a:cs typeface="Tahoma" panose="020B0604030504040204" pitchFamily="34" charset="0"/>
              </a:rPr>
              <a:t>Makan Bergizi Gratis</a:t>
            </a:r>
            <a:endParaRPr sz="1200" dirty="0">
              <a:latin typeface="Tahoma" panose="020B0604030504040204" pitchFamily="34" charset="0"/>
              <a:ea typeface="Tahoma" panose="020B0604030504040204" pitchFamily="34" charset="0"/>
              <a:cs typeface="Tahoma" panose="020B0604030504040204" pitchFamily="34" charset="0"/>
            </a:endParaRPr>
          </a:p>
          <a:p>
            <a:pPr algn="ctr">
              <a:lnSpc>
                <a:spcPct val="100000"/>
              </a:lnSpc>
            </a:pPr>
            <a:r>
              <a:rPr sz="1200" b="1" dirty="0">
                <a:solidFill>
                  <a:srgbClr val="EC7C30"/>
                </a:solidFill>
                <a:latin typeface="Tahoma" panose="020B0604030504040204" pitchFamily="34" charset="0"/>
                <a:ea typeface="Tahoma" panose="020B0604030504040204" pitchFamily="34" charset="0"/>
                <a:cs typeface="Tahoma" panose="020B0604030504040204" pitchFamily="34" charset="0"/>
              </a:rPr>
              <a:t>Rp71,0 T</a:t>
            </a:r>
            <a:endParaRPr sz="1200" dirty="0">
              <a:latin typeface="Tahoma" panose="020B0604030504040204" pitchFamily="34" charset="0"/>
              <a:ea typeface="Tahoma" panose="020B0604030504040204" pitchFamily="34" charset="0"/>
              <a:cs typeface="Tahoma" panose="020B0604030504040204" pitchFamily="34" charset="0"/>
            </a:endParaRPr>
          </a:p>
          <a:p>
            <a:pPr marL="12065" marR="5080" algn="ctr">
              <a:lnSpc>
                <a:spcPct val="100000"/>
              </a:lnSpc>
              <a:spcBef>
                <a:spcPts val="969"/>
              </a:spcBef>
            </a:pPr>
            <a:r>
              <a:rPr sz="1200" dirty="0">
                <a:solidFill>
                  <a:srgbClr val="252525"/>
                </a:solidFill>
                <a:latin typeface="Tahoma" panose="020B0604030504040204" pitchFamily="34" charset="0"/>
                <a:ea typeface="Tahoma" panose="020B0604030504040204" pitchFamily="34" charset="0"/>
                <a:cs typeface="Tahoma" panose="020B0604030504040204" pitchFamily="34" charset="0"/>
              </a:rPr>
              <a:t>Memberikan makan bergizi kepada ibu hamil, ibu menyusui, balita serta peserta didik di seluruh jenjang pendidikan (a.l. prasekolah, pendidikan dasar, pendidikan menengah, baik umum, kejuruan, maupun keagamaan)</a:t>
            </a:r>
            <a:endParaRPr sz="1200" dirty="0">
              <a:latin typeface="Tahoma" panose="020B0604030504040204" pitchFamily="34" charset="0"/>
              <a:ea typeface="Tahoma" panose="020B0604030504040204" pitchFamily="34" charset="0"/>
              <a:cs typeface="Tahoma" panose="020B0604030504040204" pitchFamily="34" charset="0"/>
            </a:endParaRPr>
          </a:p>
        </p:txBody>
      </p:sp>
      <p:grpSp>
        <p:nvGrpSpPr>
          <p:cNvPr id="16" name="object 16"/>
          <p:cNvGrpSpPr/>
          <p:nvPr/>
        </p:nvGrpSpPr>
        <p:grpSpPr>
          <a:xfrm>
            <a:off x="2971800" y="1319783"/>
            <a:ext cx="3382010" cy="4715510"/>
            <a:chOff x="2971800" y="1319783"/>
            <a:chExt cx="3382010" cy="4715510"/>
          </a:xfrm>
        </p:grpSpPr>
        <p:pic>
          <p:nvPicPr>
            <p:cNvPr id="17" name="object 17"/>
            <p:cNvPicPr/>
            <p:nvPr/>
          </p:nvPicPr>
          <p:blipFill>
            <a:blip r:embed="rId6" cstate="print"/>
            <a:stretch>
              <a:fillRect/>
            </a:stretch>
          </p:blipFill>
          <p:spPr>
            <a:xfrm>
              <a:off x="3017519" y="1319783"/>
              <a:ext cx="3235452" cy="4451604"/>
            </a:xfrm>
            <a:prstGeom prst="rect">
              <a:avLst/>
            </a:prstGeom>
          </p:spPr>
        </p:pic>
        <p:pic>
          <p:nvPicPr>
            <p:cNvPr id="18" name="object 18"/>
            <p:cNvPicPr/>
            <p:nvPr/>
          </p:nvPicPr>
          <p:blipFill>
            <a:blip r:embed="rId7" cstate="print"/>
            <a:stretch>
              <a:fillRect/>
            </a:stretch>
          </p:blipFill>
          <p:spPr>
            <a:xfrm>
              <a:off x="2971800" y="1536191"/>
              <a:ext cx="3381755" cy="4498848"/>
            </a:xfrm>
            <a:prstGeom prst="rect">
              <a:avLst/>
            </a:prstGeom>
          </p:spPr>
        </p:pic>
        <p:sp>
          <p:nvSpPr>
            <p:cNvPr id="19" name="object 19"/>
            <p:cNvSpPr/>
            <p:nvPr/>
          </p:nvSpPr>
          <p:spPr>
            <a:xfrm>
              <a:off x="3047746" y="1350035"/>
              <a:ext cx="3126740" cy="4342765"/>
            </a:xfrm>
            <a:custGeom>
              <a:avLst/>
              <a:gdLst/>
              <a:ahLst/>
              <a:cxnLst/>
              <a:rect l="l" t="t" r="r" b="b"/>
              <a:pathLst>
                <a:path w="3126740" h="4342765">
                  <a:moveTo>
                    <a:pt x="3126739" y="0"/>
                  </a:moveTo>
                  <a:lnTo>
                    <a:pt x="0" y="0"/>
                  </a:lnTo>
                  <a:lnTo>
                    <a:pt x="0" y="4342510"/>
                  </a:lnTo>
                  <a:lnTo>
                    <a:pt x="3126739" y="4342510"/>
                  </a:lnTo>
                  <a:lnTo>
                    <a:pt x="3126739" y="0"/>
                  </a:lnTo>
                  <a:close/>
                </a:path>
              </a:pathLst>
            </a:custGeom>
            <a:solidFill>
              <a:srgbClr val="FAE4D5"/>
            </a:solidFill>
          </p:spPr>
          <p:txBody>
            <a:bodyPr wrap="square" lIns="0" tIns="0" rIns="0" bIns="0" rtlCol="0"/>
            <a:lstStyle/>
            <a:p>
              <a:endParaRPr/>
            </a:p>
          </p:txBody>
        </p:sp>
        <p:sp>
          <p:nvSpPr>
            <p:cNvPr id="20" name="object 20"/>
            <p:cNvSpPr/>
            <p:nvPr/>
          </p:nvSpPr>
          <p:spPr>
            <a:xfrm>
              <a:off x="3047746" y="1350035"/>
              <a:ext cx="3126740" cy="4342765"/>
            </a:xfrm>
            <a:custGeom>
              <a:avLst/>
              <a:gdLst/>
              <a:ahLst/>
              <a:cxnLst/>
              <a:rect l="l" t="t" r="r" b="b"/>
              <a:pathLst>
                <a:path w="3126740" h="4342765">
                  <a:moveTo>
                    <a:pt x="0" y="4342510"/>
                  </a:moveTo>
                  <a:lnTo>
                    <a:pt x="3126739" y="4342510"/>
                  </a:lnTo>
                  <a:lnTo>
                    <a:pt x="3126739" y="0"/>
                  </a:lnTo>
                  <a:lnTo>
                    <a:pt x="0" y="0"/>
                  </a:lnTo>
                  <a:lnTo>
                    <a:pt x="0" y="4342510"/>
                  </a:lnTo>
                  <a:close/>
                </a:path>
              </a:pathLst>
            </a:custGeom>
            <a:ln w="6350">
              <a:solidFill>
                <a:srgbClr val="000000"/>
              </a:solidFill>
            </a:ln>
          </p:spPr>
          <p:txBody>
            <a:bodyPr wrap="square" lIns="0" tIns="0" rIns="0" bIns="0" rtlCol="0"/>
            <a:lstStyle/>
            <a:p>
              <a:endParaRPr/>
            </a:p>
          </p:txBody>
        </p:sp>
      </p:grpSp>
      <p:sp>
        <p:nvSpPr>
          <p:cNvPr id="21" name="object 21"/>
          <p:cNvSpPr txBox="1"/>
          <p:nvPr/>
        </p:nvSpPr>
        <p:spPr>
          <a:xfrm>
            <a:off x="2998878" y="1607311"/>
            <a:ext cx="3225238" cy="3175165"/>
          </a:xfrm>
          <a:prstGeom prst="rect">
            <a:avLst/>
          </a:prstGeom>
        </p:spPr>
        <p:txBody>
          <a:bodyPr vert="horz" wrap="square" lIns="0" tIns="12065" rIns="0" bIns="0" rtlCol="0">
            <a:spAutoFit/>
          </a:bodyPr>
          <a:lstStyle/>
          <a:p>
            <a:pPr marL="635" algn="ctr">
              <a:lnSpc>
                <a:spcPct val="100000"/>
              </a:lnSpc>
              <a:spcBef>
                <a:spcPts val="95"/>
              </a:spcBef>
            </a:pPr>
            <a:r>
              <a:rPr sz="1200" b="1" dirty="0">
                <a:solidFill>
                  <a:srgbClr val="252525"/>
                </a:solidFill>
                <a:latin typeface="Tahoma" panose="020B0604030504040204" pitchFamily="34" charset="0"/>
                <a:ea typeface="Tahoma" panose="020B0604030504040204" pitchFamily="34" charset="0"/>
                <a:cs typeface="Tahoma" panose="020B0604030504040204" pitchFamily="34" charset="0"/>
              </a:rPr>
              <a:t>Pemeriksaan Kesehatan Gratis</a:t>
            </a:r>
            <a:endParaRPr sz="1200" dirty="0">
              <a:latin typeface="Tahoma" panose="020B0604030504040204" pitchFamily="34" charset="0"/>
              <a:ea typeface="Tahoma" panose="020B0604030504040204" pitchFamily="34" charset="0"/>
              <a:cs typeface="Tahoma" panose="020B0604030504040204" pitchFamily="34" charset="0"/>
            </a:endParaRPr>
          </a:p>
          <a:p>
            <a:pPr algn="ctr">
              <a:lnSpc>
                <a:spcPct val="100000"/>
              </a:lnSpc>
            </a:pPr>
            <a:r>
              <a:rPr sz="1200" b="1" dirty="0">
                <a:solidFill>
                  <a:srgbClr val="EC7C30"/>
                </a:solidFill>
                <a:latin typeface="Tahoma" panose="020B0604030504040204" pitchFamily="34" charset="0"/>
                <a:ea typeface="Tahoma" panose="020B0604030504040204" pitchFamily="34" charset="0"/>
                <a:cs typeface="Tahoma" panose="020B0604030504040204" pitchFamily="34" charset="0"/>
              </a:rPr>
              <a:t>Rp3,2 T</a:t>
            </a:r>
            <a:endParaRPr sz="1200" dirty="0">
              <a:latin typeface="Tahoma" panose="020B0604030504040204" pitchFamily="34" charset="0"/>
              <a:ea typeface="Tahoma" panose="020B0604030504040204" pitchFamily="34" charset="0"/>
              <a:cs typeface="Tahoma" panose="020B0604030504040204" pitchFamily="34" charset="0"/>
            </a:endParaRPr>
          </a:p>
          <a:p>
            <a:pPr marL="70485" marR="60960" indent="-1905" algn="ctr">
              <a:lnSpc>
                <a:spcPct val="100000"/>
              </a:lnSpc>
              <a:spcBef>
                <a:spcPts val="484"/>
              </a:spcBef>
            </a:pPr>
            <a:r>
              <a:rPr sz="1200" dirty="0">
                <a:solidFill>
                  <a:srgbClr val="252525"/>
                </a:solidFill>
                <a:latin typeface="Tahoma" panose="020B0604030504040204" pitchFamily="34" charset="0"/>
                <a:ea typeface="Tahoma" panose="020B0604030504040204" pitchFamily="34" charset="0"/>
                <a:cs typeface="Tahoma" panose="020B0604030504040204" pitchFamily="34" charset="0"/>
              </a:rPr>
              <a:t>Cek kesehatan gratis yang mencakup 13 jenis skrining, a.l tensi, gula darah, kolesterol, hepar.</a:t>
            </a:r>
            <a:endParaRPr sz="1200" dirty="0">
              <a:latin typeface="Tahoma" panose="020B0604030504040204" pitchFamily="34" charset="0"/>
              <a:ea typeface="Tahoma" panose="020B0604030504040204" pitchFamily="34" charset="0"/>
              <a:cs typeface="Tahoma" panose="020B0604030504040204" pitchFamily="34" charset="0"/>
            </a:endParaRPr>
          </a:p>
          <a:p>
            <a:pPr marL="386080" marR="377190" algn="ctr">
              <a:lnSpc>
                <a:spcPct val="100000"/>
              </a:lnSpc>
              <a:spcBef>
                <a:spcPts val="1255"/>
              </a:spcBef>
            </a:pPr>
            <a:r>
              <a:rPr sz="1200" b="1" dirty="0">
                <a:solidFill>
                  <a:srgbClr val="252525"/>
                </a:solidFill>
                <a:latin typeface="Tahoma" panose="020B0604030504040204" pitchFamily="34" charset="0"/>
                <a:ea typeface="Tahoma" panose="020B0604030504040204" pitchFamily="34" charset="0"/>
                <a:cs typeface="Tahoma" panose="020B0604030504040204" pitchFamily="34" charset="0"/>
              </a:rPr>
              <a:t>Pembangunan RS Lengkap Berkualitas di Daerah</a:t>
            </a:r>
            <a:endParaRPr sz="1200" dirty="0">
              <a:latin typeface="Tahoma" panose="020B0604030504040204" pitchFamily="34" charset="0"/>
              <a:ea typeface="Tahoma" panose="020B0604030504040204" pitchFamily="34" charset="0"/>
              <a:cs typeface="Tahoma" panose="020B0604030504040204" pitchFamily="34" charset="0"/>
            </a:endParaRPr>
          </a:p>
          <a:p>
            <a:pPr algn="ctr">
              <a:lnSpc>
                <a:spcPct val="100000"/>
              </a:lnSpc>
              <a:spcBef>
                <a:spcPts val="400"/>
              </a:spcBef>
            </a:pPr>
            <a:r>
              <a:rPr sz="1200" b="1" dirty="0">
                <a:solidFill>
                  <a:srgbClr val="EC7C30"/>
                </a:solidFill>
                <a:latin typeface="Tahoma" panose="020B0604030504040204" pitchFamily="34" charset="0"/>
                <a:ea typeface="Tahoma" panose="020B0604030504040204" pitchFamily="34" charset="0"/>
                <a:cs typeface="Tahoma" panose="020B0604030504040204" pitchFamily="34" charset="0"/>
              </a:rPr>
              <a:t>Rp1,8 T</a:t>
            </a:r>
            <a:endParaRPr sz="1200" dirty="0">
              <a:latin typeface="Tahoma" panose="020B0604030504040204" pitchFamily="34" charset="0"/>
              <a:ea typeface="Tahoma" panose="020B0604030504040204" pitchFamily="34" charset="0"/>
              <a:cs typeface="Tahoma" panose="020B0604030504040204" pitchFamily="34" charset="0"/>
            </a:endParaRPr>
          </a:p>
          <a:p>
            <a:pPr marL="40005" marR="32384" algn="ctr">
              <a:lnSpc>
                <a:spcPct val="114199"/>
              </a:lnSpc>
              <a:spcBef>
                <a:spcPts val="725"/>
              </a:spcBef>
            </a:pPr>
            <a:r>
              <a:rPr sz="1200" dirty="0">
                <a:solidFill>
                  <a:srgbClr val="252525"/>
                </a:solidFill>
                <a:latin typeface="Tahoma" panose="020B0604030504040204" pitchFamily="34" charset="0"/>
                <a:ea typeface="Tahoma" panose="020B0604030504040204" pitchFamily="34" charset="0"/>
                <a:cs typeface="Tahoma" panose="020B0604030504040204" pitchFamily="34" charset="0"/>
              </a:rPr>
              <a:t>Peningkatan RS type D menjadi type C di daerah beserta sarana prasana dan alat kesehatannya</a:t>
            </a:r>
            <a:endParaRPr sz="1200" dirty="0">
              <a:latin typeface="Tahoma" panose="020B0604030504040204" pitchFamily="34" charset="0"/>
              <a:ea typeface="Tahoma" panose="020B0604030504040204" pitchFamily="34" charset="0"/>
              <a:cs typeface="Tahoma" panose="020B0604030504040204" pitchFamily="34" charset="0"/>
            </a:endParaRPr>
          </a:p>
          <a:p>
            <a:pPr marL="12700" marR="5080" algn="ctr">
              <a:lnSpc>
                <a:spcPct val="100000"/>
              </a:lnSpc>
              <a:spcBef>
                <a:spcPts val="990"/>
              </a:spcBef>
            </a:pPr>
            <a:r>
              <a:rPr sz="1200" b="1" dirty="0">
                <a:solidFill>
                  <a:srgbClr val="252525"/>
                </a:solidFill>
                <a:latin typeface="Tahoma" panose="020B0604030504040204" pitchFamily="34" charset="0"/>
                <a:ea typeface="Tahoma" panose="020B0604030504040204" pitchFamily="34" charset="0"/>
                <a:cs typeface="Tahoma" panose="020B0604030504040204" pitchFamily="34" charset="0"/>
              </a:rPr>
              <a:t>Penuntasan TB melalui deteksi atau skrining</a:t>
            </a:r>
            <a:endParaRPr sz="1200" dirty="0">
              <a:latin typeface="Tahoma" panose="020B0604030504040204" pitchFamily="34" charset="0"/>
              <a:ea typeface="Tahoma" panose="020B0604030504040204" pitchFamily="34" charset="0"/>
              <a:cs typeface="Tahoma" panose="020B0604030504040204" pitchFamily="34" charset="0"/>
            </a:endParaRPr>
          </a:p>
          <a:p>
            <a:pPr algn="ctr">
              <a:lnSpc>
                <a:spcPct val="100000"/>
              </a:lnSpc>
            </a:pPr>
            <a:r>
              <a:rPr sz="1200" b="1" dirty="0">
                <a:solidFill>
                  <a:srgbClr val="EC7C30"/>
                </a:solidFill>
                <a:latin typeface="Tahoma" panose="020B0604030504040204" pitchFamily="34" charset="0"/>
                <a:ea typeface="Tahoma" panose="020B0604030504040204" pitchFamily="34" charset="0"/>
                <a:cs typeface="Tahoma" panose="020B0604030504040204" pitchFamily="34" charset="0"/>
              </a:rPr>
              <a:t>Rp8,0 T</a:t>
            </a:r>
            <a:endParaRPr sz="1200" dirty="0">
              <a:latin typeface="Tahoma" panose="020B0604030504040204" pitchFamily="34" charset="0"/>
              <a:ea typeface="Tahoma" panose="020B0604030504040204" pitchFamily="34" charset="0"/>
              <a:cs typeface="Tahoma" panose="020B0604030504040204" pitchFamily="34" charset="0"/>
            </a:endParaRPr>
          </a:p>
        </p:txBody>
      </p:sp>
      <p:grpSp>
        <p:nvGrpSpPr>
          <p:cNvPr id="22" name="object 22"/>
          <p:cNvGrpSpPr/>
          <p:nvPr/>
        </p:nvGrpSpPr>
        <p:grpSpPr>
          <a:xfrm>
            <a:off x="9108947" y="1331975"/>
            <a:ext cx="3083560" cy="4450080"/>
            <a:chOff x="9108947" y="1331975"/>
            <a:chExt cx="3083560" cy="4450080"/>
          </a:xfrm>
        </p:grpSpPr>
        <p:pic>
          <p:nvPicPr>
            <p:cNvPr id="23" name="object 23"/>
            <p:cNvPicPr/>
            <p:nvPr/>
          </p:nvPicPr>
          <p:blipFill>
            <a:blip r:embed="rId8" cstate="print"/>
            <a:stretch>
              <a:fillRect/>
            </a:stretch>
          </p:blipFill>
          <p:spPr>
            <a:xfrm>
              <a:off x="9108947" y="1331975"/>
              <a:ext cx="3041904" cy="4450080"/>
            </a:xfrm>
            <a:prstGeom prst="rect">
              <a:avLst/>
            </a:prstGeom>
          </p:spPr>
        </p:pic>
        <p:pic>
          <p:nvPicPr>
            <p:cNvPr id="24" name="object 24"/>
            <p:cNvPicPr/>
            <p:nvPr/>
          </p:nvPicPr>
          <p:blipFill>
            <a:blip r:embed="rId9" cstate="print"/>
            <a:stretch>
              <a:fillRect/>
            </a:stretch>
          </p:blipFill>
          <p:spPr>
            <a:xfrm>
              <a:off x="9116567" y="1563623"/>
              <a:ext cx="3075431" cy="1937003"/>
            </a:xfrm>
            <a:prstGeom prst="rect">
              <a:avLst/>
            </a:prstGeom>
          </p:spPr>
        </p:pic>
        <p:sp>
          <p:nvSpPr>
            <p:cNvPr id="25" name="object 25"/>
            <p:cNvSpPr/>
            <p:nvPr/>
          </p:nvSpPr>
          <p:spPr>
            <a:xfrm>
              <a:off x="9164827" y="1350035"/>
              <a:ext cx="2934335" cy="4342765"/>
            </a:xfrm>
            <a:custGeom>
              <a:avLst/>
              <a:gdLst/>
              <a:ahLst/>
              <a:cxnLst/>
              <a:rect l="l" t="t" r="r" b="b"/>
              <a:pathLst>
                <a:path w="2934334" h="4342765">
                  <a:moveTo>
                    <a:pt x="2934207" y="0"/>
                  </a:moveTo>
                  <a:lnTo>
                    <a:pt x="0" y="0"/>
                  </a:lnTo>
                  <a:lnTo>
                    <a:pt x="0" y="4342510"/>
                  </a:lnTo>
                  <a:lnTo>
                    <a:pt x="2934207" y="4342510"/>
                  </a:lnTo>
                  <a:lnTo>
                    <a:pt x="2934207" y="0"/>
                  </a:lnTo>
                  <a:close/>
                </a:path>
              </a:pathLst>
            </a:custGeom>
            <a:solidFill>
              <a:srgbClr val="FFF1CC"/>
            </a:solidFill>
          </p:spPr>
          <p:txBody>
            <a:bodyPr wrap="square" lIns="0" tIns="0" rIns="0" bIns="0" rtlCol="0"/>
            <a:lstStyle/>
            <a:p>
              <a:endParaRPr/>
            </a:p>
          </p:txBody>
        </p:sp>
        <p:sp>
          <p:nvSpPr>
            <p:cNvPr id="26" name="object 26"/>
            <p:cNvSpPr/>
            <p:nvPr/>
          </p:nvSpPr>
          <p:spPr>
            <a:xfrm>
              <a:off x="9164827" y="1350035"/>
              <a:ext cx="2934335" cy="4342765"/>
            </a:xfrm>
            <a:custGeom>
              <a:avLst/>
              <a:gdLst/>
              <a:ahLst/>
              <a:cxnLst/>
              <a:rect l="l" t="t" r="r" b="b"/>
              <a:pathLst>
                <a:path w="2934334" h="4342765">
                  <a:moveTo>
                    <a:pt x="0" y="4342510"/>
                  </a:moveTo>
                  <a:lnTo>
                    <a:pt x="2934207" y="4342510"/>
                  </a:lnTo>
                  <a:lnTo>
                    <a:pt x="2934207" y="0"/>
                  </a:lnTo>
                  <a:lnTo>
                    <a:pt x="0" y="0"/>
                  </a:lnTo>
                  <a:lnTo>
                    <a:pt x="0" y="4342510"/>
                  </a:lnTo>
                  <a:close/>
                </a:path>
              </a:pathLst>
            </a:custGeom>
            <a:ln w="6350">
              <a:solidFill>
                <a:srgbClr val="000000"/>
              </a:solidFill>
            </a:ln>
          </p:spPr>
          <p:txBody>
            <a:bodyPr wrap="square" lIns="0" tIns="0" rIns="0" bIns="0" rtlCol="0"/>
            <a:lstStyle/>
            <a:p>
              <a:endParaRPr/>
            </a:p>
          </p:txBody>
        </p:sp>
      </p:grpSp>
      <p:sp>
        <p:nvSpPr>
          <p:cNvPr id="27" name="object 27"/>
          <p:cNvSpPr txBox="1"/>
          <p:nvPr/>
        </p:nvSpPr>
        <p:spPr>
          <a:xfrm>
            <a:off x="9473565" y="1622552"/>
            <a:ext cx="2318385" cy="1420261"/>
          </a:xfrm>
          <a:prstGeom prst="rect">
            <a:avLst/>
          </a:prstGeom>
        </p:spPr>
        <p:txBody>
          <a:bodyPr vert="horz" wrap="square" lIns="0" tIns="12065" rIns="0" bIns="0" rtlCol="0">
            <a:spAutoFit/>
          </a:bodyPr>
          <a:lstStyle/>
          <a:p>
            <a:pPr indent="12700" algn="ctr">
              <a:lnSpc>
                <a:spcPct val="100000"/>
              </a:lnSpc>
              <a:spcBef>
                <a:spcPts val="95"/>
              </a:spcBef>
            </a:pPr>
            <a:r>
              <a:rPr sz="1200" b="1" dirty="0">
                <a:solidFill>
                  <a:srgbClr val="252525"/>
                </a:solidFill>
                <a:latin typeface="Tahoma" panose="020B0604030504040204" pitchFamily="34" charset="0"/>
                <a:ea typeface="Tahoma" panose="020B0604030504040204" pitchFamily="34" charset="0"/>
                <a:cs typeface="Tahoma" panose="020B0604030504040204" pitchFamily="34" charset="0"/>
              </a:rPr>
              <a:t>Lumbung Pangan Nasional,</a:t>
            </a:r>
            <a:endParaRPr sz="1200" dirty="0">
              <a:latin typeface="Tahoma" panose="020B0604030504040204" pitchFamily="34" charset="0"/>
              <a:ea typeface="Tahoma" panose="020B0604030504040204" pitchFamily="34" charset="0"/>
              <a:cs typeface="Tahoma" panose="020B0604030504040204" pitchFamily="34" charset="0"/>
            </a:endParaRPr>
          </a:p>
          <a:p>
            <a:pPr indent="12700" algn="ctr">
              <a:lnSpc>
                <a:spcPct val="100000"/>
              </a:lnSpc>
            </a:pPr>
            <a:r>
              <a:rPr sz="1200" b="1" dirty="0">
                <a:solidFill>
                  <a:srgbClr val="252525"/>
                </a:solidFill>
                <a:latin typeface="Tahoma" panose="020B0604030504040204" pitchFamily="34" charset="0"/>
                <a:ea typeface="Tahoma" panose="020B0604030504040204" pitchFamily="34" charset="0"/>
                <a:cs typeface="Tahoma" panose="020B0604030504040204" pitchFamily="34" charset="0"/>
              </a:rPr>
              <a:t>Daerah, dan Desa</a:t>
            </a:r>
            <a:endParaRPr sz="1200" dirty="0">
              <a:latin typeface="Tahoma" panose="020B0604030504040204" pitchFamily="34" charset="0"/>
              <a:ea typeface="Tahoma" panose="020B0604030504040204" pitchFamily="34" charset="0"/>
              <a:cs typeface="Tahoma" panose="020B0604030504040204" pitchFamily="34" charset="0"/>
            </a:endParaRPr>
          </a:p>
          <a:p>
            <a:pPr indent="12700" algn="ctr">
              <a:lnSpc>
                <a:spcPct val="100000"/>
              </a:lnSpc>
            </a:pPr>
            <a:r>
              <a:rPr sz="1200" b="1" dirty="0">
                <a:solidFill>
                  <a:srgbClr val="EC7C30"/>
                </a:solidFill>
                <a:latin typeface="Tahoma" panose="020B0604030504040204" pitchFamily="34" charset="0"/>
                <a:ea typeface="Tahoma" panose="020B0604030504040204" pitchFamily="34" charset="0"/>
                <a:cs typeface="Tahoma" panose="020B0604030504040204" pitchFamily="34" charset="0"/>
              </a:rPr>
              <a:t>Rp15 T</a:t>
            </a:r>
            <a:endParaRPr lang="en-US" sz="1200" b="1" dirty="0">
              <a:solidFill>
                <a:srgbClr val="EC7C30"/>
              </a:solidFill>
              <a:latin typeface="Tahoma" panose="020B0604030504040204" pitchFamily="34" charset="0"/>
              <a:ea typeface="Tahoma" panose="020B0604030504040204" pitchFamily="34" charset="0"/>
              <a:cs typeface="Tahoma" panose="020B0604030504040204" pitchFamily="34" charset="0"/>
            </a:endParaRPr>
          </a:p>
          <a:p>
            <a:pPr indent="12700">
              <a:lnSpc>
                <a:spcPct val="100000"/>
              </a:lnSpc>
              <a:spcBef>
                <a:spcPts val="495"/>
              </a:spcBef>
              <a:buFont typeface="Arial MT"/>
              <a:buChar char="•"/>
              <a:tabLst>
                <a:tab pos="503555" algn="l"/>
              </a:tabLst>
            </a:pPr>
            <a:r>
              <a:rPr lang="en-ID" sz="1200" dirty="0" err="1">
                <a:solidFill>
                  <a:srgbClr val="252525"/>
                </a:solidFill>
                <a:latin typeface="Tahoma" panose="020B0604030504040204" pitchFamily="34" charset="0"/>
                <a:ea typeface="Tahoma" panose="020B0604030504040204" pitchFamily="34" charset="0"/>
                <a:cs typeface="Tahoma" panose="020B0604030504040204" pitchFamily="34" charset="0"/>
              </a:rPr>
              <a:t>Intensifikasi</a:t>
            </a:r>
            <a:r>
              <a:rPr lang="en-ID" sz="1200" dirty="0">
                <a:solidFill>
                  <a:srgbClr val="252525"/>
                </a:solidFill>
                <a:latin typeface="Tahoma" panose="020B0604030504040204" pitchFamily="34" charset="0"/>
                <a:ea typeface="Tahoma" panose="020B0604030504040204" pitchFamily="34" charset="0"/>
                <a:cs typeface="Tahoma" panose="020B0604030504040204" pitchFamily="34" charset="0"/>
              </a:rPr>
              <a:t> 80.000 </a:t>
            </a:r>
            <a:r>
              <a:rPr lang="en-ID" sz="1200" dirty="0" err="1">
                <a:solidFill>
                  <a:srgbClr val="252525"/>
                </a:solidFill>
                <a:latin typeface="Tahoma" panose="020B0604030504040204" pitchFamily="34" charset="0"/>
                <a:ea typeface="Tahoma" panose="020B0604030504040204" pitchFamily="34" charset="0"/>
                <a:cs typeface="Tahoma" panose="020B0604030504040204" pitchFamily="34" charset="0"/>
              </a:rPr>
              <a:t>hektar</a:t>
            </a:r>
            <a:endParaRPr lang="en-ID" sz="1200" dirty="0">
              <a:latin typeface="Tahoma" panose="020B0604030504040204" pitchFamily="34" charset="0"/>
              <a:ea typeface="Tahoma" panose="020B0604030504040204" pitchFamily="34" charset="0"/>
              <a:cs typeface="Tahoma" panose="020B0604030504040204" pitchFamily="34" charset="0"/>
            </a:endParaRPr>
          </a:p>
          <a:p>
            <a:pPr marR="5080" indent="12700">
              <a:lnSpc>
                <a:spcPct val="100000"/>
              </a:lnSpc>
              <a:spcBef>
                <a:spcPts val="395"/>
              </a:spcBef>
              <a:buFont typeface="Arial MT"/>
              <a:buChar char="•"/>
              <a:tabLst>
                <a:tab pos="1187450" algn="l"/>
              </a:tabLst>
            </a:pPr>
            <a:r>
              <a:rPr lang="en-ID" sz="1200" dirty="0" err="1">
                <a:solidFill>
                  <a:srgbClr val="252525"/>
                </a:solidFill>
                <a:latin typeface="Tahoma" panose="020B0604030504040204" pitchFamily="34" charset="0"/>
                <a:ea typeface="Tahoma" panose="020B0604030504040204" pitchFamily="34" charset="0"/>
                <a:cs typeface="Tahoma" panose="020B0604030504040204" pitchFamily="34" charset="0"/>
              </a:rPr>
              <a:t>ekstensifikasi</a:t>
            </a:r>
            <a:r>
              <a:rPr lang="en-ID" sz="1200" dirty="0">
                <a:solidFill>
                  <a:srgbClr val="252525"/>
                </a:solidFill>
                <a:latin typeface="Tahoma" panose="020B0604030504040204" pitchFamily="34" charset="0"/>
                <a:ea typeface="Tahoma" panose="020B0604030504040204" pitchFamily="34" charset="0"/>
                <a:cs typeface="Tahoma" panose="020B0604030504040204" pitchFamily="34" charset="0"/>
              </a:rPr>
              <a:t> (</a:t>
            </a:r>
            <a:r>
              <a:rPr lang="en-ID" sz="1200" dirty="0" err="1">
                <a:solidFill>
                  <a:srgbClr val="252525"/>
                </a:solidFill>
                <a:latin typeface="Tahoma" panose="020B0604030504040204" pitchFamily="34" charset="0"/>
                <a:ea typeface="Tahoma" panose="020B0604030504040204" pitchFamily="34" charset="0"/>
                <a:cs typeface="Tahoma" panose="020B0604030504040204" pitchFamily="34" charset="0"/>
              </a:rPr>
              <a:t>cetak</a:t>
            </a:r>
            <a:r>
              <a:rPr lang="en-ID" sz="1200" dirty="0">
                <a:solidFill>
                  <a:srgbClr val="252525"/>
                </a:solidFill>
                <a:latin typeface="Tahoma" panose="020B0604030504040204" pitchFamily="34" charset="0"/>
                <a:ea typeface="Tahoma" panose="020B0604030504040204" pitchFamily="34" charset="0"/>
                <a:cs typeface="Tahoma" panose="020B0604030504040204" pitchFamily="34" charset="0"/>
              </a:rPr>
              <a:t> </a:t>
            </a:r>
            <a:r>
              <a:rPr lang="en-ID" sz="1200" dirty="0" err="1">
                <a:solidFill>
                  <a:srgbClr val="252525"/>
                </a:solidFill>
                <a:latin typeface="Tahoma" panose="020B0604030504040204" pitchFamily="34" charset="0"/>
                <a:ea typeface="Tahoma" panose="020B0604030504040204" pitchFamily="34" charset="0"/>
                <a:cs typeface="Tahoma" panose="020B0604030504040204" pitchFamily="34" charset="0"/>
              </a:rPr>
              <a:t>sawah</a:t>
            </a:r>
            <a:r>
              <a:rPr lang="en-ID" sz="1200" dirty="0">
                <a:solidFill>
                  <a:srgbClr val="252525"/>
                </a:solidFill>
                <a:latin typeface="Tahoma" panose="020B0604030504040204" pitchFamily="34" charset="0"/>
                <a:ea typeface="Tahoma" panose="020B0604030504040204" pitchFamily="34" charset="0"/>
                <a:cs typeface="Tahoma" panose="020B0604030504040204" pitchFamily="34" charset="0"/>
              </a:rPr>
              <a:t>) 150.000 	</a:t>
            </a:r>
            <a:r>
              <a:rPr lang="en-ID" sz="1200" dirty="0" err="1">
                <a:solidFill>
                  <a:srgbClr val="252525"/>
                </a:solidFill>
                <a:latin typeface="Tahoma" panose="020B0604030504040204" pitchFamily="34" charset="0"/>
                <a:ea typeface="Tahoma" panose="020B0604030504040204" pitchFamily="34" charset="0"/>
                <a:cs typeface="Tahoma" panose="020B0604030504040204" pitchFamily="34" charset="0"/>
              </a:rPr>
              <a:t>hektar</a:t>
            </a:r>
            <a:endParaRPr lang="en-ID" sz="1200" dirty="0">
              <a:latin typeface="Tahoma" panose="020B0604030504040204" pitchFamily="34" charset="0"/>
              <a:ea typeface="Tahoma" panose="020B0604030504040204" pitchFamily="34" charset="0"/>
              <a:cs typeface="Tahoma" panose="020B0604030504040204" pitchFamily="34" charset="0"/>
            </a:endParaRPr>
          </a:p>
          <a:p>
            <a:pPr indent="12700" algn="ctr">
              <a:lnSpc>
                <a:spcPct val="100000"/>
              </a:lnSpc>
            </a:pPr>
            <a:endParaRPr sz="1200" dirty="0">
              <a:latin typeface="Tahoma" panose="020B0604030504040204" pitchFamily="34" charset="0"/>
              <a:ea typeface="Tahoma" panose="020B0604030504040204" pitchFamily="34" charset="0"/>
              <a:cs typeface="Tahoma" panose="020B0604030504040204" pitchFamily="34" charset="0"/>
            </a:endParaRPr>
          </a:p>
        </p:txBody>
      </p:sp>
      <p:grpSp>
        <p:nvGrpSpPr>
          <p:cNvPr id="29" name="object 29"/>
          <p:cNvGrpSpPr/>
          <p:nvPr/>
        </p:nvGrpSpPr>
        <p:grpSpPr>
          <a:xfrm>
            <a:off x="82296" y="1027175"/>
            <a:ext cx="12092940" cy="635635"/>
            <a:chOff x="82296" y="1027175"/>
            <a:chExt cx="12092940" cy="635635"/>
          </a:xfrm>
        </p:grpSpPr>
        <p:pic>
          <p:nvPicPr>
            <p:cNvPr id="30" name="object 30"/>
            <p:cNvPicPr/>
            <p:nvPr/>
          </p:nvPicPr>
          <p:blipFill>
            <a:blip r:embed="rId10" cstate="print"/>
            <a:stretch>
              <a:fillRect/>
            </a:stretch>
          </p:blipFill>
          <p:spPr>
            <a:xfrm>
              <a:off x="82296" y="1057617"/>
              <a:ext cx="12092940" cy="502958"/>
            </a:xfrm>
            <a:prstGeom prst="rect">
              <a:avLst/>
            </a:prstGeom>
          </p:spPr>
        </p:pic>
        <p:pic>
          <p:nvPicPr>
            <p:cNvPr id="31" name="object 31"/>
            <p:cNvPicPr/>
            <p:nvPr/>
          </p:nvPicPr>
          <p:blipFill>
            <a:blip r:embed="rId11" cstate="print"/>
            <a:stretch>
              <a:fillRect/>
            </a:stretch>
          </p:blipFill>
          <p:spPr>
            <a:xfrm>
              <a:off x="3998975" y="1027175"/>
              <a:ext cx="4242816" cy="635508"/>
            </a:xfrm>
            <a:prstGeom prst="rect">
              <a:avLst/>
            </a:prstGeom>
          </p:spPr>
        </p:pic>
        <p:sp>
          <p:nvSpPr>
            <p:cNvPr id="32" name="object 32"/>
            <p:cNvSpPr/>
            <p:nvPr/>
          </p:nvSpPr>
          <p:spPr>
            <a:xfrm>
              <a:off x="107950" y="1084262"/>
              <a:ext cx="11991340" cy="400685"/>
            </a:xfrm>
            <a:custGeom>
              <a:avLst/>
              <a:gdLst/>
              <a:ahLst/>
              <a:cxnLst/>
              <a:rect l="l" t="t" r="r" b="b"/>
              <a:pathLst>
                <a:path w="11991340" h="400684">
                  <a:moveTo>
                    <a:pt x="11991086" y="0"/>
                  </a:moveTo>
                  <a:lnTo>
                    <a:pt x="0" y="0"/>
                  </a:lnTo>
                  <a:lnTo>
                    <a:pt x="0" y="400113"/>
                  </a:lnTo>
                  <a:lnTo>
                    <a:pt x="11991086" y="400113"/>
                  </a:lnTo>
                  <a:lnTo>
                    <a:pt x="11991086" y="0"/>
                  </a:lnTo>
                  <a:close/>
                </a:path>
              </a:pathLst>
            </a:custGeom>
            <a:solidFill>
              <a:srgbClr val="44536A"/>
            </a:solidFill>
          </p:spPr>
          <p:txBody>
            <a:bodyPr wrap="square" lIns="0" tIns="0" rIns="0" bIns="0" rtlCol="0"/>
            <a:lstStyle/>
            <a:p>
              <a:endParaRPr/>
            </a:p>
          </p:txBody>
        </p:sp>
      </p:grpSp>
      <p:sp>
        <p:nvSpPr>
          <p:cNvPr id="33" name="object 33"/>
          <p:cNvSpPr txBox="1"/>
          <p:nvPr/>
        </p:nvSpPr>
        <p:spPr>
          <a:xfrm>
            <a:off x="194258" y="559688"/>
            <a:ext cx="11912651" cy="811119"/>
          </a:xfrm>
          <a:prstGeom prst="rect">
            <a:avLst/>
          </a:prstGeom>
        </p:spPr>
        <p:txBody>
          <a:bodyPr vert="horz" wrap="square" lIns="0" tIns="13335" rIns="0" bIns="0" rtlCol="0">
            <a:spAutoFit/>
          </a:bodyPr>
          <a:lstStyle/>
          <a:p>
            <a:pPr marL="12700">
              <a:lnSpc>
                <a:spcPct val="100000"/>
              </a:lnSpc>
              <a:spcBef>
                <a:spcPts val="105"/>
              </a:spcBef>
            </a:pPr>
            <a:r>
              <a:rPr dirty="0">
                <a:latin typeface="Tahoma"/>
                <a:cs typeface="Tahoma"/>
              </a:rPr>
              <a:t>Pusat dan Daerah perlu bersinergi dan berkontribusi dalam mensukseskan berbagai kebijakan/program nasional</a:t>
            </a:r>
          </a:p>
          <a:p>
            <a:pPr marL="541020" algn="ctr">
              <a:lnSpc>
                <a:spcPct val="100000"/>
              </a:lnSpc>
              <a:spcBef>
                <a:spcPts val="1930"/>
              </a:spcBef>
            </a:pPr>
            <a:r>
              <a:rPr b="1" dirty="0">
                <a:solidFill>
                  <a:srgbClr val="FFFFFF"/>
                </a:solidFill>
                <a:latin typeface="Arial"/>
                <a:cs typeface="Arial"/>
              </a:rPr>
              <a:t>Dukungan APBN TA 2025 : Rp121,0 </a:t>
            </a:r>
            <a:r>
              <a:rPr sz="1600" b="1" dirty="0">
                <a:solidFill>
                  <a:srgbClr val="FFFFFF"/>
                </a:solidFill>
                <a:latin typeface="Arial"/>
                <a:cs typeface="Arial"/>
              </a:rPr>
              <a:t>T</a:t>
            </a:r>
            <a:endParaRPr sz="1600" dirty="0">
              <a:latin typeface="Arial"/>
              <a:cs typeface="Arial"/>
            </a:endParaRPr>
          </a:p>
        </p:txBody>
      </p:sp>
      <p:grpSp>
        <p:nvGrpSpPr>
          <p:cNvPr id="34" name="object 34"/>
          <p:cNvGrpSpPr/>
          <p:nvPr/>
        </p:nvGrpSpPr>
        <p:grpSpPr>
          <a:xfrm>
            <a:off x="193547" y="5434584"/>
            <a:ext cx="2778760" cy="732155"/>
            <a:chOff x="193547" y="5434584"/>
            <a:chExt cx="2778760" cy="732155"/>
          </a:xfrm>
        </p:grpSpPr>
        <p:pic>
          <p:nvPicPr>
            <p:cNvPr id="35" name="object 35"/>
            <p:cNvPicPr/>
            <p:nvPr/>
          </p:nvPicPr>
          <p:blipFill>
            <a:blip r:embed="rId12" cstate="print"/>
            <a:stretch>
              <a:fillRect/>
            </a:stretch>
          </p:blipFill>
          <p:spPr>
            <a:xfrm>
              <a:off x="193547" y="5434584"/>
              <a:ext cx="2778252" cy="731545"/>
            </a:xfrm>
            <a:prstGeom prst="rect">
              <a:avLst/>
            </a:prstGeom>
          </p:spPr>
        </p:pic>
        <p:sp>
          <p:nvSpPr>
            <p:cNvPr id="36" name="object 36"/>
            <p:cNvSpPr/>
            <p:nvPr/>
          </p:nvSpPr>
          <p:spPr>
            <a:xfrm>
              <a:off x="253428" y="5533009"/>
              <a:ext cx="2664460" cy="617220"/>
            </a:xfrm>
            <a:custGeom>
              <a:avLst/>
              <a:gdLst/>
              <a:ahLst/>
              <a:cxnLst/>
              <a:rect l="l" t="t" r="r" b="b"/>
              <a:pathLst>
                <a:path w="2664460" h="617220">
                  <a:moveTo>
                    <a:pt x="2506281" y="0"/>
                  </a:moveTo>
                  <a:lnTo>
                    <a:pt x="157657" y="0"/>
                  </a:lnTo>
                  <a:lnTo>
                    <a:pt x="107826" y="8038"/>
                  </a:lnTo>
                  <a:lnTo>
                    <a:pt x="64547" y="30423"/>
                  </a:lnTo>
                  <a:lnTo>
                    <a:pt x="30419" y="64555"/>
                  </a:lnTo>
                  <a:lnTo>
                    <a:pt x="8037" y="107837"/>
                  </a:lnTo>
                  <a:lnTo>
                    <a:pt x="0" y="157670"/>
                  </a:lnTo>
                  <a:lnTo>
                    <a:pt x="0" y="459117"/>
                  </a:lnTo>
                  <a:lnTo>
                    <a:pt x="8037" y="508949"/>
                  </a:lnTo>
                  <a:lnTo>
                    <a:pt x="30419" y="552228"/>
                  </a:lnTo>
                  <a:lnTo>
                    <a:pt x="64547" y="586356"/>
                  </a:lnTo>
                  <a:lnTo>
                    <a:pt x="107826" y="608737"/>
                  </a:lnTo>
                  <a:lnTo>
                    <a:pt x="157657" y="616775"/>
                  </a:lnTo>
                  <a:lnTo>
                    <a:pt x="2506281" y="616775"/>
                  </a:lnTo>
                  <a:lnTo>
                    <a:pt x="2556140" y="608737"/>
                  </a:lnTo>
                  <a:lnTo>
                    <a:pt x="2599440" y="586356"/>
                  </a:lnTo>
                  <a:lnTo>
                    <a:pt x="2633584" y="552228"/>
                  </a:lnTo>
                  <a:lnTo>
                    <a:pt x="2655974" y="508949"/>
                  </a:lnTo>
                  <a:lnTo>
                    <a:pt x="2664015" y="459117"/>
                  </a:lnTo>
                  <a:lnTo>
                    <a:pt x="2664015" y="157670"/>
                  </a:lnTo>
                  <a:lnTo>
                    <a:pt x="2655974" y="107837"/>
                  </a:lnTo>
                  <a:lnTo>
                    <a:pt x="2633584" y="64555"/>
                  </a:lnTo>
                  <a:lnTo>
                    <a:pt x="2599440" y="30423"/>
                  </a:lnTo>
                  <a:lnTo>
                    <a:pt x="2556140" y="8038"/>
                  </a:lnTo>
                  <a:lnTo>
                    <a:pt x="2506281" y="0"/>
                  </a:lnTo>
                  <a:close/>
                </a:path>
              </a:pathLst>
            </a:custGeom>
            <a:solidFill>
              <a:srgbClr val="172B4B"/>
            </a:solidFill>
          </p:spPr>
          <p:txBody>
            <a:bodyPr wrap="square" lIns="0" tIns="0" rIns="0" bIns="0" rtlCol="0"/>
            <a:lstStyle/>
            <a:p>
              <a:endParaRPr/>
            </a:p>
          </p:txBody>
        </p:sp>
        <p:sp>
          <p:nvSpPr>
            <p:cNvPr id="37" name="object 37"/>
            <p:cNvSpPr/>
            <p:nvPr/>
          </p:nvSpPr>
          <p:spPr>
            <a:xfrm>
              <a:off x="253428" y="5533009"/>
              <a:ext cx="2664460" cy="617220"/>
            </a:xfrm>
            <a:custGeom>
              <a:avLst/>
              <a:gdLst/>
              <a:ahLst/>
              <a:cxnLst/>
              <a:rect l="l" t="t" r="r" b="b"/>
              <a:pathLst>
                <a:path w="2664460" h="617220">
                  <a:moveTo>
                    <a:pt x="0" y="157670"/>
                  </a:moveTo>
                  <a:lnTo>
                    <a:pt x="8037" y="107837"/>
                  </a:lnTo>
                  <a:lnTo>
                    <a:pt x="30419" y="64555"/>
                  </a:lnTo>
                  <a:lnTo>
                    <a:pt x="64547" y="30423"/>
                  </a:lnTo>
                  <a:lnTo>
                    <a:pt x="107826" y="8038"/>
                  </a:lnTo>
                  <a:lnTo>
                    <a:pt x="157657" y="0"/>
                  </a:lnTo>
                  <a:lnTo>
                    <a:pt x="2506281" y="0"/>
                  </a:lnTo>
                  <a:lnTo>
                    <a:pt x="2556140" y="8038"/>
                  </a:lnTo>
                  <a:lnTo>
                    <a:pt x="2599440" y="30423"/>
                  </a:lnTo>
                  <a:lnTo>
                    <a:pt x="2633584" y="64555"/>
                  </a:lnTo>
                  <a:lnTo>
                    <a:pt x="2655974" y="107837"/>
                  </a:lnTo>
                  <a:lnTo>
                    <a:pt x="2664015" y="157670"/>
                  </a:lnTo>
                  <a:lnTo>
                    <a:pt x="2664015" y="459117"/>
                  </a:lnTo>
                  <a:lnTo>
                    <a:pt x="2655974" y="508949"/>
                  </a:lnTo>
                  <a:lnTo>
                    <a:pt x="2633584" y="552228"/>
                  </a:lnTo>
                  <a:lnTo>
                    <a:pt x="2599440" y="586356"/>
                  </a:lnTo>
                  <a:lnTo>
                    <a:pt x="2556140" y="608737"/>
                  </a:lnTo>
                  <a:lnTo>
                    <a:pt x="2506281" y="616775"/>
                  </a:lnTo>
                  <a:lnTo>
                    <a:pt x="157657" y="616775"/>
                  </a:lnTo>
                  <a:lnTo>
                    <a:pt x="107826" y="608737"/>
                  </a:lnTo>
                  <a:lnTo>
                    <a:pt x="64547" y="586356"/>
                  </a:lnTo>
                  <a:lnTo>
                    <a:pt x="30419" y="552228"/>
                  </a:lnTo>
                  <a:lnTo>
                    <a:pt x="8037" y="508949"/>
                  </a:lnTo>
                  <a:lnTo>
                    <a:pt x="0" y="459117"/>
                  </a:lnTo>
                  <a:lnTo>
                    <a:pt x="0" y="157670"/>
                  </a:lnTo>
                  <a:close/>
                </a:path>
              </a:pathLst>
            </a:custGeom>
            <a:ln w="12700">
              <a:solidFill>
                <a:srgbClr val="FFFFFF"/>
              </a:solidFill>
            </a:ln>
          </p:spPr>
          <p:txBody>
            <a:bodyPr wrap="square" lIns="0" tIns="0" rIns="0" bIns="0" rtlCol="0"/>
            <a:lstStyle/>
            <a:p>
              <a:endParaRPr/>
            </a:p>
          </p:txBody>
        </p:sp>
      </p:grpSp>
      <p:sp>
        <p:nvSpPr>
          <p:cNvPr id="38" name="object 38"/>
          <p:cNvSpPr txBox="1"/>
          <p:nvPr/>
        </p:nvSpPr>
        <p:spPr>
          <a:xfrm>
            <a:off x="497055" y="5692800"/>
            <a:ext cx="2466108" cy="228268"/>
          </a:xfrm>
          <a:prstGeom prst="rect">
            <a:avLst/>
          </a:prstGeom>
        </p:spPr>
        <p:txBody>
          <a:bodyPr vert="horz" wrap="square" lIns="0" tIns="12700" rIns="0" bIns="0" rtlCol="0">
            <a:spAutoFit/>
          </a:bodyPr>
          <a:lstStyle/>
          <a:p>
            <a:pPr marL="12700">
              <a:lnSpc>
                <a:spcPct val="100000"/>
              </a:lnSpc>
              <a:spcBef>
                <a:spcPts val="100"/>
              </a:spcBef>
            </a:pPr>
            <a:r>
              <a:rPr sz="1400" b="1" dirty="0">
                <a:solidFill>
                  <a:srgbClr val="FFFFFF"/>
                </a:solidFill>
                <a:latin typeface="Arial"/>
                <a:cs typeface="Arial"/>
              </a:rPr>
              <a:t>BADAN GIZI NASIONAL</a:t>
            </a:r>
            <a:endParaRPr sz="1400" dirty="0">
              <a:latin typeface="Arial"/>
              <a:cs typeface="Arial"/>
            </a:endParaRPr>
          </a:p>
        </p:txBody>
      </p:sp>
      <p:grpSp>
        <p:nvGrpSpPr>
          <p:cNvPr id="39" name="object 39"/>
          <p:cNvGrpSpPr/>
          <p:nvPr/>
        </p:nvGrpSpPr>
        <p:grpSpPr>
          <a:xfrm>
            <a:off x="1422626" y="5100840"/>
            <a:ext cx="4728845" cy="1088390"/>
            <a:chOff x="1422626" y="5100840"/>
            <a:chExt cx="4728845" cy="1088390"/>
          </a:xfrm>
        </p:grpSpPr>
        <p:pic>
          <p:nvPicPr>
            <p:cNvPr id="40" name="object 40"/>
            <p:cNvPicPr/>
            <p:nvPr/>
          </p:nvPicPr>
          <p:blipFill>
            <a:blip r:embed="rId13" cstate="print"/>
            <a:stretch>
              <a:fillRect/>
            </a:stretch>
          </p:blipFill>
          <p:spPr>
            <a:xfrm>
              <a:off x="1518755" y="5112215"/>
              <a:ext cx="181809" cy="102454"/>
            </a:xfrm>
            <a:prstGeom prst="rect">
              <a:avLst/>
            </a:prstGeom>
          </p:spPr>
        </p:pic>
        <p:sp>
          <p:nvSpPr>
            <p:cNvPr id="41" name="object 41"/>
            <p:cNvSpPr/>
            <p:nvPr/>
          </p:nvSpPr>
          <p:spPr>
            <a:xfrm>
              <a:off x="1422626" y="5163965"/>
              <a:ext cx="376555" cy="272415"/>
            </a:xfrm>
            <a:custGeom>
              <a:avLst/>
              <a:gdLst/>
              <a:ahLst/>
              <a:cxnLst/>
              <a:rect l="l" t="t" r="r" b="b"/>
              <a:pathLst>
                <a:path w="376555" h="272414">
                  <a:moveTo>
                    <a:pt x="376156" y="94090"/>
                  </a:moveTo>
                  <a:lnTo>
                    <a:pt x="0" y="94090"/>
                  </a:lnTo>
                  <a:lnTo>
                    <a:pt x="0" y="271818"/>
                  </a:lnTo>
                  <a:lnTo>
                    <a:pt x="151507" y="271818"/>
                  </a:lnTo>
                  <a:lnTo>
                    <a:pt x="151507" y="224772"/>
                  </a:lnTo>
                  <a:lnTo>
                    <a:pt x="20897" y="224772"/>
                  </a:lnTo>
                  <a:lnTo>
                    <a:pt x="20897" y="182954"/>
                  </a:lnTo>
                  <a:lnTo>
                    <a:pt x="376156" y="182954"/>
                  </a:lnTo>
                  <a:lnTo>
                    <a:pt x="376156" y="162045"/>
                  </a:lnTo>
                  <a:lnTo>
                    <a:pt x="20897" y="162045"/>
                  </a:lnTo>
                  <a:lnTo>
                    <a:pt x="20897" y="120227"/>
                  </a:lnTo>
                  <a:lnTo>
                    <a:pt x="376156" y="120227"/>
                  </a:lnTo>
                  <a:lnTo>
                    <a:pt x="376156" y="94090"/>
                  </a:lnTo>
                  <a:close/>
                </a:path>
                <a:path w="376555" h="272414">
                  <a:moveTo>
                    <a:pt x="250771" y="182954"/>
                  </a:moveTo>
                  <a:lnTo>
                    <a:pt x="188078" y="182954"/>
                  </a:lnTo>
                  <a:lnTo>
                    <a:pt x="204812" y="185796"/>
                  </a:lnTo>
                  <a:lnTo>
                    <a:pt x="216159" y="193147"/>
                  </a:lnTo>
                  <a:lnTo>
                    <a:pt x="222608" y="203242"/>
                  </a:lnTo>
                  <a:lnTo>
                    <a:pt x="224649" y="214318"/>
                  </a:lnTo>
                  <a:lnTo>
                    <a:pt x="224649" y="271818"/>
                  </a:lnTo>
                  <a:lnTo>
                    <a:pt x="376156" y="271818"/>
                  </a:lnTo>
                  <a:lnTo>
                    <a:pt x="376156" y="224772"/>
                  </a:lnTo>
                  <a:lnTo>
                    <a:pt x="250771" y="224772"/>
                  </a:lnTo>
                  <a:lnTo>
                    <a:pt x="250771" y="182954"/>
                  </a:lnTo>
                  <a:close/>
                </a:path>
                <a:path w="376555" h="272414">
                  <a:moveTo>
                    <a:pt x="83590" y="182954"/>
                  </a:moveTo>
                  <a:lnTo>
                    <a:pt x="62692" y="182954"/>
                  </a:lnTo>
                  <a:lnTo>
                    <a:pt x="62692" y="224772"/>
                  </a:lnTo>
                  <a:lnTo>
                    <a:pt x="83590" y="224772"/>
                  </a:lnTo>
                  <a:lnTo>
                    <a:pt x="83590" y="182954"/>
                  </a:lnTo>
                  <a:close/>
                </a:path>
                <a:path w="376555" h="272414">
                  <a:moveTo>
                    <a:pt x="188078" y="182954"/>
                  </a:moveTo>
                  <a:lnTo>
                    <a:pt x="125385" y="182954"/>
                  </a:lnTo>
                  <a:lnTo>
                    <a:pt x="125385" y="224772"/>
                  </a:lnTo>
                  <a:lnTo>
                    <a:pt x="151507" y="224772"/>
                  </a:lnTo>
                  <a:lnTo>
                    <a:pt x="151507" y="214318"/>
                  </a:lnTo>
                  <a:lnTo>
                    <a:pt x="153548" y="203242"/>
                  </a:lnTo>
                  <a:lnTo>
                    <a:pt x="159997" y="193147"/>
                  </a:lnTo>
                  <a:lnTo>
                    <a:pt x="171343" y="185796"/>
                  </a:lnTo>
                  <a:lnTo>
                    <a:pt x="188078" y="182954"/>
                  </a:lnTo>
                  <a:close/>
                </a:path>
                <a:path w="376555" h="272414">
                  <a:moveTo>
                    <a:pt x="313463" y="182954"/>
                  </a:moveTo>
                  <a:lnTo>
                    <a:pt x="292566" y="182954"/>
                  </a:lnTo>
                  <a:lnTo>
                    <a:pt x="292566" y="224772"/>
                  </a:lnTo>
                  <a:lnTo>
                    <a:pt x="313463" y="224772"/>
                  </a:lnTo>
                  <a:lnTo>
                    <a:pt x="313463" y="182954"/>
                  </a:lnTo>
                  <a:close/>
                </a:path>
                <a:path w="376555" h="272414">
                  <a:moveTo>
                    <a:pt x="376156" y="182954"/>
                  </a:moveTo>
                  <a:lnTo>
                    <a:pt x="355259" y="182954"/>
                  </a:lnTo>
                  <a:lnTo>
                    <a:pt x="355259" y="224772"/>
                  </a:lnTo>
                  <a:lnTo>
                    <a:pt x="376156" y="224772"/>
                  </a:lnTo>
                  <a:lnTo>
                    <a:pt x="376156" y="182954"/>
                  </a:lnTo>
                  <a:close/>
                </a:path>
                <a:path w="376555" h="272414">
                  <a:moveTo>
                    <a:pt x="83590" y="120227"/>
                  </a:moveTo>
                  <a:lnTo>
                    <a:pt x="62692" y="120227"/>
                  </a:lnTo>
                  <a:lnTo>
                    <a:pt x="62692" y="162045"/>
                  </a:lnTo>
                  <a:lnTo>
                    <a:pt x="83590" y="162045"/>
                  </a:lnTo>
                  <a:lnTo>
                    <a:pt x="83590" y="120227"/>
                  </a:lnTo>
                  <a:close/>
                </a:path>
                <a:path w="376555" h="272414">
                  <a:moveTo>
                    <a:pt x="250771" y="120227"/>
                  </a:moveTo>
                  <a:lnTo>
                    <a:pt x="125385" y="120227"/>
                  </a:lnTo>
                  <a:lnTo>
                    <a:pt x="125385" y="162045"/>
                  </a:lnTo>
                  <a:lnTo>
                    <a:pt x="151507" y="162045"/>
                  </a:lnTo>
                  <a:lnTo>
                    <a:pt x="151507" y="141136"/>
                  </a:lnTo>
                  <a:lnTo>
                    <a:pt x="250771" y="141136"/>
                  </a:lnTo>
                  <a:lnTo>
                    <a:pt x="250771" y="120227"/>
                  </a:lnTo>
                  <a:close/>
                </a:path>
                <a:path w="376555" h="272414">
                  <a:moveTo>
                    <a:pt x="250771" y="141136"/>
                  </a:moveTo>
                  <a:lnTo>
                    <a:pt x="224649" y="141136"/>
                  </a:lnTo>
                  <a:lnTo>
                    <a:pt x="224649" y="162045"/>
                  </a:lnTo>
                  <a:lnTo>
                    <a:pt x="250771" y="162045"/>
                  </a:lnTo>
                  <a:lnTo>
                    <a:pt x="250771" y="141136"/>
                  </a:lnTo>
                  <a:close/>
                </a:path>
                <a:path w="376555" h="272414">
                  <a:moveTo>
                    <a:pt x="313463" y="120227"/>
                  </a:moveTo>
                  <a:lnTo>
                    <a:pt x="292566" y="120227"/>
                  </a:lnTo>
                  <a:lnTo>
                    <a:pt x="292566" y="162045"/>
                  </a:lnTo>
                  <a:lnTo>
                    <a:pt x="313463" y="162045"/>
                  </a:lnTo>
                  <a:lnTo>
                    <a:pt x="313463" y="120227"/>
                  </a:lnTo>
                  <a:close/>
                </a:path>
                <a:path w="376555" h="272414">
                  <a:moveTo>
                    <a:pt x="376156" y="120227"/>
                  </a:moveTo>
                  <a:lnTo>
                    <a:pt x="355259" y="120227"/>
                  </a:lnTo>
                  <a:lnTo>
                    <a:pt x="355259" y="162045"/>
                  </a:lnTo>
                  <a:lnTo>
                    <a:pt x="376156" y="162045"/>
                  </a:lnTo>
                  <a:lnTo>
                    <a:pt x="376156" y="120227"/>
                  </a:lnTo>
                  <a:close/>
                </a:path>
                <a:path w="376555" h="272414">
                  <a:moveTo>
                    <a:pt x="188078" y="0"/>
                  </a:moveTo>
                  <a:lnTo>
                    <a:pt x="125385" y="62727"/>
                  </a:lnTo>
                  <a:lnTo>
                    <a:pt x="125385" y="94090"/>
                  </a:lnTo>
                  <a:lnTo>
                    <a:pt x="179196" y="94090"/>
                  </a:lnTo>
                  <a:lnTo>
                    <a:pt x="172405" y="87295"/>
                  </a:lnTo>
                  <a:lnTo>
                    <a:pt x="172405" y="69522"/>
                  </a:lnTo>
                  <a:lnTo>
                    <a:pt x="179196" y="62727"/>
                  </a:lnTo>
                  <a:lnTo>
                    <a:pt x="250771" y="62727"/>
                  </a:lnTo>
                  <a:lnTo>
                    <a:pt x="188078" y="0"/>
                  </a:lnTo>
                  <a:close/>
                </a:path>
                <a:path w="376555" h="272414">
                  <a:moveTo>
                    <a:pt x="250771" y="62727"/>
                  </a:moveTo>
                  <a:lnTo>
                    <a:pt x="196959" y="62727"/>
                  </a:lnTo>
                  <a:lnTo>
                    <a:pt x="203751" y="69522"/>
                  </a:lnTo>
                  <a:lnTo>
                    <a:pt x="203751" y="87295"/>
                  </a:lnTo>
                  <a:lnTo>
                    <a:pt x="196959" y="94090"/>
                  </a:lnTo>
                  <a:lnTo>
                    <a:pt x="250771" y="94090"/>
                  </a:lnTo>
                  <a:lnTo>
                    <a:pt x="250771" y="62727"/>
                  </a:lnTo>
                  <a:close/>
                </a:path>
              </a:pathLst>
            </a:custGeom>
            <a:solidFill>
              <a:srgbClr val="008000"/>
            </a:solidFill>
          </p:spPr>
          <p:txBody>
            <a:bodyPr wrap="square" lIns="0" tIns="0" rIns="0" bIns="0" rtlCol="0"/>
            <a:lstStyle/>
            <a:p>
              <a:endParaRPr/>
            </a:p>
          </p:txBody>
        </p:sp>
        <p:pic>
          <p:nvPicPr>
            <p:cNvPr id="42" name="object 42"/>
            <p:cNvPicPr/>
            <p:nvPr/>
          </p:nvPicPr>
          <p:blipFill>
            <a:blip r:embed="rId14" cstate="print"/>
            <a:stretch>
              <a:fillRect/>
            </a:stretch>
          </p:blipFill>
          <p:spPr>
            <a:xfrm>
              <a:off x="4399787" y="5100840"/>
              <a:ext cx="414540" cy="435851"/>
            </a:xfrm>
            <a:prstGeom prst="rect">
              <a:avLst/>
            </a:prstGeom>
          </p:spPr>
        </p:pic>
        <p:pic>
          <p:nvPicPr>
            <p:cNvPr id="43" name="object 43"/>
            <p:cNvPicPr/>
            <p:nvPr/>
          </p:nvPicPr>
          <p:blipFill>
            <a:blip r:embed="rId15" cstate="print"/>
            <a:stretch>
              <a:fillRect/>
            </a:stretch>
          </p:blipFill>
          <p:spPr>
            <a:xfrm>
              <a:off x="4453636" y="5115915"/>
              <a:ext cx="311886" cy="334162"/>
            </a:xfrm>
            <a:prstGeom prst="rect">
              <a:avLst/>
            </a:prstGeom>
          </p:spPr>
        </p:pic>
        <p:pic>
          <p:nvPicPr>
            <p:cNvPr id="44" name="object 44"/>
            <p:cNvPicPr/>
            <p:nvPr/>
          </p:nvPicPr>
          <p:blipFill>
            <a:blip r:embed="rId16" cstate="print"/>
            <a:stretch>
              <a:fillRect/>
            </a:stretch>
          </p:blipFill>
          <p:spPr>
            <a:xfrm>
              <a:off x="3081528" y="5457443"/>
              <a:ext cx="3069336" cy="731545"/>
            </a:xfrm>
            <a:prstGeom prst="rect">
              <a:avLst/>
            </a:prstGeom>
          </p:spPr>
        </p:pic>
        <p:sp>
          <p:nvSpPr>
            <p:cNvPr id="45" name="object 45"/>
            <p:cNvSpPr/>
            <p:nvPr/>
          </p:nvSpPr>
          <p:spPr>
            <a:xfrm>
              <a:off x="3141853" y="5555233"/>
              <a:ext cx="2954655" cy="617220"/>
            </a:xfrm>
            <a:custGeom>
              <a:avLst/>
              <a:gdLst/>
              <a:ahLst/>
              <a:cxnLst/>
              <a:rect l="l" t="t" r="r" b="b"/>
              <a:pathLst>
                <a:path w="2954654" h="617220">
                  <a:moveTo>
                    <a:pt x="2764917" y="0"/>
                  </a:moveTo>
                  <a:lnTo>
                    <a:pt x="189230" y="0"/>
                  </a:lnTo>
                  <a:lnTo>
                    <a:pt x="138920" y="6758"/>
                  </a:lnTo>
                  <a:lnTo>
                    <a:pt x="93716" y="25831"/>
                  </a:lnTo>
                  <a:lnTo>
                    <a:pt x="55419" y="55416"/>
                  </a:lnTo>
                  <a:lnTo>
                    <a:pt x="25832" y="93709"/>
                  </a:lnTo>
                  <a:lnTo>
                    <a:pt x="6758" y="138906"/>
                  </a:lnTo>
                  <a:lnTo>
                    <a:pt x="0" y="189204"/>
                  </a:lnTo>
                  <a:lnTo>
                    <a:pt x="0" y="427596"/>
                  </a:lnTo>
                  <a:lnTo>
                    <a:pt x="6758" y="477889"/>
                  </a:lnTo>
                  <a:lnTo>
                    <a:pt x="25832" y="523082"/>
                  </a:lnTo>
                  <a:lnTo>
                    <a:pt x="55419" y="561373"/>
                  </a:lnTo>
                  <a:lnTo>
                    <a:pt x="93716" y="590956"/>
                  </a:lnTo>
                  <a:lnTo>
                    <a:pt x="138920" y="610029"/>
                  </a:lnTo>
                  <a:lnTo>
                    <a:pt x="189230" y="616788"/>
                  </a:lnTo>
                  <a:lnTo>
                    <a:pt x="2764917" y="616788"/>
                  </a:lnTo>
                  <a:lnTo>
                    <a:pt x="2815226" y="610029"/>
                  </a:lnTo>
                  <a:lnTo>
                    <a:pt x="2860430" y="590956"/>
                  </a:lnTo>
                  <a:lnTo>
                    <a:pt x="2898727" y="561373"/>
                  </a:lnTo>
                  <a:lnTo>
                    <a:pt x="2928314" y="523082"/>
                  </a:lnTo>
                  <a:lnTo>
                    <a:pt x="2947388" y="477889"/>
                  </a:lnTo>
                  <a:lnTo>
                    <a:pt x="2954147" y="427596"/>
                  </a:lnTo>
                  <a:lnTo>
                    <a:pt x="2954147" y="189204"/>
                  </a:lnTo>
                  <a:lnTo>
                    <a:pt x="2947388" y="138906"/>
                  </a:lnTo>
                  <a:lnTo>
                    <a:pt x="2928314" y="93709"/>
                  </a:lnTo>
                  <a:lnTo>
                    <a:pt x="2898727" y="55416"/>
                  </a:lnTo>
                  <a:lnTo>
                    <a:pt x="2860430" y="25831"/>
                  </a:lnTo>
                  <a:lnTo>
                    <a:pt x="2815226" y="6758"/>
                  </a:lnTo>
                  <a:lnTo>
                    <a:pt x="2764917" y="0"/>
                  </a:lnTo>
                  <a:close/>
                </a:path>
              </a:pathLst>
            </a:custGeom>
            <a:solidFill>
              <a:srgbClr val="800934"/>
            </a:solidFill>
          </p:spPr>
          <p:txBody>
            <a:bodyPr wrap="square" lIns="0" tIns="0" rIns="0" bIns="0" rtlCol="0"/>
            <a:lstStyle/>
            <a:p>
              <a:endParaRPr/>
            </a:p>
          </p:txBody>
        </p:sp>
        <p:sp>
          <p:nvSpPr>
            <p:cNvPr id="46" name="object 46"/>
            <p:cNvSpPr/>
            <p:nvPr/>
          </p:nvSpPr>
          <p:spPr>
            <a:xfrm>
              <a:off x="3141853" y="5555233"/>
              <a:ext cx="2954655" cy="617220"/>
            </a:xfrm>
            <a:custGeom>
              <a:avLst/>
              <a:gdLst/>
              <a:ahLst/>
              <a:cxnLst/>
              <a:rect l="l" t="t" r="r" b="b"/>
              <a:pathLst>
                <a:path w="2954654" h="617220">
                  <a:moveTo>
                    <a:pt x="0" y="189204"/>
                  </a:moveTo>
                  <a:lnTo>
                    <a:pt x="6758" y="138906"/>
                  </a:lnTo>
                  <a:lnTo>
                    <a:pt x="25832" y="93709"/>
                  </a:lnTo>
                  <a:lnTo>
                    <a:pt x="55419" y="55416"/>
                  </a:lnTo>
                  <a:lnTo>
                    <a:pt x="93716" y="25831"/>
                  </a:lnTo>
                  <a:lnTo>
                    <a:pt x="138920" y="6758"/>
                  </a:lnTo>
                  <a:lnTo>
                    <a:pt x="189230" y="0"/>
                  </a:lnTo>
                  <a:lnTo>
                    <a:pt x="2764917" y="0"/>
                  </a:lnTo>
                  <a:lnTo>
                    <a:pt x="2815226" y="6758"/>
                  </a:lnTo>
                  <a:lnTo>
                    <a:pt x="2860430" y="25831"/>
                  </a:lnTo>
                  <a:lnTo>
                    <a:pt x="2898727" y="55416"/>
                  </a:lnTo>
                  <a:lnTo>
                    <a:pt x="2928314" y="93709"/>
                  </a:lnTo>
                  <a:lnTo>
                    <a:pt x="2947388" y="138906"/>
                  </a:lnTo>
                  <a:lnTo>
                    <a:pt x="2954147" y="189204"/>
                  </a:lnTo>
                  <a:lnTo>
                    <a:pt x="2954147" y="427596"/>
                  </a:lnTo>
                  <a:lnTo>
                    <a:pt x="2947388" y="477889"/>
                  </a:lnTo>
                  <a:lnTo>
                    <a:pt x="2928314" y="523082"/>
                  </a:lnTo>
                  <a:lnTo>
                    <a:pt x="2898727" y="561373"/>
                  </a:lnTo>
                  <a:lnTo>
                    <a:pt x="2860430" y="590956"/>
                  </a:lnTo>
                  <a:lnTo>
                    <a:pt x="2815226" y="610029"/>
                  </a:lnTo>
                  <a:lnTo>
                    <a:pt x="2764917" y="616788"/>
                  </a:lnTo>
                  <a:lnTo>
                    <a:pt x="189230" y="616788"/>
                  </a:lnTo>
                  <a:lnTo>
                    <a:pt x="138920" y="610029"/>
                  </a:lnTo>
                  <a:lnTo>
                    <a:pt x="93716" y="590956"/>
                  </a:lnTo>
                  <a:lnTo>
                    <a:pt x="55419" y="561373"/>
                  </a:lnTo>
                  <a:lnTo>
                    <a:pt x="25832" y="523082"/>
                  </a:lnTo>
                  <a:lnTo>
                    <a:pt x="6758" y="477889"/>
                  </a:lnTo>
                  <a:lnTo>
                    <a:pt x="0" y="427596"/>
                  </a:lnTo>
                  <a:lnTo>
                    <a:pt x="0" y="189204"/>
                  </a:lnTo>
                  <a:close/>
                </a:path>
              </a:pathLst>
            </a:custGeom>
            <a:ln w="12700">
              <a:solidFill>
                <a:srgbClr val="FFFFFF"/>
              </a:solidFill>
            </a:ln>
          </p:spPr>
          <p:txBody>
            <a:bodyPr wrap="square" lIns="0" tIns="0" rIns="0" bIns="0" rtlCol="0"/>
            <a:lstStyle/>
            <a:p>
              <a:endParaRPr/>
            </a:p>
          </p:txBody>
        </p:sp>
      </p:grpSp>
      <p:sp>
        <p:nvSpPr>
          <p:cNvPr id="47" name="object 47"/>
          <p:cNvSpPr txBox="1"/>
          <p:nvPr/>
        </p:nvSpPr>
        <p:spPr>
          <a:xfrm>
            <a:off x="3345690" y="5727485"/>
            <a:ext cx="2664460" cy="228268"/>
          </a:xfrm>
          <a:prstGeom prst="rect">
            <a:avLst/>
          </a:prstGeom>
        </p:spPr>
        <p:txBody>
          <a:bodyPr vert="horz" wrap="square" lIns="0" tIns="12700" rIns="0" bIns="0" rtlCol="0">
            <a:spAutoFit/>
          </a:bodyPr>
          <a:lstStyle/>
          <a:p>
            <a:pPr marL="12700">
              <a:lnSpc>
                <a:spcPct val="100000"/>
              </a:lnSpc>
              <a:spcBef>
                <a:spcPts val="100"/>
              </a:spcBef>
            </a:pPr>
            <a:r>
              <a:rPr sz="1400" b="1" dirty="0">
                <a:solidFill>
                  <a:srgbClr val="FFFFFF"/>
                </a:solidFill>
                <a:latin typeface="Arial"/>
                <a:cs typeface="Arial"/>
              </a:rPr>
              <a:t>KEMENTERIAN KESEHATAN</a:t>
            </a:r>
            <a:endParaRPr sz="1400" dirty="0">
              <a:latin typeface="Arial"/>
              <a:cs typeface="Arial"/>
            </a:endParaRPr>
          </a:p>
        </p:txBody>
      </p:sp>
      <p:grpSp>
        <p:nvGrpSpPr>
          <p:cNvPr id="48" name="object 48"/>
          <p:cNvGrpSpPr/>
          <p:nvPr/>
        </p:nvGrpSpPr>
        <p:grpSpPr>
          <a:xfrm>
            <a:off x="6227064" y="5056898"/>
            <a:ext cx="2952115" cy="1164590"/>
            <a:chOff x="6227064" y="5056898"/>
            <a:chExt cx="2952115" cy="1164590"/>
          </a:xfrm>
        </p:grpSpPr>
        <p:pic>
          <p:nvPicPr>
            <p:cNvPr id="49" name="object 49"/>
            <p:cNvPicPr/>
            <p:nvPr/>
          </p:nvPicPr>
          <p:blipFill>
            <a:blip r:embed="rId17" cstate="print"/>
            <a:stretch>
              <a:fillRect/>
            </a:stretch>
          </p:blipFill>
          <p:spPr>
            <a:xfrm>
              <a:off x="6679692" y="5102351"/>
              <a:ext cx="434340" cy="434340"/>
            </a:xfrm>
            <a:prstGeom prst="rect">
              <a:avLst/>
            </a:prstGeom>
          </p:spPr>
        </p:pic>
        <p:pic>
          <p:nvPicPr>
            <p:cNvPr id="50" name="object 50"/>
            <p:cNvPicPr/>
            <p:nvPr/>
          </p:nvPicPr>
          <p:blipFill>
            <a:blip r:embed="rId18" cstate="print"/>
            <a:stretch>
              <a:fillRect/>
            </a:stretch>
          </p:blipFill>
          <p:spPr>
            <a:xfrm>
              <a:off x="6733286" y="5117769"/>
              <a:ext cx="332308" cy="332308"/>
            </a:xfrm>
            <a:prstGeom prst="rect">
              <a:avLst/>
            </a:prstGeom>
          </p:spPr>
        </p:pic>
        <p:pic>
          <p:nvPicPr>
            <p:cNvPr id="51" name="object 51"/>
            <p:cNvPicPr/>
            <p:nvPr/>
          </p:nvPicPr>
          <p:blipFill>
            <a:blip r:embed="rId19" cstate="print"/>
            <a:stretch>
              <a:fillRect/>
            </a:stretch>
          </p:blipFill>
          <p:spPr>
            <a:xfrm>
              <a:off x="6227064" y="5487923"/>
              <a:ext cx="2951988" cy="733056"/>
            </a:xfrm>
            <a:prstGeom prst="rect">
              <a:avLst/>
            </a:prstGeom>
          </p:spPr>
        </p:pic>
        <p:sp>
          <p:nvSpPr>
            <p:cNvPr id="52" name="object 52"/>
            <p:cNvSpPr/>
            <p:nvPr/>
          </p:nvSpPr>
          <p:spPr>
            <a:xfrm>
              <a:off x="6287262" y="5586476"/>
              <a:ext cx="2836545" cy="617220"/>
            </a:xfrm>
            <a:custGeom>
              <a:avLst/>
              <a:gdLst/>
              <a:ahLst/>
              <a:cxnLst/>
              <a:rect l="l" t="t" r="r" b="b"/>
              <a:pathLst>
                <a:path w="2836545" h="617220">
                  <a:moveTo>
                    <a:pt x="2647315" y="0"/>
                  </a:moveTo>
                  <a:lnTo>
                    <a:pt x="189102" y="0"/>
                  </a:lnTo>
                  <a:lnTo>
                    <a:pt x="138847" y="6754"/>
                  </a:lnTo>
                  <a:lnTo>
                    <a:pt x="93678" y="25818"/>
                  </a:lnTo>
                  <a:lnTo>
                    <a:pt x="55403" y="55389"/>
                  </a:lnTo>
                  <a:lnTo>
                    <a:pt x="25828" y="93667"/>
                  </a:lnTo>
                  <a:lnTo>
                    <a:pt x="6758" y="138851"/>
                  </a:lnTo>
                  <a:lnTo>
                    <a:pt x="0" y="189141"/>
                  </a:lnTo>
                  <a:lnTo>
                    <a:pt x="0" y="427532"/>
                  </a:lnTo>
                  <a:lnTo>
                    <a:pt x="6758" y="477825"/>
                  </a:lnTo>
                  <a:lnTo>
                    <a:pt x="25828" y="523019"/>
                  </a:lnTo>
                  <a:lnTo>
                    <a:pt x="55403" y="561309"/>
                  </a:lnTo>
                  <a:lnTo>
                    <a:pt x="93678" y="590893"/>
                  </a:lnTo>
                  <a:lnTo>
                    <a:pt x="138847" y="609966"/>
                  </a:lnTo>
                  <a:lnTo>
                    <a:pt x="189102" y="616724"/>
                  </a:lnTo>
                  <a:lnTo>
                    <a:pt x="2647315" y="616724"/>
                  </a:lnTo>
                  <a:lnTo>
                    <a:pt x="2697570" y="609966"/>
                  </a:lnTo>
                  <a:lnTo>
                    <a:pt x="2742739" y="590893"/>
                  </a:lnTo>
                  <a:lnTo>
                    <a:pt x="2781014" y="561309"/>
                  </a:lnTo>
                  <a:lnTo>
                    <a:pt x="2810589" y="523019"/>
                  </a:lnTo>
                  <a:lnTo>
                    <a:pt x="2829659" y="477825"/>
                  </a:lnTo>
                  <a:lnTo>
                    <a:pt x="2836417" y="427532"/>
                  </a:lnTo>
                  <a:lnTo>
                    <a:pt x="2836417" y="189141"/>
                  </a:lnTo>
                  <a:lnTo>
                    <a:pt x="2829659" y="138851"/>
                  </a:lnTo>
                  <a:lnTo>
                    <a:pt x="2810589" y="93667"/>
                  </a:lnTo>
                  <a:lnTo>
                    <a:pt x="2781014" y="55389"/>
                  </a:lnTo>
                  <a:lnTo>
                    <a:pt x="2742739" y="25818"/>
                  </a:lnTo>
                  <a:lnTo>
                    <a:pt x="2697570" y="6754"/>
                  </a:lnTo>
                  <a:lnTo>
                    <a:pt x="2647315" y="0"/>
                  </a:lnTo>
                  <a:close/>
                </a:path>
              </a:pathLst>
            </a:custGeom>
            <a:solidFill>
              <a:srgbClr val="538235"/>
            </a:solidFill>
          </p:spPr>
          <p:txBody>
            <a:bodyPr wrap="square" lIns="0" tIns="0" rIns="0" bIns="0" rtlCol="0"/>
            <a:lstStyle/>
            <a:p>
              <a:endParaRPr/>
            </a:p>
          </p:txBody>
        </p:sp>
        <p:sp>
          <p:nvSpPr>
            <p:cNvPr id="53" name="object 53"/>
            <p:cNvSpPr/>
            <p:nvPr/>
          </p:nvSpPr>
          <p:spPr>
            <a:xfrm>
              <a:off x="6287262" y="5586476"/>
              <a:ext cx="2836545" cy="617220"/>
            </a:xfrm>
            <a:custGeom>
              <a:avLst/>
              <a:gdLst/>
              <a:ahLst/>
              <a:cxnLst/>
              <a:rect l="l" t="t" r="r" b="b"/>
              <a:pathLst>
                <a:path w="2836545" h="617220">
                  <a:moveTo>
                    <a:pt x="0" y="189141"/>
                  </a:moveTo>
                  <a:lnTo>
                    <a:pt x="6758" y="138851"/>
                  </a:lnTo>
                  <a:lnTo>
                    <a:pt x="25828" y="93667"/>
                  </a:lnTo>
                  <a:lnTo>
                    <a:pt x="55403" y="55389"/>
                  </a:lnTo>
                  <a:lnTo>
                    <a:pt x="93678" y="25818"/>
                  </a:lnTo>
                  <a:lnTo>
                    <a:pt x="138847" y="6754"/>
                  </a:lnTo>
                  <a:lnTo>
                    <a:pt x="189102" y="0"/>
                  </a:lnTo>
                  <a:lnTo>
                    <a:pt x="2647315" y="0"/>
                  </a:lnTo>
                  <a:lnTo>
                    <a:pt x="2697570" y="6754"/>
                  </a:lnTo>
                  <a:lnTo>
                    <a:pt x="2742739" y="25818"/>
                  </a:lnTo>
                  <a:lnTo>
                    <a:pt x="2781014" y="55389"/>
                  </a:lnTo>
                  <a:lnTo>
                    <a:pt x="2810589" y="93667"/>
                  </a:lnTo>
                  <a:lnTo>
                    <a:pt x="2829659" y="138851"/>
                  </a:lnTo>
                  <a:lnTo>
                    <a:pt x="2836417" y="189141"/>
                  </a:lnTo>
                  <a:lnTo>
                    <a:pt x="2836417" y="427532"/>
                  </a:lnTo>
                  <a:lnTo>
                    <a:pt x="2829659" y="477825"/>
                  </a:lnTo>
                  <a:lnTo>
                    <a:pt x="2810589" y="523019"/>
                  </a:lnTo>
                  <a:lnTo>
                    <a:pt x="2781014" y="561309"/>
                  </a:lnTo>
                  <a:lnTo>
                    <a:pt x="2742739" y="590893"/>
                  </a:lnTo>
                  <a:lnTo>
                    <a:pt x="2697570" y="609966"/>
                  </a:lnTo>
                  <a:lnTo>
                    <a:pt x="2647315" y="616724"/>
                  </a:lnTo>
                  <a:lnTo>
                    <a:pt x="189102" y="616724"/>
                  </a:lnTo>
                  <a:lnTo>
                    <a:pt x="138847" y="609966"/>
                  </a:lnTo>
                  <a:lnTo>
                    <a:pt x="93678" y="590893"/>
                  </a:lnTo>
                  <a:lnTo>
                    <a:pt x="55403" y="561309"/>
                  </a:lnTo>
                  <a:lnTo>
                    <a:pt x="25828" y="523019"/>
                  </a:lnTo>
                  <a:lnTo>
                    <a:pt x="6758" y="477825"/>
                  </a:lnTo>
                  <a:lnTo>
                    <a:pt x="0" y="427532"/>
                  </a:lnTo>
                  <a:lnTo>
                    <a:pt x="0" y="189141"/>
                  </a:lnTo>
                  <a:close/>
                </a:path>
              </a:pathLst>
            </a:custGeom>
            <a:ln w="12700">
              <a:solidFill>
                <a:srgbClr val="FFFFFF"/>
              </a:solidFill>
            </a:ln>
          </p:spPr>
          <p:txBody>
            <a:bodyPr wrap="square" lIns="0" tIns="0" rIns="0" bIns="0" rtlCol="0"/>
            <a:lstStyle/>
            <a:p>
              <a:endParaRPr/>
            </a:p>
          </p:txBody>
        </p:sp>
        <p:pic>
          <p:nvPicPr>
            <p:cNvPr id="54" name="object 54"/>
            <p:cNvPicPr/>
            <p:nvPr/>
          </p:nvPicPr>
          <p:blipFill>
            <a:blip r:embed="rId20" cstate="print"/>
            <a:stretch>
              <a:fillRect/>
            </a:stretch>
          </p:blipFill>
          <p:spPr>
            <a:xfrm>
              <a:off x="7456424" y="5056898"/>
              <a:ext cx="432549" cy="432549"/>
            </a:xfrm>
            <a:prstGeom prst="rect">
              <a:avLst/>
            </a:prstGeom>
          </p:spPr>
        </p:pic>
        <p:pic>
          <p:nvPicPr>
            <p:cNvPr id="55" name="object 55"/>
            <p:cNvPicPr/>
            <p:nvPr/>
          </p:nvPicPr>
          <p:blipFill>
            <a:blip r:embed="rId21" cstate="print"/>
            <a:stretch>
              <a:fillRect/>
            </a:stretch>
          </p:blipFill>
          <p:spPr>
            <a:xfrm>
              <a:off x="8296402" y="5095316"/>
              <a:ext cx="432549" cy="382574"/>
            </a:xfrm>
            <a:prstGeom prst="rect">
              <a:avLst/>
            </a:prstGeom>
          </p:spPr>
        </p:pic>
      </p:grpSp>
      <p:sp>
        <p:nvSpPr>
          <p:cNvPr id="56" name="object 56"/>
          <p:cNvSpPr txBox="1"/>
          <p:nvPr/>
        </p:nvSpPr>
        <p:spPr>
          <a:xfrm>
            <a:off x="6590904" y="5651918"/>
            <a:ext cx="2496440" cy="443070"/>
          </a:xfrm>
          <a:prstGeom prst="rect">
            <a:avLst/>
          </a:prstGeom>
        </p:spPr>
        <p:txBody>
          <a:bodyPr vert="horz" wrap="square" lIns="0" tIns="12065" rIns="0" bIns="0" rtlCol="0">
            <a:spAutoFit/>
          </a:bodyPr>
          <a:lstStyle/>
          <a:p>
            <a:pPr marL="12700">
              <a:lnSpc>
                <a:spcPct val="100000"/>
              </a:lnSpc>
              <a:spcBef>
                <a:spcPts val="95"/>
              </a:spcBef>
            </a:pPr>
            <a:r>
              <a:rPr sz="1400" b="1" dirty="0">
                <a:solidFill>
                  <a:srgbClr val="FFFFFF"/>
                </a:solidFill>
                <a:latin typeface="Arial"/>
                <a:cs typeface="Arial"/>
              </a:rPr>
              <a:t>KEMEN PU, KEMENAG,</a:t>
            </a:r>
            <a:endParaRPr sz="1400" dirty="0">
              <a:latin typeface="Arial"/>
              <a:cs typeface="Arial"/>
            </a:endParaRPr>
          </a:p>
          <a:p>
            <a:pPr marL="74930">
              <a:lnSpc>
                <a:spcPct val="100000"/>
              </a:lnSpc>
              <a:spcBef>
                <a:spcPts val="5"/>
              </a:spcBef>
            </a:pPr>
            <a:r>
              <a:rPr sz="1400" b="1" dirty="0">
                <a:solidFill>
                  <a:srgbClr val="FFFFFF"/>
                </a:solidFill>
                <a:latin typeface="Arial"/>
                <a:cs typeface="Arial"/>
              </a:rPr>
              <a:t>KEMENDIKTISAINTEK</a:t>
            </a:r>
            <a:endParaRPr sz="1400" dirty="0">
              <a:latin typeface="Arial"/>
              <a:cs typeface="Arial"/>
            </a:endParaRPr>
          </a:p>
        </p:txBody>
      </p:sp>
      <p:grpSp>
        <p:nvGrpSpPr>
          <p:cNvPr id="57" name="object 57"/>
          <p:cNvGrpSpPr/>
          <p:nvPr/>
        </p:nvGrpSpPr>
        <p:grpSpPr>
          <a:xfrm>
            <a:off x="9188195" y="5020068"/>
            <a:ext cx="2926080" cy="1169035"/>
            <a:chOff x="9188195" y="5020068"/>
            <a:chExt cx="2926080" cy="1169035"/>
          </a:xfrm>
        </p:grpSpPr>
        <p:pic>
          <p:nvPicPr>
            <p:cNvPr id="58" name="object 58"/>
            <p:cNvPicPr/>
            <p:nvPr/>
          </p:nvPicPr>
          <p:blipFill>
            <a:blip r:embed="rId22" cstate="print"/>
            <a:stretch>
              <a:fillRect/>
            </a:stretch>
          </p:blipFill>
          <p:spPr>
            <a:xfrm>
              <a:off x="10410443" y="5020068"/>
              <a:ext cx="533412" cy="527291"/>
            </a:xfrm>
            <a:prstGeom prst="rect">
              <a:avLst/>
            </a:prstGeom>
          </p:spPr>
        </p:pic>
        <p:pic>
          <p:nvPicPr>
            <p:cNvPr id="59" name="object 59"/>
            <p:cNvPicPr/>
            <p:nvPr/>
          </p:nvPicPr>
          <p:blipFill>
            <a:blip r:embed="rId23" cstate="print"/>
            <a:stretch>
              <a:fillRect/>
            </a:stretch>
          </p:blipFill>
          <p:spPr>
            <a:xfrm>
              <a:off x="10464037" y="5035943"/>
              <a:ext cx="431546" cy="424167"/>
            </a:xfrm>
            <a:prstGeom prst="rect">
              <a:avLst/>
            </a:prstGeom>
          </p:spPr>
        </p:pic>
        <p:pic>
          <p:nvPicPr>
            <p:cNvPr id="60" name="object 60"/>
            <p:cNvPicPr/>
            <p:nvPr/>
          </p:nvPicPr>
          <p:blipFill>
            <a:blip r:embed="rId24" cstate="print"/>
            <a:stretch>
              <a:fillRect/>
            </a:stretch>
          </p:blipFill>
          <p:spPr>
            <a:xfrm>
              <a:off x="9188195" y="5457444"/>
              <a:ext cx="2926079" cy="731545"/>
            </a:xfrm>
            <a:prstGeom prst="rect">
              <a:avLst/>
            </a:prstGeom>
          </p:spPr>
        </p:pic>
        <p:sp>
          <p:nvSpPr>
            <p:cNvPr id="61" name="object 61"/>
            <p:cNvSpPr/>
            <p:nvPr/>
          </p:nvSpPr>
          <p:spPr>
            <a:xfrm>
              <a:off x="9247885" y="5555234"/>
              <a:ext cx="2811145" cy="617220"/>
            </a:xfrm>
            <a:custGeom>
              <a:avLst/>
              <a:gdLst/>
              <a:ahLst/>
              <a:cxnLst/>
              <a:rect l="l" t="t" r="r" b="b"/>
              <a:pathLst>
                <a:path w="2811145" h="617220">
                  <a:moveTo>
                    <a:pt x="2621915" y="0"/>
                  </a:moveTo>
                  <a:lnTo>
                    <a:pt x="189230" y="0"/>
                  </a:lnTo>
                  <a:lnTo>
                    <a:pt x="138920" y="6758"/>
                  </a:lnTo>
                  <a:lnTo>
                    <a:pt x="93716" y="25831"/>
                  </a:lnTo>
                  <a:lnTo>
                    <a:pt x="55419" y="55416"/>
                  </a:lnTo>
                  <a:lnTo>
                    <a:pt x="25832" y="93709"/>
                  </a:lnTo>
                  <a:lnTo>
                    <a:pt x="6758" y="138906"/>
                  </a:lnTo>
                  <a:lnTo>
                    <a:pt x="0" y="189204"/>
                  </a:lnTo>
                  <a:lnTo>
                    <a:pt x="0" y="427596"/>
                  </a:lnTo>
                  <a:lnTo>
                    <a:pt x="6758" y="477889"/>
                  </a:lnTo>
                  <a:lnTo>
                    <a:pt x="25832" y="523082"/>
                  </a:lnTo>
                  <a:lnTo>
                    <a:pt x="55419" y="561373"/>
                  </a:lnTo>
                  <a:lnTo>
                    <a:pt x="93716" y="590956"/>
                  </a:lnTo>
                  <a:lnTo>
                    <a:pt x="138920" y="610029"/>
                  </a:lnTo>
                  <a:lnTo>
                    <a:pt x="189230" y="616788"/>
                  </a:lnTo>
                  <a:lnTo>
                    <a:pt x="2621915" y="616788"/>
                  </a:lnTo>
                  <a:lnTo>
                    <a:pt x="2672170" y="610029"/>
                  </a:lnTo>
                  <a:lnTo>
                    <a:pt x="2717339" y="590956"/>
                  </a:lnTo>
                  <a:lnTo>
                    <a:pt x="2755614" y="561373"/>
                  </a:lnTo>
                  <a:lnTo>
                    <a:pt x="2785189" y="523082"/>
                  </a:lnTo>
                  <a:lnTo>
                    <a:pt x="2804259" y="477889"/>
                  </a:lnTo>
                  <a:lnTo>
                    <a:pt x="2811018" y="427596"/>
                  </a:lnTo>
                  <a:lnTo>
                    <a:pt x="2811018" y="189204"/>
                  </a:lnTo>
                  <a:lnTo>
                    <a:pt x="2804259" y="138906"/>
                  </a:lnTo>
                  <a:lnTo>
                    <a:pt x="2785189" y="93709"/>
                  </a:lnTo>
                  <a:lnTo>
                    <a:pt x="2755614" y="55416"/>
                  </a:lnTo>
                  <a:lnTo>
                    <a:pt x="2717339" y="25831"/>
                  </a:lnTo>
                  <a:lnTo>
                    <a:pt x="2672170" y="6758"/>
                  </a:lnTo>
                  <a:lnTo>
                    <a:pt x="2621915" y="0"/>
                  </a:lnTo>
                  <a:close/>
                </a:path>
              </a:pathLst>
            </a:custGeom>
            <a:solidFill>
              <a:srgbClr val="BE9000"/>
            </a:solidFill>
          </p:spPr>
          <p:txBody>
            <a:bodyPr wrap="square" lIns="0" tIns="0" rIns="0" bIns="0" rtlCol="0"/>
            <a:lstStyle/>
            <a:p>
              <a:endParaRPr sz="1400"/>
            </a:p>
          </p:txBody>
        </p:sp>
        <p:sp>
          <p:nvSpPr>
            <p:cNvPr id="62" name="object 62"/>
            <p:cNvSpPr/>
            <p:nvPr/>
          </p:nvSpPr>
          <p:spPr>
            <a:xfrm>
              <a:off x="9247885" y="5555234"/>
              <a:ext cx="2811145" cy="617220"/>
            </a:xfrm>
            <a:custGeom>
              <a:avLst/>
              <a:gdLst/>
              <a:ahLst/>
              <a:cxnLst/>
              <a:rect l="l" t="t" r="r" b="b"/>
              <a:pathLst>
                <a:path w="2811145" h="617220">
                  <a:moveTo>
                    <a:pt x="0" y="189204"/>
                  </a:moveTo>
                  <a:lnTo>
                    <a:pt x="6758" y="138906"/>
                  </a:lnTo>
                  <a:lnTo>
                    <a:pt x="25832" y="93709"/>
                  </a:lnTo>
                  <a:lnTo>
                    <a:pt x="55419" y="55416"/>
                  </a:lnTo>
                  <a:lnTo>
                    <a:pt x="93716" y="25831"/>
                  </a:lnTo>
                  <a:lnTo>
                    <a:pt x="138920" y="6758"/>
                  </a:lnTo>
                  <a:lnTo>
                    <a:pt x="189230" y="0"/>
                  </a:lnTo>
                  <a:lnTo>
                    <a:pt x="2621915" y="0"/>
                  </a:lnTo>
                  <a:lnTo>
                    <a:pt x="2672170" y="6758"/>
                  </a:lnTo>
                  <a:lnTo>
                    <a:pt x="2717339" y="25831"/>
                  </a:lnTo>
                  <a:lnTo>
                    <a:pt x="2755614" y="55416"/>
                  </a:lnTo>
                  <a:lnTo>
                    <a:pt x="2785189" y="93709"/>
                  </a:lnTo>
                  <a:lnTo>
                    <a:pt x="2804259" y="138906"/>
                  </a:lnTo>
                  <a:lnTo>
                    <a:pt x="2811018" y="189204"/>
                  </a:lnTo>
                  <a:lnTo>
                    <a:pt x="2811018" y="427596"/>
                  </a:lnTo>
                  <a:lnTo>
                    <a:pt x="2804259" y="477889"/>
                  </a:lnTo>
                  <a:lnTo>
                    <a:pt x="2785189" y="523082"/>
                  </a:lnTo>
                  <a:lnTo>
                    <a:pt x="2755614" y="561373"/>
                  </a:lnTo>
                  <a:lnTo>
                    <a:pt x="2717339" y="590956"/>
                  </a:lnTo>
                  <a:lnTo>
                    <a:pt x="2672170" y="610029"/>
                  </a:lnTo>
                  <a:lnTo>
                    <a:pt x="2621915" y="616788"/>
                  </a:lnTo>
                  <a:lnTo>
                    <a:pt x="189230" y="616788"/>
                  </a:lnTo>
                  <a:lnTo>
                    <a:pt x="138920" y="610029"/>
                  </a:lnTo>
                  <a:lnTo>
                    <a:pt x="93716" y="590956"/>
                  </a:lnTo>
                  <a:lnTo>
                    <a:pt x="55419" y="561373"/>
                  </a:lnTo>
                  <a:lnTo>
                    <a:pt x="25832" y="523082"/>
                  </a:lnTo>
                  <a:lnTo>
                    <a:pt x="6758" y="477889"/>
                  </a:lnTo>
                  <a:lnTo>
                    <a:pt x="0" y="427596"/>
                  </a:lnTo>
                  <a:lnTo>
                    <a:pt x="0" y="189204"/>
                  </a:lnTo>
                  <a:close/>
                </a:path>
              </a:pathLst>
            </a:custGeom>
            <a:ln w="12700">
              <a:solidFill>
                <a:srgbClr val="FFFFFF"/>
              </a:solidFill>
            </a:ln>
          </p:spPr>
          <p:txBody>
            <a:bodyPr wrap="square" lIns="0" tIns="0" rIns="0" bIns="0" rtlCol="0"/>
            <a:lstStyle/>
            <a:p>
              <a:endParaRPr sz="1400"/>
            </a:p>
          </p:txBody>
        </p:sp>
      </p:grpSp>
      <p:sp>
        <p:nvSpPr>
          <p:cNvPr id="63" name="object 63"/>
          <p:cNvSpPr txBox="1"/>
          <p:nvPr/>
        </p:nvSpPr>
        <p:spPr>
          <a:xfrm>
            <a:off x="9402852" y="5725690"/>
            <a:ext cx="3273236" cy="259045"/>
          </a:xfrm>
          <a:prstGeom prst="rect">
            <a:avLst/>
          </a:prstGeom>
        </p:spPr>
        <p:txBody>
          <a:bodyPr vert="horz" wrap="square" lIns="0" tIns="12700" rIns="0" bIns="0" rtlCol="0">
            <a:spAutoFit/>
          </a:bodyPr>
          <a:lstStyle/>
          <a:p>
            <a:pPr marL="12700">
              <a:lnSpc>
                <a:spcPct val="100000"/>
              </a:lnSpc>
              <a:spcBef>
                <a:spcPts val="100"/>
              </a:spcBef>
            </a:pPr>
            <a:r>
              <a:rPr sz="1400" b="1" dirty="0">
                <a:solidFill>
                  <a:srgbClr val="FFFFFF"/>
                </a:solidFill>
                <a:latin typeface="Arial"/>
                <a:cs typeface="Arial"/>
              </a:rPr>
              <a:t>KEMENTERIAN</a:t>
            </a:r>
            <a:r>
              <a:rPr sz="1600" b="1" dirty="0">
                <a:solidFill>
                  <a:srgbClr val="FFFFFF"/>
                </a:solidFill>
                <a:latin typeface="Arial"/>
                <a:cs typeface="Arial"/>
              </a:rPr>
              <a:t> PERTANIAN</a:t>
            </a:r>
            <a:endParaRPr sz="1600" dirty="0">
              <a:latin typeface="Arial"/>
              <a:cs typeface="Arial"/>
            </a:endParaRPr>
          </a:p>
        </p:txBody>
      </p:sp>
      <p:sp>
        <p:nvSpPr>
          <p:cNvPr id="64" name="object 64"/>
          <p:cNvSpPr txBox="1">
            <a:spLocks noGrp="1"/>
          </p:cNvSpPr>
          <p:nvPr>
            <p:ph type="sldNum" sz="quarter" idx="7"/>
          </p:nvPr>
        </p:nvSpPr>
        <p:spPr>
          <a:xfrm>
            <a:off x="11767439" y="6505836"/>
            <a:ext cx="411607" cy="217366"/>
          </a:xfrm>
          <a:prstGeom prst="rect">
            <a:avLst/>
          </a:prstGeom>
        </p:spPr>
        <p:txBody>
          <a:bodyPr vert="horz" wrap="square" lIns="0" tIns="32384" rIns="0" bIns="0" rtlCol="0">
            <a:spAutoFit/>
          </a:bodyPr>
          <a:lstStyle/>
          <a:p>
            <a:pPr marL="39370">
              <a:lnSpc>
                <a:spcPct val="100000"/>
              </a:lnSpc>
              <a:spcBef>
                <a:spcPts val="254"/>
              </a:spcBef>
            </a:pPr>
            <a:fld id="{81D60167-4931-47E6-BA6A-407CBD079E47}" type="slidenum">
              <a:rPr dirty="0">
                <a:solidFill>
                  <a:srgbClr val="FFFFFF"/>
                </a:solidFill>
              </a:rPr>
              <a:t>19</a:t>
            </a:fld>
            <a:endParaRPr dirty="0">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3"/>
            <a:ext cx="12192000" cy="6858000"/>
            <a:chOff x="0" y="-3"/>
            <a:chExt cx="12192000" cy="6858000"/>
          </a:xfrm>
        </p:grpSpPr>
        <p:pic>
          <p:nvPicPr>
            <p:cNvPr id="3" name="object 3"/>
            <p:cNvPicPr/>
            <p:nvPr/>
          </p:nvPicPr>
          <p:blipFill>
            <a:blip r:embed="rId2" cstate="print"/>
            <a:stretch>
              <a:fillRect/>
            </a:stretch>
          </p:blipFill>
          <p:spPr>
            <a:xfrm>
              <a:off x="3385692" y="1396"/>
              <a:ext cx="8806307" cy="6856601"/>
            </a:xfrm>
            <a:prstGeom prst="rect">
              <a:avLst/>
            </a:prstGeom>
          </p:spPr>
        </p:pic>
        <p:pic>
          <p:nvPicPr>
            <p:cNvPr id="4" name="object 4"/>
            <p:cNvPicPr/>
            <p:nvPr/>
          </p:nvPicPr>
          <p:blipFill>
            <a:blip r:embed="rId3" cstate="print"/>
            <a:stretch>
              <a:fillRect/>
            </a:stretch>
          </p:blipFill>
          <p:spPr>
            <a:xfrm>
              <a:off x="1883664" y="-3"/>
              <a:ext cx="10308336" cy="6858000"/>
            </a:xfrm>
            <a:prstGeom prst="rect">
              <a:avLst/>
            </a:prstGeom>
          </p:spPr>
        </p:pic>
        <p:sp>
          <p:nvSpPr>
            <p:cNvPr id="5" name="object 5"/>
            <p:cNvSpPr/>
            <p:nvPr/>
          </p:nvSpPr>
          <p:spPr>
            <a:xfrm>
              <a:off x="0" y="0"/>
              <a:ext cx="7816215" cy="6858000"/>
            </a:xfrm>
            <a:custGeom>
              <a:avLst/>
              <a:gdLst/>
              <a:ahLst/>
              <a:cxnLst/>
              <a:rect l="l" t="t" r="r" b="b"/>
              <a:pathLst>
                <a:path w="7816215" h="6858000">
                  <a:moveTo>
                    <a:pt x="7815974" y="0"/>
                  </a:moveTo>
                  <a:lnTo>
                    <a:pt x="0" y="0"/>
                  </a:lnTo>
                  <a:lnTo>
                    <a:pt x="0" y="6858000"/>
                  </a:lnTo>
                  <a:lnTo>
                    <a:pt x="5590723" y="6858000"/>
                  </a:lnTo>
                  <a:lnTo>
                    <a:pt x="7815974" y="0"/>
                  </a:lnTo>
                  <a:close/>
                </a:path>
              </a:pathLst>
            </a:custGeom>
            <a:solidFill>
              <a:srgbClr val="FFFFFF">
                <a:alpha val="94117"/>
              </a:srgbClr>
            </a:solidFill>
          </p:spPr>
          <p:txBody>
            <a:bodyPr wrap="square" lIns="0" tIns="0" rIns="0" bIns="0" rtlCol="0"/>
            <a:lstStyle/>
            <a:p>
              <a:endParaRPr/>
            </a:p>
          </p:txBody>
        </p:sp>
        <p:pic>
          <p:nvPicPr>
            <p:cNvPr id="6" name="object 6"/>
            <p:cNvPicPr/>
            <p:nvPr/>
          </p:nvPicPr>
          <p:blipFill>
            <a:blip r:embed="rId4" cstate="print"/>
            <a:stretch>
              <a:fillRect/>
            </a:stretch>
          </p:blipFill>
          <p:spPr>
            <a:xfrm>
              <a:off x="327558" y="247688"/>
              <a:ext cx="511848" cy="556348"/>
            </a:xfrm>
            <a:prstGeom prst="rect">
              <a:avLst/>
            </a:prstGeom>
          </p:spPr>
        </p:pic>
        <p:pic>
          <p:nvPicPr>
            <p:cNvPr id="7" name="object 7"/>
            <p:cNvPicPr/>
            <p:nvPr/>
          </p:nvPicPr>
          <p:blipFill>
            <a:blip r:embed="rId5" cstate="print"/>
            <a:stretch>
              <a:fillRect/>
            </a:stretch>
          </p:blipFill>
          <p:spPr>
            <a:xfrm>
              <a:off x="1029068" y="260298"/>
              <a:ext cx="541041" cy="487222"/>
            </a:xfrm>
            <a:prstGeom prst="rect">
              <a:avLst/>
            </a:prstGeom>
          </p:spPr>
        </p:pic>
        <p:pic>
          <p:nvPicPr>
            <p:cNvPr id="8" name="object 8"/>
            <p:cNvPicPr/>
            <p:nvPr/>
          </p:nvPicPr>
          <p:blipFill>
            <a:blip r:embed="rId6" cstate="print"/>
            <a:stretch>
              <a:fillRect/>
            </a:stretch>
          </p:blipFill>
          <p:spPr>
            <a:xfrm>
              <a:off x="1654486" y="641874"/>
              <a:ext cx="242405" cy="77161"/>
            </a:xfrm>
            <a:prstGeom prst="rect">
              <a:avLst/>
            </a:prstGeom>
          </p:spPr>
        </p:pic>
        <p:pic>
          <p:nvPicPr>
            <p:cNvPr id="9" name="object 9"/>
            <p:cNvPicPr/>
            <p:nvPr/>
          </p:nvPicPr>
          <p:blipFill>
            <a:blip r:embed="rId7" cstate="print"/>
            <a:stretch>
              <a:fillRect/>
            </a:stretch>
          </p:blipFill>
          <p:spPr>
            <a:xfrm>
              <a:off x="1917514" y="641874"/>
              <a:ext cx="125671" cy="77161"/>
            </a:xfrm>
            <a:prstGeom prst="rect">
              <a:avLst/>
            </a:prstGeom>
          </p:spPr>
        </p:pic>
        <p:sp>
          <p:nvSpPr>
            <p:cNvPr id="10" name="object 10"/>
            <p:cNvSpPr/>
            <p:nvPr/>
          </p:nvSpPr>
          <p:spPr>
            <a:xfrm>
              <a:off x="2063305" y="641883"/>
              <a:ext cx="106045" cy="76835"/>
            </a:xfrm>
            <a:custGeom>
              <a:avLst/>
              <a:gdLst/>
              <a:ahLst/>
              <a:cxnLst/>
              <a:rect l="l" t="t" r="r" b="b"/>
              <a:pathLst>
                <a:path w="106044" h="76834">
                  <a:moveTo>
                    <a:pt x="57670" y="76682"/>
                  </a:moveTo>
                  <a:lnTo>
                    <a:pt x="21551" y="37642"/>
                  </a:lnTo>
                  <a:lnTo>
                    <a:pt x="55359" y="0"/>
                  </a:lnTo>
                  <a:lnTo>
                    <a:pt x="40805" y="0"/>
                  </a:lnTo>
                  <a:lnTo>
                    <a:pt x="16433" y="27749"/>
                  </a:lnTo>
                  <a:lnTo>
                    <a:pt x="15494" y="29641"/>
                  </a:lnTo>
                  <a:lnTo>
                    <a:pt x="14554" y="30581"/>
                  </a:lnTo>
                  <a:lnTo>
                    <a:pt x="11747" y="33870"/>
                  </a:lnTo>
                  <a:lnTo>
                    <a:pt x="11747" y="0"/>
                  </a:lnTo>
                  <a:lnTo>
                    <a:pt x="0" y="0"/>
                  </a:lnTo>
                  <a:lnTo>
                    <a:pt x="0" y="76682"/>
                  </a:lnTo>
                  <a:lnTo>
                    <a:pt x="11747" y="76682"/>
                  </a:lnTo>
                  <a:lnTo>
                    <a:pt x="11747" y="43281"/>
                  </a:lnTo>
                  <a:lnTo>
                    <a:pt x="15494" y="47040"/>
                  </a:lnTo>
                  <a:lnTo>
                    <a:pt x="42672" y="76682"/>
                  </a:lnTo>
                  <a:lnTo>
                    <a:pt x="57670" y="76682"/>
                  </a:lnTo>
                  <a:close/>
                </a:path>
                <a:path w="106044" h="76834">
                  <a:moveTo>
                    <a:pt x="105486" y="0"/>
                  </a:moveTo>
                  <a:lnTo>
                    <a:pt x="93802" y="0"/>
                  </a:lnTo>
                  <a:lnTo>
                    <a:pt x="93802" y="76682"/>
                  </a:lnTo>
                  <a:lnTo>
                    <a:pt x="105486" y="76682"/>
                  </a:lnTo>
                  <a:lnTo>
                    <a:pt x="105486" y="0"/>
                  </a:lnTo>
                  <a:close/>
                </a:path>
              </a:pathLst>
            </a:custGeom>
            <a:solidFill>
              <a:srgbClr val="000000"/>
            </a:solidFill>
          </p:spPr>
          <p:txBody>
            <a:bodyPr wrap="square" lIns="0" tIns="0" rIns="0" bIns="0" rtlCol="0"/>
            <a:lstStyle/>
            <a:p>
              <a:endParaRPr/>
            </a:p>
          </p:txBody>
        </p:sp>
        <p:pic>
          <p:nvPicPr>
            <p:cNvPr id="11" name="object 11"/>
            <p:cNvPicPr/>
            <p:nvPr/>
          </p:nvPicPr>
          <p:blipFill>
            <a:blip r:embed="rId8" cstate="print"/>
            <a:stretch>
              <a:fillRect/>
            </a:stretch>
          </p:blipFill>
          <p:spPr>
            <a:xfrm>
              <a:off x="2188978" y="641874"/>
              <a:ext cx="67053" cy="76690"/>
            </a:xfrm>
            <a:prstGeom prst="rect">
              <a:avLst/>
            </a:prstGeom>
          </p:spPr>
        </p:pic>
        <p:pic>
          <p:nvPicPr>
            <p:cNvPr id="12" name="object 12"/>
            <p:cNvPicPr/>
            <p:nvPr/>
          </p:nvPicPr>
          <p:blipFill>
            <a:blip r:embed="rId9" cstate="print"/>
            <a:stretch>
              <a:fillRect/>
            </a:stretch>
          </p:blipFill>
          <p:spPr>
            <a:xfrm>
              <a:off x="2276154" y="641874"/>
              <a:ext cx="233969" cy="76690"/>
            </a:xfrm>
            <a:prstGeom prst="rect">
              <a:avLst/>
            </a:prstGeom>
          </p:spPr>
        </p:pic>
        <p:pic>
          <p:nvPicPr>
            <p:cNvPr id="13" name="object 13"/>
            <p:cNvPicPr/>
            <p:nvPr/>
          </p:nvPicPr>
          <p:blipFill>
            <a:blip r:embed="rId10" cstate="print"/>
            <a:stretch>
              <a:fillRect/>
            </a:stretch>
          </p:blipFill>
          <p:spPr>
            <a:xfrm>
              <a:off x="2530308" y="641874"/>
              <a:ext cx="208160" cy="76690"/>
            </a:xfrm>
            <a:prstGeom prst="rect">
              <a:avLst/>
            </a:prstGeom>
          </p:spPr>
        </p:pic>
        <p:sp>
          <p:nvSpPr>
            <p:cNvPr id="14" name="object 14"/>
            <p:cNvSpPr/>
            <p:nvPr/>
          </p:nvSpPr>
          <p:spPr>
            <a:xfrm>
              <a:off x="1654479" y="472858"/>
              <a:ext cx="1417320" cy="84455"/>
            </a:xfrm>
            <a:custGeom>
              <a:avLst/>
              <a:gdLst/>
              <a:ahLst/>
              <a:cxnLst/>
              <a:rect l="l" t="t" r="r" b="b"/>
              <a:pathLst>
                <a:path w="1417320" h="84454">
                  <a:moveTo>
                    <a:pt x="67056" y="84340"/>
                  </a:moveTo>
                  <a:lnTo>
                    <a:pt x="27178" y="41516"/>
                  </a:lnTo>
                  <a:lnTo>
                    <a:pt x="63804" y="114"/>
                  </a:lnTo>
                  <a:lnTo>
                    <a:pt x="43624" y="114"/>
                  </a:lnTo>
                  <a:lnTo>
                    <a:pt x="17373" y="30226"/>
                  </a:lnTo>
                  <a:lnTo>
                    <a:pt x="17373" y="30695"/>
                  </a:lnTo>
                  <a:lnTo>
                    <a:pt x="16433" y="31635"/>
                  </a:lnTo>
                  <a:lnTo>
                    <a:pt x="15938" y="114"/>
                  </a:lnTo>
                  <a:lnTo>
                    <a:pt x="0" y="114"/>
                  </a:lnTo>
                  <a:lnTo>
                    <a:pt x="0" y="84340"/>
                  </a:lnTo>
                  <a:lnTo>
                    <a:pt x="15938" y="84340"/>
                  </a:lnTo>
                  <a:lnTo>
                    <a:pt x="15938" y="52336"/>
                  </a:lnTo>
                  <a:lnTo>
                    <a:pt x="45491" y="84340"/>
                  </a:lnTo>
                  <a:lnTo>
                    <a:pt x="67056" y="84340"/>
                  </a:lnTo>
                  <a:close/>
                </a:path>
                <a:path w="1417320" h="84454">
                  <a:moveTo>
                    <a:pt x="115354" y="114"/>
                  </a:moveTo>
                  <a:lnTo>
                    <a:pt x="71297" y="114"/>
                  </a:lnTo>
                  <a:lnTo>
                    <a:pt x="71297" y="84340"/>
                  </a:lnTo>
                  <a:lnTo>
                    <a:pt x="115354" y="84340"/>
                  </a:lnTo>
                  <a:lnTo>
                    <a:pt x="115354" y="70218"/>
                  </a:lnTo>
                  <a:lnTo>
                    <a:pt x="87236" y="70218"/>
                  </a:lnTo>
                  <a:lnTo>
                    <a:pt x="87236" y="49047"/>
                  </a:lnTo>
                  <a:lnTo>
                    <a:pt x="115354" y="49047"/>
                  </a:lnTo>
                  <a:lnTo>
                    <a:pt x="115354" y="34937"/>
                  </a:lnTo>
                  <a:lnTo>
                    <a:pt x="87236" y="34937"/>
                  </a:lnTo>
                  <a:lnTo>
                    <a:pt x="87236" y="14693"/>
                  </a:lnTo>
                  <a:lnTo>
                    <a:pt x="115354" y="14693"/>
                  </a:lnTo>
                  <a:lnTo>
                    <a:pt x="115354" y="114"/>
                  </a:lnTo>
                  <a:close/>
                </a:path>
                <a:path w="1417320" h="84454">
                  <a:moveTo>
                    <a:pt x="218973" y="84340"/>
                  </a:moveTo>
                  <a:lnTo>
                    <a:pt x="216331" y="32105"/>
                  </a:lnTo>
                  <a:lnTo>
                    <a:pt x="214718" y="114"/>
                  </a:lnTo>
                  <a:lnTo>
                    <a:pt x="197853" y="114"/>
                  </a:lnTo>
                  <a:lnTo>
                    <a:pt x="174409" y="60337"/>
                  </a:lnTo>
                  <a:lnTo>
                    <a:pt x="174409" y="60807"/>
                  </a:lnTo>
                  <a:lnTo>
                    <a:pt x="173977" y="61277"/>
                  </a:lnTo>
                  <a:lnTo>
                    <a:pt x="173482" y="60807"/>
                  </a:lnTo>
                  <a:lnTo>
                    <a:pt x="173482" y="60337"/>
                  </a:lnTo>
                  <a:lnTo>
                    <a:pt x="162306" y="31635"/>
                  </a:lnTo>
                  <a:lnTo>
                    <a:pt x="150037" y="114"/>
                  </a:lnTo>
                  <a:lnTo>
                    <a:pt x="133604" y="114"/>
                  </a:lnTo>
                  <a:lnTo>
                    <a:pt x="127546" y="84340"/>
                  </a:lnTo>
                  <a:lnTo>
                    <a:pt x="142976" y="84340"/>
                  </a:lnTo>
                  <a:lnTo>
                    <a:pt x="146265" y="32105"/>
                  </a:lnTo>
                  <a:lnTo>
                    <a:pt x="146291" y="31635"/>
                  </a:lnTo>
                  <a:lnTo>
                    <a:pt x="166916" y="84340"/>
                  </a:lnTo>
                  <a:lnTo>
                    <a:pt x="180975" y="84340"/>
                  </a:lnTo>
                  <a:lnTo>
                    <a:pt x="189306" y="62217"/>
                  </a:lnTo>
                  <a:lnTo>
                    <a:pt x="200660" y="32105"/>
                  </a:lnTo>
                  <a:lnTo>
                    <a:pt x="203479" y="84340"/>
                  </a:lnTo>
                  <a:lnTo>
                    <a:pt x="218973" y="84340"/>
                  </a:lnTo>
                  <a:close/>
                </a:path>
                <a:path w="1417320" h="84454">
                  <a:moveTo>
                    <a:pt x="279463" y="114"/>
                  </a:moveTo>
                  <a:lnTo>
                    <a:pt x="235343" y="114"/>
                  </a:lnTo>
                  <a:lnTo>
                    <a:pt x="235343" y="84340"/>
                  </a:lnTo>
                  <a:lnTo>
                    <a:pt x="279463" y="84340"/>
                  </a:lnTo>
                  <a:lnTo>
                    <a:pt x="279463" y="70218"/>
                  </a:lnTo>
                  <a:lnTo>
                    <a:pt x="251777" y="70218"/>
                  </a:lnTo>
                  <a:lnTo>
                    <a:pt x="251777" y="49047"/>
                  </a:lnTo>
                  <a:lnTo>
                    <a:pt x="279463" y="49047"/>
                  </a:lnTo>
                  <a:lnTo>
                    <a:pt x="279463" y="34937"/>
                  </a:lnTo>
                  <a:lnTo>
                    <a:pt x="251777" y="34937"/>
                  </a:lnTo>
                  <a:lnTo>
                    <a:pt x="251777" y="14693"/>
                  </a:lnTo>
                  <a:lnTo>
                    <a:pt x="279463" y="14693"/>
                  </a:lnTo>
                  <a:lnTo>
                    <a:pt x="279463" y="114"/>
                  </a:lnTo>
                  <a:close/>
                </a:path>
                <a:path w="1417320" h="84454">
                  <a:moveTo>
                    <a:pt x="368515" y="114"/>
                  </a:moveTo>
                  <a:lnTo>
                    <a:pt x="353072" y="114"/>
                  </a:lnTo>
                  <a:lnTo>
                    <a:pt x="353072" y="57988"/>
                  </a:lnTo>
                  <a:lnTo>
                    <a:pt x="350710" y="54216"/>
                  </a:lnTo>
                  <a:lnTo>
                    <a:pt x="310400" y="114"/>
                  </a:lnTo>
                  <a:lnTo>
                    <a:pt x="294462" y="114"/>
                  </a:lnTo>
                  <a:lnTo>
                    <a:pt x="294462" y="84340"/>
                  </a:lnTo>
                  <a:lnTo>
                    <a:pt x="309892" y="84340"/>
                  </a:lnTo>
                  <a:lnTo>
                    <a:pt x="309892" y="25984"/>
                  </a:lnTo>
                  <a:lnTo>
                    <a:pt x="311772" y="29286"/>
                  </a:lnTo>
                  <a:lnTo>
                    <a:pt x="312712" y="30226"/>
                  </a:lnTo>
                  <a:lnTo>
                    <a:pt x="313207" y="31165"/>
                  </a:lnTo>
                  <a:lnTo>
                    <a:pt x="313651" y="31635"/>
                  </a:lnTo>
                  <a:lnTo>
                    <a:pt x="353517" y="84340"/>
                  </a:lnTo>
                  <a:lnTo>
                    <a:pt x="368515" y="84340"/>
                  </a:lnTo>
                  <a:lnTo>
                    <a:pt x="368515" y="114"/>
                  </a:lnTo>
                  <a:close/>
                </a:path>
                <a:path w="1417320" h="84454">
                  <a:moveTo>
                    <a:pt x="436943" y="114"/>
                  </a:moveTo>
                  <a:lnTo>
                    <a:pt x="380263" y="114"/>
                  </a:lnTo>
                  <a:lnTo>
                    <a:pt x="380263" y="14693"/>
                  </a:lnTo>
                  <a:lnTo>
                    <a:pt x="400380" y="14693"/>
                  </a:lnTo>
                  <a:lnTo>
                    <a:pt x="400380" y="84340"/>
                  </a:lnTo>
                  <a:lnTo>
                    <a:pt x="416826" y="84340"/>
                  </a:lnTo>
                  <a:lnTo>
                    <a:pt x="416826" y="14693"/>
                  </a:lnTo>
                  <a:lnTo>
                    <a:pt x="436943" y="14693"/>
                  </a:lnTo>
                  <a:lnTo>
                    <a:pt x="436943" y="114"/>
                  </a:lnTo>
                  <a:close/>
                </a:path>
                <a:path w="1417320" h="84454">
                  <a:moveTo>
                    <a:pt x="492747" y="114"/>
                  </a:moveTo>
                  <a:lnTo>
                    <a:pt x="448691" y="114"/>
                  </a:lnTo>
                  <a:lnTo>
                    <a:pt x="448691" y="84340"/>
                  </a:lnTo>
                  <a:lnTo>
                    <a:pt x="492747" y="84340"/>
                  </a:lnTo>
                  <a:lnTo>
                    <a:pt x="492747" y="70218"/>
                  </a:lnTo>
                  <a:lnTo>
                    <a:pt x="464629" y="70218"/>
                  </a:lnTo>
                  <a:lnTo>
                    <a:pt x="464629" y="49047"/>
                  </a:lnTo>
                  <a:lnTo>
                    <a:pt x="492747" y="49047"/>
                  </a:lnTo>
                  <a:lnTo>
                    <a:pt x="492747" y="34937"/>
                  </a:lnTo>
                  <a:lnTo>
                    <a:pt x="464629" y="34937"/>
                  </a:lnTo>
                  <a:lnTo>
                    <a:pt x="464629" y="14693"/>
                  </a:lnTo>
                  <a:lnTo>
                    <a:pt x="492747" y="14693"/>
                  </a:lnTo>
                  <a:lnTo>
                    <a:pt x="492747" y="114"/>
                  </a:lnTo>
                  <a:close/>
                </a:path>
                <a:path w="1417320" h="84454">
                  <a:moveTo>
                    <a:pt x="567804" y="84340"/>
                  </a:moveTo>
                  <a:lnTo>
                    <a:pt x="544309" y="49047"/>
                  </a:lnTo>
                  <a:lnTo>
                    <a:pt x="542429" y="46228"/>
                  </a:lnTo>
                  <a:lnTo>
                    <a:pt x="544360" y="45758"/>
                  </a:lnTo>
                  <a:lnTo>
                    <a:pt x="545744" y="44818"/>
                  </a:lnTo>
                  <a:lnTo>
                    <a:pt x="547179" y="43878"/>
                  </a:lnTo>
                  <a:lnTo>
                    <a:pt x="549490" y="42926"/>
                  </a:lnTo>
                  <a:lnTo>
                    <a:pt x="551865" y="41046"/>
                  </a:lnTo>
                  <a:lnTo>
                    <a:pt x="559727" y="26936"/>
                  </a:lnTo>
                  <a:lnTo>
                    <a:pt x="559689" y="17995"/>
                  </a:lnTo>
                  <a:lnTo>
                    <a:pt x="559358" y="15163"/>
                  </a:lnTo>
                  <a:lnTo>
                    <a:pt x="559092" y="14693"/>
                  </a:lnTo>
                  <a:lnTo>
                    <a:pt x="557491" y="11874"/>
                  </a:lnTo>
                  <a:lnTo>
                    <a:pt x="542925" y="1409"/>
                  </a:lnTo>
                  <a:lnTo>
                    <a:pt x="542925" y="20345"/>
                  </a:lnTo>
                  <a:lnTo>
                    <a:pt x="542925" y="26936"/>
                  </a:lnTo>
                  <a:lnTo>
                    <a:pt x="541997" y="29756"/>
                  </a:lnTo>
                  <a:lnTo>
                    <a:pt x="539623" y="31635"/>
                  </a:lnTo>
                  <a:lnTo>
                    <a:pt x="536803" y="33985"/>
                  </a:lnTo>
                  <a:lnTo>
                    <a:pt x="533057" y="34937"/>
                  </a:lnTo>
                  <a:lnTo>
                    <a:pt x="523684" y="34937"/>
                  </a:lnTo>
                  <a:lnTo>
                    <a:pt x="523684" y="14693"/>
                  </a:lnTo>
                  <a:lnTo>
                    <a:pt x="533552" y="14693"/>
                  </a:lnTo>
                  <a:lnTo>
                    <a:pt x="537743" y="15163"/>
                  </a:lnTo>
                  <a:lnTo>
                    <a:pt x="540118" y="16573"/>
                  </a:lnTo>
                  <a:lnTo>
                    <a:pt x="541997" y="17995"/>
                  </a:lnTo>
                  <a:lnTo>
                    <a:pt x="542925" y="20345"/>
                  </a:lnTo>
                  <a:lnTo>
                    <a:pt x="542925" y="1409"/>
                  </a:lnTo>
                  <a:lnTo>
                    <a:pt x="540118" y="1054"/>
                  </a:lnTo>
                  <a:lnTo>
                    <a:pt x="536371" y="114"/>
                  </a:lnTo>
                  <a:lnTo>
                    <a:pt x="507746" y="114"/>
                  </a:lnTo>
                  <a:lnTo>
                    <a:pt x="507746" y="84340"/>
                  </a:lnTo>
                  <a:lnTo>
                    <a:pt x="523684" y="84340"/>
                  </a:lnTo>
                  <a:lnTo>
                    <a:pt x="523684" y="49047"/>
                  </a:lnTo>
                  <a:lnTo>
                    <a:pt x="526491" y="49047"/>
                  </a:lnTo>
                  <a:lnTo>
                    <a:pt x="548551" y="84340"/>
                  </a:lnTo>
                  <a:lnTo>
                    <a:pt x="567804" y="84340"/>
                  </a:lnTo>
                  <a:close/>
                </a:path>
                <a:path w="1417320" h="84454">
                  <a:moveTo>
                    <a:pt x="591235" y="114"/>
                  </a:moveTo>
                  <a:lnTo>
                    <a:pt x="574802" y="114"/>
                  </a:lnTo>
                  <a:lnTo>
                    <a:pt x="574802" y="84340"/>
                  </a:lnTo>
                  <a:lnTo>
                    <a:pt x="591235" y="84340"/>
                  </a:lnTo>
                  <a:lnTo>
                    <a:pt x="591235" y="114"/>
                  </a:lnTo>
                  <a:close/>
                </a:path>
                <a:path w="1417320" h="84454">
                  <a:moveTo>
                    <a:pt x="677976" y="84340"/>
                  </a:moveTo>
                  <a:lnTo>
                    <a:pt x="668858" y="61277"/>
                  </a:lnTo>
                  <a:lnTo>
                    <a:pt x="663092" y="46697"/>
                  </a:lnTo>
                  <a:lnTo>
                    <a:pt x="653592" y="22694"/>
                  </a:lnTo>
                  <a:lnTo>
                    <a:pt x="646099" y="3746"/>
                  </a:lnTo>
                  <a:lnTo>
                    <a:pt x="646099" y="46697"/>
                  </a:lnTo>
                  <a:lnTo>
                    <a:pt x="628726" y="46697"/>
                  </a:lnTo>
                  <a:lnTo>
                    <a:pt x="637171" y="22694"/>
                  </a:lnTo>
                  <a:lnTo>
                    <a:pt x="646099" y="46697"/>
                  </a:lnTo>
                  <a:lnTo>
                    <a:pt x="646099" y="3746"/>
                  </a:lnTo>
                  <a:lnTo>
                    <a:pt x="644664" y="114"/>
                  </a:lnTo>
                  <a:lnTo>
                    <a:pt x="630110" y="114"/>
                  </a:lnTo>
                  <a:lnTo>
                    <a:pt x="597801" y="84340"/>
                  </a:lnTo>
                  <a:lnTo>
                    <a:pt x="615111" y="84340"/>
                  </a:lnTo>
                  <a:lnTo>
                    <a:pt x="623544" y="61277"/>
                  </a:lnTo>
                  <a:lnTo>
                    <a:pt x="651230" y="61277"/>
                  </a:lnTo>
                  <a:lnTo>
                    <a:pt x="660603" y="84340"/>
                  </a:lnTo>
                  <a:lnTo>
                    <a:pt x="677976" y="84340"/>
                  </a:lnTo>
                  <a:close/>
                </a:path>
                <a:path w="1417320" h="84454">
                  <a:moveTo>
                    <a:pt x="758151" y="114"/>
                  </a:moveTo>
                  <a:lnTo>
                    <a:pt x="742657" y="114"/>
                  </a:lnTo>
                  <a:lnTo>
                    <a:pt x="742657" y="57988"/>
                  </a:lnTo>
                  <a:lnTo>
                    <a:pt x="740346" y="54216"/>
                  </a:lnTo>
                  <a:lnTo>
                    <a:pt x="699973" y="114"/>
                  </a:lnTo>
                  <a:lnTo>
                    <a:pt x="684034" y="114"/>
                  </a:lnTo>
                  <a:lnTo>
                    <a:pt x="684034" y="84340"/>
                  </a:lnTo>
                  <a:lnTo>
                    <a:pt x="699528" y="84340"/>
                  </a:lnTo>
                  <a:lnTo>
                    <a:pt x="699528" y="25984"/>
                  </a:lnTo>
                  <a:lnTo>
                    <a:pt x="701840" y="29286"/>
                  </a:lnTo>
                  <a:lnTo>
                    <a:pt x="702779" y="31165"/>
                  </a:lnTo>
                  <a:lnTo>
                    <a:pt x="703287" y="31635"/>
                  </a:lnTo>
                  <a:lnTo>
                    <a:pt x="743153" y="84340"/>
                  </a:lnTo>
                  <a:lnTo>
                    <a:pt x="758151" y="84340"/>
                  </a:lnTo>
                  <a:lnTo>
                    <a:pt x="758151" y="114"/>
                  </a:lnTo>
                  <a:close/>
                </a:path>
                <a:path w="1417320" h="84454">
                  <a:moveTo>
                    <a:pt x="869264" y="84340"/>
                  </a:moveTo>
                  <a:lnTo>
                    <a:pt x="829386" y="41516"/>
                  </a:lnTo>
                  <a:lnTo>
                    <a:pt x="865949" y="114"/>
                  </a:lnTo>
                  <a:lnTo>
                    <a:pt x="845832" y="114"/>
                  </a:lnTo>
                  <a:lnTo>
                    <a:pt x="819518" y="30226"/>
                  </a:lnTo>
                  <a:lnTo>
                    <a:pt x="819518" y="30695"/>
                  </a:lnTo>
                  <a:lnTo>
                    <a:pt x="818578" y="31635"/>
                  </a:lnTo>
                  <a:lnTo>
                    <a:pt x="818146" y="114"/>
                  </a:lnTo>
                  <a:lnTo>
                    <a:pt x="802208" y="114"/>
                  </a:lnTo>
                  <a:lnTo>
                    <a:pt x="802208" y="84340"/>
                  </a:lnTo>
                  <a:lnTo>
                    <a:pt x="818146" y="84340"/>
                  </a:lnTo>
                  <a:lnTo>
                    <a:pt x="818146" y="52336"/>
                  </a:lnTo>
                  <a:lnTo>
                    <a:pt x="847699" y="84340"/>
                  </a:lnTo>
                  <a:lnTo>
                    <a:pt x="869264" y="84340"/>
                  </a:lnTo>
                  <a:close/>
                </a:path>
                <a:path w="1417320" h="84454">
                  <a:moveTo>
                    <a:pt x="917498" y="114"/>
                  </a:moveTo>
                  <a:lnTo>
                    <a:pt x="873442" y="114"/>
                  </a:lnTo>
                  <a:lnTo>
                    <a:pt x="873442" y="84340"/>
                  </a:lnTo>
                  <a:lnTo>
                    <a:pt x="917498" y="84340"/>
                  </a:lnTo>
                  <a:lnTo>
                    <a:pt x="917498" y="70218"/>
                  </a:lnTo>
                  <a:lnTo>
                    <a:pt x="889381" y="70218"/>
                  </a:lnTo>
                  <a:lnTo>
                    <a:pt x="889381" y="49047"/>
                  </a:lnTo>
                  <a:lnTo>
                    <a:pt x="917498" y="49047"/>
                  </a:lnTo>
                  <a:lnTo>
                    <a:pt x="917498" y="34937"/>
                  </a:lnTo>
                  <a:lnTo>
                    <a:pt x="889381" y="34937"/>
                  </a:lnTo>
                  <a:lnTo>
                    <a:pt x="889381" y="14693"/>
                  </a:lnTo>
                  <a:lnTo>
                    <a:pt x="917498" y="14693"/>
                  </a:lnTo>
                  <a:lnTo>
                    <a:pt x="917498" y="114"/>
                  </a:lnTo>
                  <a:close/>
                </a:path>
                <a:path w="1417320" h="84454">
                  <a:moveTo>
                    <a:pt x="1000988" y="114"/>
                  </a:moveTo>
                  <a:lnTo>
                    <a:pt x="985062" y="114"/>
                  </a:lnTo>
                  <a:lnTo>
                    <a:pt x="985062" y="50457"/>
                  </a:lnTo>
                  <a:lnTo>
                    <a:pt x="985062" y="53746"/>
                  </a:lnTo>
                  <a:lnTo>
                    <a:pt x="974750" y="68808"/>
                  </a:lnTo>
                  <a:lnTo>
                    <a:pt x="970064" y="70688"/>
                  </a:lnTo>
                  <a:lnTo>
                    <a:pt x="963498" y="70688"/>
                  </a:lnTo>
                  <a:lnTo>
                    <a:pt x="959243" y="68808"/>
                  </a:lnTo>
                  <a:lnTo>
                    <a:pt x="956932" y="68338"/>
                  </a:lnTo>
                  <a:lnTo>
                    <a:pt x="955065" y="66916"/>
                  </a:lnTo>
                  <a:lnTo>
                    <a:pt x="953630" y="65036"/>
                  </a:lnTo>
                  <a:lnTo>
                    <a:pt x="951750" y="63627"/>
                  </a:lnTo>
                  <a:lnTo>
                    <a:pt x="949871" y="58928"/>
                  </a:lnTo>
                  <a:lnTo>
                    <a:pt x="948944" y="56095"/>
                  </a:lnTo>
                  <a:lnTo>
                    <a:pt x="948499" y="53276"/>
                  </a:lnTo>
                  <a:lnTo>
                    <a:pt x="948499" y="114"/>
                  </a:lnTo>
                  <a:lnTo>
                    <a:pt x="932561" y="114"/>
                  </a:lnTo>
                  <a:lnTo>
                    <a:pt x="932561" y="55626"/>
                  </a:lnTo>
                  <a:lnTo>
                    <a:pt x="933005" y="60807"/>
                  </a:lnTo>
                  <a:lnTo>
                    <a:pt x="934872" y="65036"/>
                  </a:lnTo>
                  <a:lnTo>
                    <a:pt x="936320" y="69278"/>
                  </a:lnTo>
                  <a:lnTo>
                    <a:pt x="961123" y="84340"/>
                  </a:lnTo>
                  <a:lnTo>
                    <a:pt x="971435" y="84340"/>
                  </a:lnTo>
                  <a:lnTo>
                    <a:pt x="998181" y="64096"/>
                  </a:lnTo>
                  <a:lnTo>
                    <a:pt x="1000061" y="59867"/>
                  </a:lnTo>
                  <a:lnTo>
                    <a:pt x="1000988" y="54686"/>
                  </a:lnTo>
                  <a:lnTo>
                    <a:pt x="1000988" y="114"/>
                  </a:lnTo>
                  <a:close/>
                </a:path>
                <a:path w="1417320" h="84454">
                  <a:moveTo>
                    <a:pt x="1087234" y="84340"/>
                  </a:moveTo>
                  <a:lnTo>
                    <a:pt x="1078255" y="61277"/>
                  </a:lnTo>
                  <a:lnTo>
                    <a:pt x="1072565" y="46697"/>
                  </a:lnTo>
                  <a:lnTo>
                    <a:pt x="1063218" y="22694"/>
                  </a:lnTo>
                  <a:lnTo>
                    <a:pt x="1055865" y="3810"/>
                  </a:lnTo>
                  <a:lnTo>
                    <a:pt x="1055865" y="46697"/>
                  </a:lnTo>
                  <a:lnTo>
                    <a:pt x="1038047" y="46697"/>
                  </a:lnTo>
                  <a:lnTo>
                    <a:pt x="1046924" y="22694"/>
                  </a:lnTo>
                  <a:lnTo>
                    <a:pt x="1055865" y="46697"/>
                  </a:lnTo>
                  <a:lnTo>
                    <a:pt x="1055865" y="3810"/>
                  </a:lnTo>
                  <a:lnTo>
                    <a:pt x="1054430" y="114"/>
                  </a:lnTo>
                  <a:lnTo>
                    <a:pt x="1039926" y="114"/>
                  </a:lnTo>
                  <a:lnTo>
                    <a:pt x="1007059" y="84340"/>
                  </a:lnTo>
                  <a:lnTo>
                    <a:pt x="1024432" y="84340"/>
                  </a:lnTo>
                  <a:lnTo>
                    <a:pt x="1032865" y="61277"/>
                  </a:lnTo>
                  <a:lnTo>
                    <a:pt x="1060983" y="61277"/>
                  </a:lnTo>
                  <a:lnTo>
                    <a:pt x="1069924" y="84340"/>
                  </a:lnTo>
                  <a:lnTo>
                    <a:pt x="1087234" y="84340"/>
                  </a:lnTo>
                  <a:close/>
                </a:path>
                <a:path w="1417320" h="84454">
                  <a:moveTo>
                    <a:pt x="1167409" y="114"/>
                  </a:moveTo>
                  <a:lnTo>
                    <a:pt x="1152410" y="114"/>
                  </a:lnTo>
                  <a:lnTo>
                    <a:pt x="1152410" y="57988"/>
                  </a:lnTo>
                  <a:lnTo>
                    <a:pt x="1109726" y="114"/>
                  </a:lnTo>
                  <a:lnTo>
                    <a:pt x="1093800" y="114"/>
                  </a:lnTo>
                  <a:lnTo>
                    <a:pt x="1093800" y="84340"/>
                  </a:lnTo>
                  <a:lnTo>
                    <a:pt x="1109294" y="84340"/>
                  </a:lnTo>
                  <a:lnTo>
                    <a:pt x="1109294" y="25984"/>
                  </a:lnTo>
                  <a:lnTo>
                    <a:pt x="1111161" y="29286"/>
                  </a:lnTo>
                  <a:lnTo>
                    <a:pt x="1112100" y="30226"/>
                  </a:lnTo>
                  <a:lnTo>
                    <a:pt x="1112545" y="31165"/>
                  </a:lnTo>
                  <a:lnTo>
                    <a:pt x="1112545" y="31635"/>
                  </a:lnTo>
                  <a:lnTo>
                    <a:pt x="1152410" y="84340"/>
                  </a:lnTo>
                  <a:lnTo>
                    <a:pt x="1167409" y="84340"/>
                  </a:lnTo>
                  <a:lnTo>
                    <a:pt x="1167409" y="114"/>
                  </a:lnTo>
                  <a:close/>
                </a:path>
                <a:path w="1417320" h="84454">
                  <a:moveTo>
                    <a:pt x="1254150" y="8115"/>
                  </a:moveTo>
                  <a:lnTo>
                    <a:pt x="1224394" y="0"/>
                  </a:lnTo>
                  <a:lnTo>
                    <a:pt x="1216355" y="800"/>
                  </a:lnTo>
                  <a:lnTo>
                    <a:pt x="1183347" y="30226"/>
                  </a:lnTo>
                  <a:lnTo>
                    <a:pt x="1182408" y="36347"/>
                  </a:lnTo>
                  <a:lnTo>
                    <a:pt x="1182408" y="49047"/>
                  </a:lnTo>
                  <a:lnTo>
                    <a:pt x="1183347" y="54686"/>
                  </a:lnTo>
                  <a:lnTo>
                    <a:pt x="1185214" y="59397"/>
                  </a:lnTo>
                  <a:lnTo>
                    <a:pt x="1187094" y="64566"/>
                  </a:lnTo>
                  <a:lnTo>
                    <a:pt x="1217091" y="84340"/>
                  </a:lnTo>
                  <a:lnTo>
                    <a:pt x="1228839" y="84340"/>
                  </a:lnTo>
                  <a:lnTo>
                    <a:pt x="1234020" y="83870"/>
                  </a:lnTo>
                  <a:lnTo>
                    <a:pt x="1239151" y="82448"/>
                  </a:lnTo>
                  <a:lnTo>
                    <a:pt x="1243838" y="81508"/>
                  </a:lnTo>
                  <a:lnTo>
                    <a:pt x="1248524" y="79629"/>
                  </a:lnTo>
                  <a:lnTo>
                    <a:pt x="1253705" y="76809"/>
                  </a:lnTo>
                  <a:lnTo>
                    <a:pt x="1253705" y="40106"/>
                  </a:lnTo>
                  <a:lnTo>
                    <a:pt x="1220406" y="40106"/>
                  </a:lnTo>
                  <a:lnTo>
                    <a:pt x="1220406" y="54216"/>
                  </a:lnTo>
                  <a:lnTo>
                    <a:pt x="1238211" y="54216"/>
                  </a:lnTo>
                  <a:lnTo>
                    <a:pt x="1238211" y="67868"/>
                  </a:lnTo>
                  <a:lnTo>
                    <a:pt x="1236332" y="68808"/>
                  </a:lnTo>
                  <a:lnTo>
                    <a:pt x="1232585" y="69748"/>
                  </a:lnTo>
                  <a:lnTo>
                    <a:pt x="1225092" y="71158"/>
                  </a:lnTo>
                  <a:lnTo>
                    <a:pt x="1218526" y="70688"/>
                  </a:lnTo>
                  <a:lnTo>
                    <a:pt x="1210094" y="66916"/>
                  </a:lnTo>
                  <a:lnTo>
                    <a:pt x="1207274" y="65036"/>
                  </a:lnTo>
                  <a:lnTo>
                    <a:pt x="1205407" y="62687"/>
                  </a:lnTo>
                  <a:lnTo>
                    <a:pt x="1203032" y="60337"/>
                  </a:lnTo>
                  <a:lnTo>
                    <a:pt x="1201661" y="57518"/>
                  </a:lnTo>
                  <a:lnTo>
                    <a:pt x="1200213" y="53746"/>
                  </a:lnTo>
                  <a:lnTo>
                    <a:pt x="1199286" y="50457"/>
                  </a:lnTo>
                  <a:lnTo>
                    <a:pt x="1198841" y="46697"/>
                  </a:lnTo>
                  <a:lnTo>
                    <a:pt x="1198841" y="38227"/>
                  </a:lnTo>
                  <a:lnTo>
                    <a:pt x="1199286" y="34455"/>
                  </a:lnTo>
                  <a:lnTo>
                    <a:pt x="1200721" y="30695"/>
                  </a:lnTo>
                  <a:lnTo>
                    <a:pt x="1201661" y="27406"/>
                  </a:lnTo>
                  <a:lnTo>
                    <a:pt x="1225588" y="13284"/>
                  </a:lnTo>
                  <a:lnTo>
                    <a:pt x="1236332" y="15633"/>
                  </a:lnTo>
                  <a:lnTo>
                    <a:pt x="1238707" y="16573"/>
                  </a:lnTo>
                  <a:lnTo>
                    <a:pt x="1241031" y="17043"/>
                  </a:lnTo>
                  <a:lnTo>
                    <a:pt x="1244777" y="18935"/>
                  </a:lnTo>
                  <a:lnTo>
                    <a:pt x="1247152" y="20345"/>
                  </a:lnTo>
                  <a:lnTo>
                    <a:pt x="1249019" y="21285"/>
                  </a:lnTo>
                  <a:lnTo>
                    <a:pt x="1250899" y="22694"/>
                  </a:lnTo>
                  <a:lnTo>
                    <a:pt x="1253705" y="25044"/>
                  </a:lnTo>
                  <a:lnTo>
                    <a:pt x="1254150" y="8115"/>
                  </a:lnTo>
                  <a:close/>
                </a:path>
                <a:path w="1417320" h="84454">
                  <a:moveTo>
                    <a:pt x="1339951" y="84340"/>
                  </a:moveTo>
                  <a:lnTo>
                    <a:pt x="1330972" y="61277"/>
                  </a:lnTo>
                  <a:lnTo>
                    <a:pt x="1325283" y="46697"/>
                  </a:lnTo>
                  <a:lnTo>
                    <a:pt x="1315935" y="22694"/>
                  </a:lnTo>
                  <a:lnTo>
                    <a:pt x="1308519" y="3644"/>
                  </a:lnTo>
                  <a:lnTo>
                    <a:pt x="1308519" y="46697"/>
                  </a:lnTo>
                  <a:lnTo>
                    <a:pt x="1290701" y="46697"/>
                  </a:lnTo>
                  <a:lnTo>
                    <a:pt x="1299641" y="22694"/>
                  </a:lnTo>
                  <a:lnTo>
                    <a:pt x="1308519" y="46697"/>
                  </a:lnTo>
                  <a:lnTo>
                    <a:pt x="1308519" y="3644"/>
                  </a:lnTo>
                  <a:lnTo>
                    <a:pt x="1307147" y="114"/>
                  </a:lnTo>
                  <a:lnTo>
                    <a:pt x="1292580" y="114"/>
                  </a:lnTo>
                  <a:lnTo>
                    <a:pt x="1259776" y="84340"/>
                  </a:lnTo>
                  <a:lnTo>
                    <a:pt x="1277150" y="84340"/>
                  </a:lnTo>
                  <a:lnTo>
                    <a:pt x="1285582" y="61277"/>
                  </a:lnTo>
                  <a:lnTo>
                    <a:pt x="1313700" y="61277"/>
                  </a:lnTo>
                  <a:lnTo>
                    <a:pt x="1322641" y="84340"/>
                  </a:lnTo>
                  <a:lnTo>
                    <a:pt x="1339951" y="84340"/>
                  </a:lnTo>
                  <a:close/>
                </a:path>
                <a:path w="1417320" h="84454">
                  <a:moveTo>
                    <a:pt x="1417129" y="114"/>
                  </a:moveTo>
                  <a:lnTo>
                    <a:pt x="1405128" y="114"/>
                  </a:lnTo>
                  <a:lnTo>
                    <a:pt x="1405128" y="57988"/>
                  </a:lnTo>
                  <a:lnTo>
                    <a:pt x="1362443" y="114"/>
                  </a:lnTo>
                  <a:lnTo>
                    <a:pt x="1346504" y="114"/>
                  </a:lnTo>
                  <a:lnTo>
                    <a:pt x="1346504" y="84340"/>
                  </a:lnTo>
                  <a:lnTo>
                    <a:pt x="1361503" y="84340"/>
                  </a:lnTo>
                  <a:lnTo>
                    <a:pt x="1361503" y="25984"/>
                  </a:lnTo>
                  <a:lnTo>
                    <a:pt x="1363878" y="29286"/>
                  </a:lnTo>
                  <a:lnTo>
                    <a:pt x="1364818" y="30226"/>
                  </a:lnTo>
                  <a:lnTo>
                    <a:pt x="1365262" y="31165"/>
                  </a:lnTo>
                  <a:lnTo>
                    <a:pt x="1365262" y="31635"/>
                  </a:lnTo>
                  <a:lnTo>
                    <a:pt x="1405128" y="84340"/>
                  </a:lnTo>
                  <a:lnTo>
                    <a:pt x="1417129" y="84340"/>
                  </a:lnTo>
                  <a:lnTo>
                    <a:pt x="1417129" y="114"/>
                  </a:lnTo>
                  <a:close/>
                </a:path>
              </a:pathLst>
            </a:custGeom>
            <a:solidFill>
              <a:srgbClr val="000000"/>
            </a:solidFill>
          </p:spPr>
          <p:txBody>
            <a:bodyPr wrap="square" lIns="0" tIns="0" rIns="0" bIns="0" rtlCol="0"/>
            <a:lstStyle/>
            <a:p>
              <a:endParaRPr/>
            </a:p>
          </p:txBody>
        </p:sp>
      </p:grpSp>
      <p:sp>
        <p:nvSpPr>
          <p:cNvPr id="15" name="object 15"/>
          <p:cNvSpPr txBox="1"/>
          <p:nvPr/>
        </p:nvSpPr>
        <p:spPr>
          <a:xfrm>
            <a:off x="535940" y="1214780"/>
            <a:ext cx="4911090" cy="4202430"/>
          </a:xfrm>
          <a:prstGeom prst="rect">
            <a:avLst/>
          </a:prstGeom>
        </p:spPr>
        <p:txBody>
          <a:bodyPr vert="horz" wrap="square" lIns="0" tIns="165100" rIns="0" bIns="0" rtlCol="0">
            <a:spAutoFit/>
          </a:bodyPr>
          <a:lstStyle/>
          <a:p>
            <a:pPr marL="12700">
              <a:lnSpc>
                <a:spcPct val="100000"/>
              </a:lnSpc>
              <a:spcBef>
                <a:spcPts val="1300"/>
              </a:spcBef>
            </a:pPr>
            <a:r>
              <a:rPr sz="2800" b="1" dirty="0">
                <a:solidFill>
                  <a:srgbClr val="1F4E79"/>
                </a:solidFill>
                <a:latin typeface="Roboto"/>
                <a:cs typeface="Roboto"/>
              </a:rPr>
              <a:t>Kerangka</a:t>
            </a:r>
            <a:r>
              <a:rPr sz="2800" b="1" spc="-10" dirty="0">
                <a:solidFill>
                  <a:srgbClr val="1F4E79"/>
                </a:solidFill>
                <a:latin typeface="Roboto"/>
                <a:cs typeface="Roboto"/>
              </a:rPr>
              <a:t> presentasi</a:t>
            </a:r>
            <a:endParaRPr sz="2800" dirty="0">
              <a:latin typeface="Roboto"/>
              <a:cs typeface="Roboto"/>
            </a:endParaRPr>
          </a:p>
          <a:p>
            <a:pPr marL="545465" indent="-532765">
              <a:lnSpc>
                <a:spcPct val="100000"/>
              </a:lnSpc>
              <a:spcBef>
                <a:spcPts val="1205"/>
              </a:spcBef>
              <a:buAutoNum type="arabicPeriod"/>
              <a:tabLst>
                <a:tab pos="545465" algn="l"/>
              </a:tabLst>
            </a:pPr>
            <a:r>
              <a:rPr sz="2800" dirty="0">
                <a:solidFill>
                  <a:srgbClr val="1F4E79"/>
                </a:solidFill>
                <a:latin typeface="Roboto"/>
                <a:cs typeface="Roboto"/>
              </a:rPr>
              <a:t>APBN</a:t>
            </a:r>
            <a:r>
              <a:rPr sz="2800" spc="-40" dirty="0">
                <a:solidFill>
                  <a:srgbClr val="1F4E79"/>
                </a:solidFill>
                <a:latin typeface="Roboto"/>
                <a:cs typeface="Roboto"/>
              </a:rPr>
              <a:t> </a:t>
            </a:r>
            <a:r>
              <a:rPr sz="2800" dirty="0">
                <a:solidFill>
                  <a:srgbClr val="1F4E79"/>
                </a:solidFill>
                <a:latin typeface="Roboto"/>
                <a:cs typeface="Roboto"/>
              </a:rPr>
              <a:t>dan</a:t>
            </a:r>
            <a:r>
              <a:rPr sz="2800" spc="-45" dirty="0">
                <a:solidFill>
                  <a:srgbClr val="1F4E79"/>
                </a:solidFill>
                <a:latin typeface="Roboto"/>
                <a:cs typeface="Roboto"/>
              </a:rPr>
              <a:t> </a:t>
            </a:r>
            <a:r>
              <a:rPr sz="2800" spc="-10" dirty="0">
                <a:solidFill>
                  <a:srgbClr val="1F4E79"/>
                </a:solidFill>
                <a:latin typeface="Roboto"/>
                <a:cs typeface="Roboto"/>
              </a:rPr>
              <a:t>perekonomian</a:t>
            </a:r>
            <a:endParaRPr sz="2800" dirty="0">
              <a:latin typeface="Roboto"/>
              <a:cs typeface="Roboto"/>
            </a:endParaRPr>
          </a:p>
          <a:p>
            <a:pPr marL="546100" marR="890269" indent="-533400">
              <a:lnSpc>
                <a:spcPct val="100000"/>
              </a:lnSpc>
              <a:spcBef>
                <a:spcPts val="1200"/>
              </a:spcBef>
              <a:buAutoNum type="arabicPeriod"/>
              <a:tabLst>
                <a:tab pos="546100" algn="l"/>
              </a:tabLst>
            </a:pPr>
            <a:r>
              <a:rPr sz="2800" spc="-20" dirty="0">
                <a:solidFill>
                  <a:srgbClr val="1F4E79"/>
                </a:solidFill>
                <a:latin typeface="Roboto"/>
                <a:cs typeface="Roboto"/>
              </a:rPr>
              <a:t>Kebijakan</a:t>
            </a:r>
            <a:r>
              <a:rPr sz="2800" spc="-80" dirty="0">
                <a:solidFill>
                  <a:srgbClr val="1F4E79"/>
                </a:solidFill>
                <a:latin typeface="Roboto"/>
                <a:cs typeface="Roboto"/>
              </a:rPr>
              <a:t> </a:t>
            </a:r>
            <a:r>
              <a:rPr sz="2800" dirty="0">
                <a:solidFill>
                  <a:srgbClr val="1F4E79"/>
                </a:solidFill>
                <a:latin typeface="Roboto"/>
                <a:cs typeface="Roboto"/>
              </a:rPr>
              <a:t>fiskal</a:t>
            </a:r>
            <a:r>
              <a:rPr sz="2800" spc="-80" dirty="0">
                <a:solidFill>
                  <a:srgbClr val="1F4E79"/>
                </a:solidFill>
                <a:latin typeface="Roboto"/>
                <a:cs typeface="Roboto"/>
              </a:rPr>
              <a:t> </a:t>
            </a:r>
            <a:r>
              <a:rPr sz="2800" spc="-20" dirty="0">
                <a:solidFill>
                  <a:srgbClr val="1F4E79"/>
                </a:solidFill>
                <a:latin typeface="Roboto"/>
                <a:cs typeface="Roboto"/>
              </a:rPr>
              <a:t>untuk kesejahteraan</a:t>
            </a:r>
            <a:r>
              <a:rPr sz="2800" spc="-70" dirty="0">
                <a:solidFill>
                  <a:srgbClr val="1F4E79"/>
                </a:solidFill>
                <a:latin typeface="Roboto"/>
                <a:cs typeface="Roboto"/>
              </a:rPr>
              <a:t> </a:t>
            </a:r>
            <a:r>
              <a:rPr sz="2800" spc="-10" dirty="0">
                <a:solidFill>
                  <a:srgbClr val="1F4E79"/>
                </a:solidFill>
                <a:latin typeface="Roboto"/>
                <a:cs typeface="Roboto"/>
              </a:rPr>
              <a:t>rakyat</a:t>
            </a:r>
            <a:endParaRPr sz="2800" dirty="0">
              <a:latin typeface="Roboto"/>
              <a:cs typeface="Roboto"/>
            </a:endParaRPr>
          </a:p>
          <a:p>
            <a:pPr marL="546100" marR="160020" indent="-533400">
              <a:lnSpc>
                <a:spcPct val="100000"/>
              </a:lnSpc>
              <a:spcBef>
                <a:spcPts val="1200"/>
              </a:spcBef>
              <a:buAutoNum type="arabicPeriod"/>
              <a:tabLst>
                <a:tab pos="546100" algn="l"/>
              </a:tabLst>
            </a:pPr>
            <a:r>
              <a:rPr sz="2800" spc="-10" dirty="0">
                <a:solidFill>
                  <a:srgbClr val="1F4E79"/>
                </a:solidFill>
                <a:latin typeface="Roboto"/>
                <a:cs typeface="Roboto"/>
              </a:rPr>
              <a:t>Pembiayaan</a:t>
            </a:r>
            <a:r>
              <a:rPr sz="2800" spc="-150" dirty="0">
                <a:solidFill>
                  <a:srgbClr val="1F4E79"/>
                </a:solidFill>
                <a:latin typeface="Roboto"/>
                <a:cs typeface="Roboto"/>
              </a:rPr>
              <a:t> </a:t>
            </a:r>
            <a:r>
              <a:rPr sz="2800" dirty="0">
                <a:solidFill>
                  <a:srgbClr val="1F4E79"/>
                </a:solidFill>
                <a:latin typeface="Roboto"/>
                <a:cs typeface="Roboto"/>
              </a:rPr>
              <a:t>inovatif</a:t>
            </a:r>
            <a:r>
              <a:rPr sz="2800" spc="-145" dirty="0">
                <a:solidFill>
                  <a:srgbClr val="1F4E79"/>
                </a:solidFill>
                <a:latin typeface="Roboto"/>
                <a:cs typeface="Roboto"/>
              </a:rPr>
              <a:t> </a:t>
            </a:r>
            <a:r>
              <a:rPr sz="2800" spc="-30" dirty="0">
                <a:solidFill>
                  <a:srgbClr val="1F4E79"/>
                </a:solidFill>
                <a:latin typeface="Roboto"/>
                <a:cs typeface="Roboto"/>
              </a:rPr>
              <a:t>untuk </a:t>
            </a:r>
            <a:r>
              <a:rPr sz="2800" dirty="0">
                <a:solidFill>
                  <a:srgbClr val="1F4E79"/>
                </a:solidFill>
                <a:latin typeface="Roboto"/>
                <a:cs typeface="Roboto"/>
              </a:rPr>
              <a:t>akselerasi</a:t>
            </a:r>
            <a:r>
              <a:rPr sz="2800" spc="-145" dirty="0">
                <a:solidFill>
                  <a:srgbClr val="1F4E79"/>
                </a:solidFill>
                <a:latin typeface="Roboto"/>
                <a:cs typeface="Roboto"/>
              </a:rPr>
              <a:t> </a:t>
            </a:r>
            <a:r>
              <a:rPr sz="2800" spc="-10" dirty="0">
                <a:solidFill>
                  <a:srgbClr val="1F4E79"/>
                </a:solidFill>
                <a:latin typeface="Roboto"/>
                <a:cs typeface="Roboto"/>
              </a:rPr>
              <a:t>Pembangunan</a:t>
            </a:r>
            <a:endParaRPr sz="2800" dirty="0">
              <a:latin typeface="Roboto"/>
              <a:cs typeface="Roboto"/>
            </a:endParaRPr>
          </a:p>
          <a:p>
            <a:pPr marL="546100" marR="5080" indent="-533400">
              <a:lnSpc>
                <a:spcPct val="100000"/>
              </a:lnSpc>
              <a:spcBef>
                <a:spcPts val="1200"/>
              </a:spcBef>
              <a:buAutoNum type="arabicPeriod"/>
              <a:tabLst>
                <a:tab pos="546100" algn="l"/>
              </a:tabLst>
            </a:pPr>
            <a:r>
              <a:rPr sz="2800" dirty="0">
                <a:solidFill>
                  <a:srgbClr val="1F4E79"/>
                </a:solidFill>
                <a:latin typeface="Roboto"/>
                <a:cs typeface="Roboto"/>
              </a:rPr>
              <a:t>Arahan</a:t>
            </a:r>
            <a:r>
              <a:rPr sz="2800" spc="-130" dirty="0">
                <a:solidFill>
                  <a:srgbClr val="1F4E79"/>
                </a:solidFill>
                <a:latin typeface="Roboto"/>
                <a:cs typeface="Roboto"/>
              </a:rPr>
              <a:t> </a:t>
            </a:r>
            <a:r>
              <a:rPr sz="2800" dirty="0">
                <a:solidFill>
                  <a:srgbClr val="1F4E79"/>
                </a:solidFill>
                <a:latin typeface="Roboto"/>
                <a:cs typeface="Roboto"/>
              </a:rPr>
              <a:t>Presiden</a:t>
            </a:r>
            <a:r>
              <a:rPr sz="2800" spc="-114" dirty="0">
                <a:solidFill>
                  <a:srgbClr val="1F4E79"/>
                </a:solidFill>
                <a:latin typeface="Roboto"/>
                <a:cs typeface="Roboto"/>
              </a:rPr>
              <a:t> </a:t>
            </a:r>
            <a:r>
              <a:rPr sz="2800" dirty="0">
                <a:solidFill>
                  <a:srgbClr val="1F4E79"/>
                </a:solidFill>
                <a:latin typeface="Roboto"/>
                <a:cs typeface="Roboto"/>
              </a:rPr>
              <a:t>dan</a:t>
            </a:r>
            <a:r>
              <a:rPr sz="2800" spc="-125" dirty="0">
                <a:solidFill>
                  <a:srgbClr val="1F4E79"/>
                </a:solidFill>
                <a:latin typeface="Roboto"/>
                <a:cs typeface="Roboto"/>
              </a:rPr>
              <a:t> </a:t>
            </a:r>
            <a:r>
              <a:rPr sz="2800" spc="-10" dirty="0">
                <a:solidFill>
                  <a:srgbClr val="1F4E79"/>
                </a:solidFill>
                <a:latin typeface="Roboto"/>
                <a:cs typeface="Roboto"/>
              </a:rPr>
              <a:t>tindak </a:t>
            </a:r>
            <a:r>
              <a:rPr sz="2800" spc="-20" dirty="0">
                <a:solidFill>
                  <a:srgbClr val="1F4E79"/>
                </a:solidFill>
                <a:latin typeface="Roboto"/>
                <a:cs typeface="Roboto"/>
              </a:rPr>
              <a:t>lanjut</a:t>
            </a:r>
            <a:r>
              <a:rPr sz="2800" spc="-75" dirty="0">
                <a:solidFill>
                  <a:srgbClr val="1F4E79"/>
                </a:solidFill>
                <a:latin typeface="Roboto"/>
                <a:cs typeface="Roboto"/>
              </a:rPr>
              <a:t> </a:t>
            </a:r>
            <a:r>
              <a:rPr sz="2800" dirty="0">
                <a:solidFill>
                  <a:srgbClr val="1F4E79"/>
                </a:solidFill>
                <a:latin typeface="Roboto"/>
                <a:cs typeface="Roboto"/>
              </a:rPr>
              <a:t>APBN</a:t>
            </a:r>
            <a:r>
              <a:rPr sz="2800" spc="-55" dirty="0">
                <a:solidFill>
                  <a:srgbClr val="1F4E79"/>
                </a:solidFill>
                <a:latin typeface="Roboto"/>
                <a:cs typeface="Roboto"/>
              </a:rPr>
              <a:t> </a:t>
            </a:r>
            <a:r>
              <a:rPr sz="2800" spc="-20" dirty="0">
                <a:solidFill>
                  <a:srgbClr val="1F4E79"/>
                </a:solidFill>
                <a:latin typeface="Roboto"/>
                <a:cs typeface="Roboto"/>
              </a:rPr>
              <a:t>2025</a:t>
            </a:r>
            <a:endParaRPr sz="2800" dirty="0">
              <a:latin typeface="Roboto"/>
              <a:cs typeface="Roboto"/>
            </a:endParaRPr>
          </a:p>
        </p:txBody>
      </p:sp>
      <p:sp>
        <p:nvSpPr>
          <p:cNvPr id="16" name="object 16"/>
          <p:cNvSpPr txBox="1">
            <a:spLocks noGrp="1"/>
          </p:cNvSpPr>
          <p:nvPr>
            <p:ph type="sldNum" sz="quarter" idx="7"/>
          </p:nvPr>
        </p:nvSpPr>
        <p:spPr>
          <a:prstGeom prst="rect">
            <a:avLst/>
          </a:prstGeom>
        </p:spPr>
        <p:txBody>
          <a:bodyPr vert="horz" wrap="square" lIns="0" tIns="0" rIns="0" bIns="0" rtlCol="0">
            <a:spAutoFit/>
          </a:bodyPr>
          <a:lstStyle/>
          <a:p>
            <a:pPr marL="139700">
              <a:lnSpc>
                <a:spcPct val="100000"/>
              </a:lnSpc>
            </a:pPr>
            <a:fld id="{81D60167-4931-47E6-BA6A-407CBD079E47}" type="slidenum">
              <a:rPr sz="1400" spc="-50" dirty="0"/>
              <a:t>2</a:t>
            </a:fld>
            <a:endParaRPr sz="14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28752" y="1054074"/>
            <a:ext cx="7435316" cy="5430647"/>
            <a:chOff x="228752" y="1054074"/>
            <a:chExt cx="7435316" cy="5430647"/>
          </a:xfrm>
        </p:grpSpPr>
        <p:pic>
          <p:nvPicPr>
            <p:cNvPr id="3" name="object 3"/>
            <p:cNvPicPr/>
            <p:nvPr/>
          </p:nvPicPr>
          <p:blipFill>
            <a:blip r:embed="rId2" cstate="print"/>
            <a:stretch>
              <a:fillRect/>
            </a:stretch>
          </p:blipFill>
          <p:spPr>
            <a:xfrm>
              <a:off x="228752" y="1054074"/>
              <a:ext cx="7435316" cy="5430647"/>
            </a:xfrm>
            <a:prstGeom prst="rect">
              <a:avLst/>
            </a:prstGeom>
          </p:spPr>
        </p:pic>
        <p:pic>
          <p:nvPicPr>
            <p:cNvPr id="4" name="object 4"/>
            <p:cNvPicPr/>
            <p:nvPr/>
          </p:nvPicPr>
          <p:blipFill>
            <a:blip r:embed="rId3" cstate="print"/>
            <a:stretch>
              <a:fillRect/>
            </a:stretch>
          </p:blipFill>
          <p:spPr>
            <a:xfrm>
              <a:off x="4770121" y="1054074"/>
              <a:ext cx="2893947" cy="5430647"/>
            </a:xfrm>
            <a:prstGeom prst="rect">
              <a:avLst/>
            </a:prstGeom>
          </p:spPr>
        </p:pic>
      </p:grpSp>
      <p:sp>
        <p:nvSpPr>
          <p:cNvPr id="5" name="object 5"/>
          <p:cNvSpPr txBox="1">
            <a:spLocks noGrp="1"/>
          </p:cNvSpPr>
          <p:nvPr>
            <p:ph type="title"/>
          </p:nvPr>
        </p:nvSpPr>
        <p:spPr>
          <a:xfrm>
            <a:off x="307644" y="143002"/>
            <a:ext cx="9293556" cy="696409"/>
          </a:xfrm>
          <a:prstGeom prst="rect">
            <a:avLst/>
          </a:prstGeom>
        </p:spPr>
        <p:txBody>
          <a:bodyPr vert="horz" wrap="square" lIns="0" tIns="53975" rIns="0" bIns="0" rtlCol="0">
            <a:spAutoFit/>
          </a:bodyPr>
          <a:lstStyle/>
          <a:p>
            <a:pPr marL="12700" marR="5080">
              <a:lnSpc>
                <a:spcPts val="2590"/>
              </a:lnSpc>
              <a:spcBef>
                <a:spcPts val="425"/>
              </a:spcBef>
            </a:pPr>
            <a:r>
              <a:rPr sz="2000" dirty="0">
                <a:solidFill>
                  <a:srgbClr val="393838"/>
                </a:solidFill>
              </a:rPr>
              <a:t>MENJAGA KEBERLANJUTAN ANGGARAN PRIORITAS 2025 MENDUKUNG AGENDA PEMBANGUNAN : </a:t>
            </a:r>
            <a:r>
              <a:rPr sz="2000" dirty="0">
                <a:solidFill>
                  <a:srgbClr val="005FAC"/>
                </a:solidFill>
              </a:rPr>
              <a:t>MAKAN BERGIZI GRATIS</a:t>
            </a:r>
            <a:endParaRPr sz="2000" dirty="0"/>
          </a:p>
        </p:txBody>
      </p:sp>
      <p:sp>
        <p:nvSpPr>
          <p:cNvPr id="6" name="object 6"/>
          <p:cNvSpPr txBox="1"/>
          <p:nvPr/>
        </p:nvSpPr>
        <p:spPr>
          <a:xfrm>
            <a:off x="4900421" y="1174750"/>
            <a:ext cx="2425065" cy="4722447"/>
          </a:xfrm>
          <a:prstGeom prst="rect">
            <a:avLst/>
          </a:prstGeom>
        </p:spPr>
        <p:txBody>
          <a:bodyPr vert="horz" wrap="square" lIns="0" tIns="13335" rIns="0" bIns="0" rtlCol="0">
            <a:spAutoFit/>
          </a:bodyPr>
          <a:lstStyle/>
          <a:p>
            <a:pPr marL="299085" marR="36830" indent="-287020">
              <a:lnSpc>
                <a:spcPct val="100000"/>
              </a:lnSpc>
              <a:spcBef>
                <a:spcPts val="105"/>
              </a:spcBef>
              <a:buFont typeface="Arial MT"/>
              <a:buChar char="•"/>
              <a:tabLst>
                <a:tab pos="299085" algn="l"/>
              </a:tabLst>
            </a:pPr>
            <a:r>
              <a:rPr dirty="0">
                <a:solidFill>
                  <a:srgbClr val="FFFFFF"/>
                </a:solidFill>
                <a:latin typeface="Tahoma" panose="020B0604030504040204" pitchFamily="34" charset="0"/>
                <a:ea typeface="Tahoma" panose="020B0604030504040204" pitchFamily="34" charset="0"/>
                <a:cs typeface="Tahoma" panose="020B0604030504040204" pitchFamily="34" charset="0"/>
              </a:rPr>
              <a:t>Memastikan asupan gizi yang tepat sejak usia muda bagi penerus bangsa</a:t>
            </a:r>
            <a:endParaRPr dirty="0">
              <a:latin typeface="Tahoma" panose="020B0604030504040204" pitchFamily="34" charset="0"/>
              <a:ea typeface="Tahoma" panose="020B0604030504040204" pitchFamily="34" charset="0"/>
              <a:cs typeface="Tahoma" panose="020B0604030504040204" pitchFamily="34" charset="0"/>
            </a:endParaRPr>
          </a:p>
          <a:p>
            <a:pPr marL="299085" marR="20955" indent="-287020">
              <a:lnSpc>
                <a:spcPct val="100000"/>
              </a:lnSpc>
              <a:buFont typeface="Arial MT"/>
              <a:buChar char="•"/>
              <a:tabLst>
                <a:tab pos="299085" algn="l"/>
              </a:tabLst>
            </a:pPr>
            <a:r>
              <a:rPr dirty="0">
                <a:solidFill>
                  <a:srgbClr val="FFFFFF"/>
                </a:solidFill>
                <a:latin typeface="Tahoma" panose="020B0604030504040204" pitchFamily="34" charset="0"/>
                <a:ea typeface="Tahoma" panose="020B0604030504040204" pitchFamily="34" charset="0"/>
                <a:cs typeface="Tahoma" panose="020B0604030504040204" pitchFamily="34" charset="0"/>
              </a:rPr>
              <a:t>Dilaksanakan bertahap untuk menjangkau seluruh wilayah Indonesia.</a:t>
            </a:r>
            <a:endParaRPr dirty="0">
              <a:latin typeface="Tahoma" panose="020B0604030504040204" pitchFamily="34" charset="0"/>
              <a:ea typeface="Tahoma" panose="020B0604030504040204" pitchFamily="34" charset="0"/>
              <a:cs typeface="Tahoma" panose="020B0604030504040204" pitchFamily="34" charset="0"/>
            </a:endParaRPr>
          </a:p>
          <a:p>
            <a:pPr marL="299085" marR="5080" indent="-287020">
              <a:lnSpc>
                <a:spcPct val="100000"/>
              </a:lnSpc>
              <a:buFont typeface="Arial MT"/>
              <a:buChar char="•"/>
              <a:tabLst>
                <a:tab pos="299085" algn="l"/>
              </a:tabLst>
            </a:pPr>
            <a:r>
              <a:rPr b="1" dirty="0">
                <a:solidFill>
                  <a:srgbClr val="FFFFFF"/>
                </a:solidFill>
                <a:latin typeface="Tahoma" panose="020B0604030504040204" pitchFamily="34" charset="0"/>
                <a:ea typeface="Tahoma" panose="020B0604030504040204" pitchFamily="34" charset="0"/>
                <a:cs typeface="Tahoma" panose="020B0604030504040204" pitchFamily="34" charset="0"/>
              </a:rPr>
              <a:t>Benefit/dampak: </a:t>
            </a:r>
            <a:r>
              <a:rPr dirty="0">
                <a:solidFill>
                  <a:srgbClr val="FFFFFF"/>
                </a:solidFill>
                <a:latin typeface="Tahoma" panose="020B0604030504040204" pitchFamily="34" charset="0"/>
                <a:ea typeface="Tahoma" panose="020B0604030504040204" pitchFamily="34" charset="0"/>
                <a:cs typeface="Tahoma" panose="020B0604030504040204" pitchFamily="34" charset="0"/>
              </a:rPr>
              <a:t>Peningkatan kualitas pendidikan secara masif dan tercipta supply chain masif bagi pertumbuhan ekonomi yang masif dan merata di seluruh Indonesia</a:t>
            </a:r>
            <a:endParaRPr dirty="0">
              <a:latin typeface="Tahoma" panose="020B0604030504040204" pitchFamily="34" charset="0"/>
              <a:ea typeface="Tahoma" panose="020B0604030504040204" pitchFamily="34" charset="0"/>
              <a:cs typeface="Tahoma" panose="020B0604030504040204" pitchFamily="34" charset="0"/>
            </a:endParaRPr>
          </a:p>
        </p:txBody>
      </p:sp>
      <p:grpSp>
        <p:nvGrpSpPr>
          <p:cNvPr id="7" name="object 7"/>
          <p:cNvGrpSpPr/>
          <p:nvPr/>
        </p:nvGrpSpPr>
        <p:grpSpPr>
          <a:xfrm>
            <a:off x="7880597" y="2258552"/>
            <a:ext cx="4121150" cy="1753235"/>
            <a:chOff x="7880597" y="2258552"/>
            <a:chExt cx="4121150" cy="1753235"/>
          </a:xfrm>
        </p:grpSpPr>
        <p:pic>
          <p:nvPicPr>
            <p:cNvPr id="8" name="object 8"/>
            <p:cNvPicPr/>
            <p:nvPr/>
          </p:nvPicPr>
          <p:blipFill>
            <a:blip r:embed="rId4" cstate="print"/>
            <a:stretch>
              <a:fillRect/>
            </a:stretch>
          </p:blipFill>
          <p:spPr>
            <a:xfrm>
              <a:off x="7880597" y="2258552"/>
              <a:ext cx="4120909" cy="1752631"/>
            </a:xfrm>
            <a:prstGeom prst="rect">
              <a:avLst/>
            </a:prstGeom>
          </p:spPr>
        </p:pic>
        <p:sp>
          <p:nvSpPr>
            <p:cNvPr id="9" name="object 9"/>
            <p:cNvSpPr/>
            <p:nvPr/>
          </p:nvSpPr>
          <p:spPr>
            <a:xfrm>
              <a:off x="7924038" y="2273299"/>
              <a:ext cx="4039235" cy="1671955"/>
            </a:xfrm>
            <a:custGeom>
              <a:avLst/>
              <a:gdLst/>
              <a:ahLst/>
              <a:cxnLst/>
              <a:rect l="l" t="t" r="r" b="b"/>
              <a:pathLst>
                <a:path w="4039234" h="1671954">
                  <a:moveTo>
                    <a:pt x="4039234" y="0"/>
                  </a:moveTo>
                  <a:lnTo>
                    <a:pt x="0" y="0"/>
                  </a:lnTo>
                  <a:lnTo>
                    <a:pt x="0" y="1671955"/>
                  </a:lnTo>
                  <a:lnTo>
                    <a:pt x="4039234" y="1671955"/>
                  </a:lnTo>
                  <a:lnTo>
                    <a:pt x="4039234" y="0"/>
                  </a:lnTo>
                  <a:close/>
                </a:path>
              </a:pathLst>
            </a:custGeom>
            <a:solidFill>
              <a:srgbClr val="FFFFFF"/>
            </a:solidFill>
          </p:spPr>
          <p:txBody>
            <a:bodyPr wrap="square" lIns="0" tIns="0" rIns="0" bIns="0" rtlCol="0"/>
            <a:lstStyle/>
            <a:p>
              <a:endParaRPr sz="1600"/>
            </a:p>
          </p:txBody>
        </p:sp>
        <p:sp>
          <p:nvSpPr>
            <p:cNvPr id="10" name="object 10"/>
            <p:cNvSpPr/>
            <p:nvPr/>
          </p:nvSpPr>
          <p:spPr>
            <a:xfrm>
              <a:off x="7924038" y="2273299"/>
              <a:ext cx="4039235" cy="1671955"/>
            </a:xfrm>
            <a:custGeom>
              <a:avLst/>
              <a:gdLst/>
              <a:ahLst/>
              <a:cxnLst/>
              <a:rect l="l" t="t" r="r" b="b"/>
              <a:pathLst>
                <a:path w="4039234" h="1671954">
                  <a:moveTo>
                    <a:pt x="0" y="1671955"/>
                  </a:moveTo>
                  <a:lnTo>
                    <a:pt x="4039234" y="1671955"/>
                  </a:lnTo>
                  <a:lnTo>
                    <a:pt x="4039234" y="0"/>
                  </a:lnTo>
                  <a:lnTo>
                    <a:pt x="0" y="0"/>
                  </a:lnTo>
                  <a:lnTo>
                    <a:pt x="0" y="1671955"/>
                  </a:lnTo>
                  <a:close/>
                </a:path>
              </a:pathLst>
            </a:custGeom>
            <a:ln w="9524">
              <a:solidFill>
                <a:srgbClr val="2AABB4"/>
              </a:solidFill>
            </a:ln>
          </p:spPr>
          <p:txBody>
            <a:bodyPr wrap="square" lIns="0" tIns="0" rIns="0" bIns="0" rtlCol="0"/>
            <a:lstStyle/>
            <a:p>
              <a:endParaRPr sz="1600"/>
            </a:p>
          </p:txBody>
        </p:sp>
      </p:grpSp>
      <p:sp>
        <p:nvSpPr>
          <p:cNvPr id="11" name="object 11"/>
          <p:cNvSpPr txBox="1"/>
          <p:nvPr/>
        </p:nvSpPr>
        <p:spPr>
          <a:xfrm>
            <a:off x="8003793" y="2531110"/>
            <a:ext cx="3554095" cy="1121461"/>
          </a:xfrm>
          <a:prstGeom prst="rect">
            <a:avLst/>
          </a:prstGeom>
        </p:spPr>
        <p:txBody>
          <a:bodyPr vert="horz" wrap="square" lIns="0" tIns="13335" rIns="0" bIns="0" rtlCol="0">
            <a:spAutoFit/>
          </a:bodyPr>
          <a:lstStyle/>
          <a:p>
            <a:pPr marL="183515" marR="180975" indent="-171450">
              <a:lnSpc>
                <a:spcPct val="100000"/>
              </a:lnSpc>
              <a:spcBef>
                <a:spcPts val="105"/>
              </a:spcBef>
              <a:buFont typeface="Arial MT"/>
              <a:buChar char="•"/>
              <a:tabLst>
                <a:tab pos="184785" algn="l"/>
              </a:tabLst>
            </a:pPr>
            <a:r>
              <a:rPr sz="1200" dirty="0">
                <a:latin typeface="Tahoma"/>
                <a:cs typeface="Tahoma"/>
              </a:rPr>
              <a:t>Peningkatan akses dan pemenuhan makanan 	bergizi</a:t>
            </a:r>
          </a:p>
          <a:p>
            <a:pPr marL="184150" indent="-171450">
              <a:lnSpc>
                <a:spcPct val="100000"/>
              </a:lnSpc>
              <a:buFont typeface="Arial MT"/>
              <a:buChar char="•"/>
              <a:tabLst>
                <a:tab pos="184150" algn="l"/>
              </a:tabLst>
            </a:pPr>
            <a:r>
              <a:rPr sz="1200" dirty="0">
                <a:latin typeface="Tahoma"/>
                <a:cs typeface="Tahoma"/>
              </a:rPr>
              <a:t>Penanaman perilaku pola gizi seimbang</a:t>
            </a:r>
          </a:p>
          <a:p>
            <a:pPr marL="183515" marR="5080" indent="-171450">
              <a:lnSpc>
                <a:spcPct val="100000"/>
              </a:lnSpc>
              <a:buFont typeface="Arial MT"/>
              <a:buChar char="•"/>
              <a:tabLst>
                <a:tab pos="184785" algn="l"/>
              </a:tabLst>
            </a:pPr>
            <a:r>
              <a:rPr sz="1200" dirty="0">
                <a:latin typeface="Tahoma"/>
                <a:cs typeface="Tahoma"/>
              </a:rPr>
              <a:t>Peningkatan prestasi, partisipasi, dan kehadiran 	anak sekolah</a:t>
            </a:r>
          </a:p>
          <a:p>
            <a:pPr marL="184150" indent="-171450">
              <a:lnSpc>
                <a:spcPct val="100000"/>
              </a:lnSpc>
              <a:buFont typeface="Arial MT"/>
              <a:buChar char="•"/>
              <a:tabLst>
                <a:tab pos="184150" algn="l"/>
              </a:tabLst>
            </a:pPr>
            <a:r>
              <a:rPr sz="1200" dirty="0">
                <a:latin typeface="Tahoma"/>
                <a:cs typeface="Tahoma"/>
              </a:rPr>
              <a:t>Pnegurangan angka putus sekolah</a:t>
            </a:r>
          </a:p>
        </p:txBody>
      </p:sp>
      <p:grpSp>
        <p:nvGrpSpPr>
          <p:cNvPr id="12" name="object 12"/>
          <p:cNvGrpSpPr/>
          <p:nvPr/>
        </p:nvGrpSpPr>
        <p:grpSpPr>
          <a:xfrm>
            <a:off x="7351776" y="1792223"/>
            <a:ext cx="4258310" cy="1367790"/>
            <a:chOff x="7351776" y="1792223"/>
            <a:chExt cx="4258310" cy="1367790"/>
          </a:xfrm>
        </p:grpSpPr>
        <p:pic>
          <p:nvPicPr>
            <p:cNvPr id="13" name="object 13"/>
            <p:cNvPicPr/>
            <p:nvPr/>
          </p:nvPicPr>
          <p:blipFill>
            <a:blip r:embed="rId5" cstate="print"/>
            <a:stretch>
              <a:fillRect/>
            </a:stretch>
          </p:blipFill>
          <p:spPr>
            <a:xfrm>
              <a:off x="7367016" y="1792223"/>
              <a:ext cx="4242943" cy="1315085"/>
            </a:xfrm>
            <a:prstGeom prst="rect">
              <a:avLst/>
            </a:prstGeom>
          </p:spPr>
        </p:pic>
        <p:pic>
          <p:nvPicPr>
            <p:cNvPr id="14" name="object 14"/>
            <p:cNvPicPr/>
            <p:nvPr/>
          </p:nvPicPr>
          <p:blipFill>
            <a:blip r:embed="rId6" cstate="print"/>
            <a:stretch>
              <a:fillRect/>
            </a:stretch>
          </p:blipFill>
          <p:spPr>
            <a:xfrm>
              <a:off x="7351776" y="1796795"/>
              <a:ext cx="4026154" cy="1362710"/>
            </a:xfrm>
            <a:prstGeom prst="rect">
              <a:avLst/>
            </a:prstGeom>
          </p:spPr>
        </p:pic>
        <p:sp>
          <p:nvSpPr>
            <p:cNvPr id="15" name="object 15"/>
            <p:cNvSpPr/>
            <p:nvPr/>
          </p:nvSpPr>
          <p:spPr>
            <a:xfrm>
              <a:off x="7877048" y="2176373"/>
              <a:ext cx="3253740" cy="326390"/>
            </a:xfrm>
            <a:custGeom>
              <a:avLst/>
              <a:gdLst/>
              <a:ahLst/>
              <a:cxnLst/>
              <a:rect l="l" t="t" r="r" b="b"/>
              <a:pathLst>
                <a:path w="3253740" h="326389">
                  <a:moveTo>
                    <a:pt x="3253740" y="0"/>
                  </a:moveTo>
                  <a:lnTo>
                    <a:pt x="0" y="0"/>
                  </a:lnTo>
                  <a:lnTo>
                    <a:pt x="0" y="325907"/>
                  </a:lnTo>
                  <a:lnTo>
                    <a:pt x="3253740" y="325907"/>
                  </a:lnTo>
                  <a:lnTo>
                    <a:pt x="3253740" y="0"/>
                  </a:lnTo>
                  <a:close/>
                </a:path>
              </a:pathLst>
            </a:custGeom>
            <a:solidFill>
              <a:srgbClr val="2AABB4"/>
            </a:solidFill>
          </p:spPr>
          <p:txBody>
            <a:bodyPr wrap="square" lIns="0" tIns="0" rIns="0" bIns="0" rtlCol="0"/>
            <a:lstStyle/>
            <a:p>
              <a:endParaRPr sz="1600"/>
            </a:p>
          </p:txBody>
        </p:sp>
      </p:grpSp>
      <p:sp>
        <p:nvSpPr>
          <p:cNvPr id="16" name="object 16"/>
          <p:cNvSpPr txBox="1"/>
          <p:nvPr/>
        </p:nvSpPr>
        <p:spPr>
          <a:xfrm>
            <a:off x="7956931" y="2215642"/>
            <a:ext cx="2847975" cy="198131"/>
          </a:xfrm>
          <a:prstGeom prst="rect">
            <a:avLst/>
          </a:prstGeom>
        </p:spPr>
        <p:txBody>
          <a:bodyPr vert="horz" wrap="square" lIns="0" tIns="13335" rIns="0" bIns="0" rtlCol="0">
            <a:spAutoFit/>
          </a:bodyPr>
          <a:lstStyle/>
          <a:p>
            <a:pPr marL="12700">
              <a:lnSpc>
                <a:spcPct val="100000"/>
              </a:lnSpc>
              <a:spcBef>
                <a:spcPts val="105"/>
              </a:spcBef>
            </a:pPr>
            <a:r>
              <a:rPr sz="1200" b="1" dirty="0">
                <a:solidFill>
                  <a:srgbClr val="FFFFFF"/>
                </a:solidFill>
                <a:latin typeface="Arial"/>
                <a:cs typeface="Arial"/>
              </a:rPr>
              <a:t>Peningkatan Gizi &amp; Partisipasi Sekolah</a:t>
            </a:r>
            <a:endParaRPr sz="1200" dirty="0">
              <a:latin typeface="Arial"/>
              <a:cs typeface="Arial"/>
            </a:endParaRPr>
          </a:p>
        </p:txBody>
      </p:sp>
      <p:grpSp>
        <p:nvGrpSpPr>
          <p:cNvPr id="17" name="object 17"/>
          <p:cNvGrpSpPr/>
          <p:nvPr/>
        </p:nvGrpSpPr>
        <p:grpSpPr>
          <a:xfrm>
            <a:off x="7927837" y="4149767"/>
            <a:ext cx="4074160" cy="1134110"/>
            <a:chOff x="7927837" y="4149767"/>
            <a:chExt cx="4074160" cy="1134110"/>
          </a:xfrm>
        </p:grpSpPr>
        <p:pic>
          <p:nvPicPr>
            <p:cNvPr id="18" name="object 18"/>
            <p:cNvPicPr/>
            <p:nvPr/>
          </p:nvPicPr>
          <p:blipFill>
            <a:blip r:embed="rId7" cstate="print"/>
            <a:stretch>
              <a:fillRect/>
            </a:stretch>
          </p:blipFill>
          <p:spPr>
            <a:xfrm>
              <a:off x="7927837" y="4149767"/>
              <a:ext cx="4073672" cy="1134012"/>
            </a:xfrm>
            <a:prstGeom prst="rect">
              <a:avLst/>
            </a:prstGeom>
          </p:spPr>
        </p:pic>
        <p:sp>
          <p:nvSpPr>
            <p:cNvPr id="19" name="object 19"/>
            <p:cNvSpPr/>
            <p:nvPr/>
          </p:nvSpPr>
          <p:spPr>
            <a:xfrm>
              <a:off x="7971155" y="4165206"/>
              <a:ext cx="3992245" cy="1053465"/>
            </a:xfrm>
            <a:custGeom>
              <a:avLst/>
              <a:gdLst/>
              <a:ahLst/>
              <a:cxnLst/>
              <a:rect l="l" t="t" r="r" b="b"/>
              <a:pathLst>
                <a:path w="3992245" h="1053464">
                  <a:moveTo>
                    <a:pt x="3992118" y="0"/>
                  </a:moveTo>
                  <a:lnTo>
                    <a:pt x="0" y="0"/>
                  </a:lnTo>
                  <a:lnTo>
                    <a:pt x="0" y="1052969"/>
                  </a:lnTo>
                  <a:lnTo>
                    <a:pt x="3992118" y="1052969"/>
                  </a:lnTo>
                  <a:lnTo>
                    <a:pt x="3992118" y="0"/>
                  </a:lnTo>
                  <a:close/>
                </a:path>
              </a:pathLst>
            </a:custGeom>
            <a:solidFill>
              <a:srgbClr val="FFFFFF"/>
            </a:solidFill>
          </p:spPr>
          <p:txBody>
            <a:bodyPr wrap="square" lIns="0" tIns="0" rIns="0" bIns="0" rtlCol="0"/>
            <a:lstStyle/>
            <a:p>
              <a:endParaRPr sz="1600"/>
            </a:p>
          </p:txBody>
        </p:sp>
        <p:sp>
          <p:nvSpPr>
            <p:cNvPr id="20" name="object 20"/>
            <p:cNvSpPr/>
            <p:nvPr/>
          </p:nvSpPr>
          <p:spPr>
            <a:xfrm>
              <a:off x="7971155" y="4165206"/>
              <a:ext cx="3992245" cy="1053465"/>
            </a:xfrm>
            <a:custGeom>
              <a:avLst/>
              <a:gdLst/>
              <a:ahLst/>
              <a:cxnLst/>
              <a:rect l="l" t="t" r="r" b="b"/>
              <a:pathLst>
                <a:path w="3992245" h="1053464">
                  <a:moveTo>
                    <a:pt x="0" y="1052969"/>
                  </a:moveTo>
                  <a:lnTo>
                    <a:pt x="3992118" y="1052969"/>
                  </a:lnTo>
                  <a:lnTo>
                    <a:pt x="3992118" y="0"/>
                  </a:lnTo>
                  <a:lnTo>
                    <a:pt x="0" y="0"/>
                  </a:lnTo>
                  <a:lnTo>
                    <a:pt x="0" y="1052969"/>
                  </a:lnTo>
                  <a:close/>
                </a:path>
              </a:pathLst>
            </a:custGeom>
            <a:ln w="9524">
              <a:solidFill>
                <a:srgbClr val="2AABB4"/>
              </a:solidFill>
            </a:ln>
          </p:spPr>
          <p:txBody>
            <a:bodyPr wrap="square" lIns="0" tIns="0" rIns="0" bIns="0" rtlCol="0"/>
            <a:lstStyle/>
            <a:p>
              <a:endParaRPr sz="1600"/>
            </a:p>
          </p:txBody>
        </p:sp>
      </p:grpSp>
      <p:sp>
        <p:nvSpPr>
          <p:cNvPr id="21" name="object 21"/>
          <p:cNvSpPr txBox="1"/>
          <p:nvPr/>
        </p:nvSpPr>
        <p:spPr>
          <a:xfrm>
            <a:off x="8153781" y="4432808"/>
            <a:ext cx="3188970" cy="566822"/>
          </a:xfrm>
          <a:prstGeom prst="rect">
            <a:avLst/>
          </a:prstGeom>
        </p:spPr>
        <p:txBody>
          <a:bodyPr vert="horz" wrap="square" lIns="0" tIns="12700" rIns="0" bIns="0" rtlCol="0">
            <a:spAutoFit/>
          </a:bodyPr>
          <a:lstStyle/>
          <a:p>
            <a:pPr marL="184150" indent="-171450">
              <a:lnSpc>
                <a:spcPct val="100000"/>
              </a:lnSpc>
              <a:spcBef>
                <a:spcPts val="100"/>
              </a:spcBef>
              <a:buFont typeface="Arial MT"/>
              <a:buChar char="•"/>
              <a:tabLst>
                <a:tab pos="184150" algn="l"/>
              </a:tabLst>
            </a:pPr>
            <a:r>
              <a:rPr sz="1200" dirty="0">
                <a:latin typeface="Tahoma"/>
                <a:cs typeface="Tahoma"/>
              </a:rPr>
              <a:t>Penciptaan lapangan kerja</a:t>
            </a:r>
            <a:endParaRPr sz="1200">
              <a:latin typeface="Tahoma"/>
              <a:cs typeface="Tahoma"/>
            </a:endParaRPr>
          </a:p>
          <a:p>
            <a:pPr marL="183515" marR="5080" indent="-171450">
              <a:lnSpc>
                <a:spcPct val="100000"/>
              </a:lnSpc>
              <a:spcBef>
                <a:spcPts val="5"/>
              </a:spcBef>
              <a:buFont typeface="Arial MT"/>
              <a:buChar char="•"/>
              <a:tabLst>
                <a:tab pos="184785" algn="l"/>
              </a:tabLst>
            </a:pPr>
            <a:r>
              <a:rPr sz="1200" dirty="0">
                <a:latin typeface="Tahoma"/>
                <a:cs typeface="Tahoma"/>
              </a:rPr>
              <a:t>Pengurangan beban Rumah Tangga dalam 	perolehan pangan</a:t>
            </a:r>
            <a:endParaRPr sz="1200">
              <a:latin typeface="Tahoma"/>
              <a:cs typeface="Tahoma"/>
            </a:endParaRPr>
          </a:p>
        </p:txBody>
      </p:sp>
      <p:grpSp>
        <p:nvGrpSpPr>
          <p:cNvPr id="22" name="object 22"/>
          <p:cNvGrpSpPr/>
          <p:nvPr/>
        </p:nvGrpSpPr>
        <p:grpSpPr>
          <a:xfrm>
            <a:off x="7399019" y="3685032"/>
            <a:ext cx="3534410" cy="1367790"/>
            <a:chOff x="7399019" y="3685032"/>
            <a:chExt cx="3534410" cy="1367790"/>
          </a:xfrm>
        </p:grpSpPr>
        <p:pic>
          <p:nvPicPr>
            <p:cNvPr id="23" name="object 23"/>
            <p:cNvPicPr/>
            <p:nvPr/>
          </p:nvPicPr>
          <p:blipFill>
            <a:blip r:embed="rId8" cstate="print"/>
            <a:stretch>
              <a:fillRect/>
            </a:stretch>
          </p:blipFill>
          <p:spPr>
            <a:xfrm>
              <a:off x="7414259" y="3685032"/>
              <a:ext cx="3518661" cy="1315084"/>
            </a:xfrm>
            <a:prstGeom prst="rect">
              <a:avLst/>
            </a:prstGeom>
          </p:spPr>
        </p:pic>
        <p:pic>
          <p:nvPicPr>
            <p:cNvPr id="24" name="object 24"/>
            <p:cNvPicPr/>
            <p:nvPr/>
          </p:nvPicPr>
          <p:blipFill>
            <a:blip r:embed="rId9" cstate="print"/>
            <a:stretch>
              <a:fillRect/>
            </a:stretch>
          </p:blipFill>
          <p:spPr>
            <a:xfrm>
              <a:off x="7399019" y="3689604"/>
              <a:ext cx="3057017" cy="1362710"/>
            </a:xfrm>
            <a:prstGeom prst="rect">
              <a:avLst/>
            </a:prstGeom>
          </p:spPr>
        </p:pic>
        <p:sp>
          <p:nvSpPr>
            <p:cNvPr id="25" name="object 25"/>
            <p:cNvSpPr/>
            <p:nvPr/>
          </p:nvSpPr>
          <p:spPr>
            <a:xfrm>
              <a:off x="7924037" y="4068292"/>
              <a:ext cx="2531110" cy="326390"/>
            </a:xfrm>
            <a:custGeom>
              <a:avLst/>
              <a:gdLst/>
              <a:ahLst/>
              <a:cxnLst/>
              <a:rect l="l" t="t" r="r" b="b"/>
              <a:pathLst>
                <a:path w="2531109" h="326389">
                  <a:moveTo>
                    <a:pt x="2530982" y="0"/>
                  </a:moveTo>
                  <a:lnTo>
                    <a:pt x="0" y="0"/>
                  </a:lnTo>
                  <a:lnTo>
                    <a:pt x="0" y="325907"/>
                  </a:lnTo>
                  <a:lnTo>
                    <a:pt x="2530982" y="325907"/>
                  </a:lnTo>
                  <a:lnTo>
                    <a:pt x="2530982" y="0"/>
                  </a:lnTo>
                  <a:close/>
                </a:path>
              </a:pathLst>
            </a:custGeom>
            <a:solidFill>
              <a:srgbClr val="278D83"/>
            </a:solidFill>
          </p:spPr>
          <p:txBody>
            <a:bodyPr wrap="square" lIns="0" tIns="0" rIns="0" bIns="0" rtlCol="0"/>
            <a:lstStyle/>
            <a:p>
              <a:endParaRPr sz="1600"/>
            </a:p>
          </p:txBody>
        </p:sp>
      </p:grpSp>
      <p:sp>
        <p:nvSpPr>
          <p:cNvPr id="26" name="object 26"/>
          <p:cNvSpPr txBox="1"/>
          <p:nvPr/>
        </p:nvSpPr>
        <p:spPr>
          <a:xfrm>
            <a:off x="8003793" y="4108196"/>
            <a:ext cx="2451354" cy="197490"/>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FFFFFF"/>
                </a:solidFill>
                <a:latin typeface="Arial"/>
                <a:cs typeface="Arial"/>
              </a:rPr>
              <a:t>Pengurangan Kemiskinan</a:t>
            </a:r>
            <a:endParaRPr sz="1200" dirty="0">
              <a:latin typeface="Arial"/>
              <a:cs typeface="Arial"/>
            </a:endParaRPr>
          </a:p>
        </p:txBody>
      </p:sp>
      <p:grpSp>
        <p:nvGrpSpPr>
          <p:cNvPr id="27" name="object 27"/>
          <p:cNvGrpSpPr/>
          <p:nvPr/>
        </p:nvGrpSpPr>
        <p:grpSpPr>
          <a:xfrm>
            <a:off x="7943088" y="5405628"/>
            <a:ext cx="4090670" cy="1152525"/>
            <a:chOff x="7943088" y="5405628"/>
            <a:chExt cx="4090670" cy="1152525"/>
          </a:xfrm>
        </p:grpSpPr>
        <p:pic>
          <p:nvPicPr>
            <p:cNvPr id="28" name="object 28"/>
            <p:cNvPicPr/>
            <p:nvPr/>
          </p:nvPicPr>
          <p:blipFill>
            <a:blip r:embed="rId10" cstate="print"/>
            <a:stretch>
              <a:fillRect/>
            </a:stretch>
          </p:blipFill>
          <p:spPr>
            <a:xfrm>
              <a:off x="7943088" y="5405628"/>
              <a:ext cx="4090415" cy="1152156"/>
            </a:xfrm>
            <a:prstGeom prst="rect">
              <a:avLst/>
            </a:prstGeom>
          </p:spPr>
        </p:pic>
        <p:sp>
          <p:nvSpPr>
            <p:cNvPr id="29" name="object 29"/>
            <p:cNvSpPr/>
            <p:nvPr/>
          </p:nvSpPr>
          <p:spPr>
            <a:xfrm>
              <a:off x="7994650" y="5429872"/>
              <a:ext cx="3992245" cy="1053465"/>
            </a:xfrm>
            <a:custGeom>
              <a:avLst/>
              <a:gdLst/>
              <a:ahLst/>
              <a:cxnLst/>
              <a:rect l="l" t="t" r="r" b="b"/>
              <a:pathLst>
                <a:path w="3992245" h="1053464">
                  <a:moveTo>
                    <a:pt x="3992117" y="0"/>
                  </a:moveTo>
                  <a:lnTo>
                    <a:pt x="0" y="0"/>
                  </a:lnTo>
                  <a:lnTo>
                    <a:pt x="0" y="1052969"/>
                  </a:lnTo>
                  <a:lnTo>
                    <a:pt x="3992117" y="1052969"/>
                  </a:lnTo>
                  <a:lnTo>
                    <a:pt x="3992117" y="0"/>
                  </a:lnTo>
                  <a:close/>
                </a:path>
              </a:pathLst>
            </a:custGeom>
            <a:solidFill>
              <a:srgbClr val="FFFFFF"/>
            </a:solidFill>
          </p:spPr>
          <p:txBody>
            <a:bodyPr wrap="square" lIns="0" tIns="0" rIns="0" bIns="0" rtlCol="0"/>
            <a:lstStyle/>
            <a:p>
              <a:endParaRPr sz="1600"/>
            </a:p>
          </p:txBody>
        </p:sp>
        <p:sp>
          <p:nvSpPr>
            <p:cNvPr id="30" name="object 30"/>
            <p:cNvSpPr/>
            <p:nvPr/>
          </p:nvSpPr>
          <p:spPr>
            <a:xfrm>
              <a:off x="7994650" y="5429872"/>
              <a:ext cx="3992245" cy="1053465"/>
            </a:xfrm>
            <a:custGeom>
              <a:avLst/>
              <a:gdLst/>
              <a:ahLst/>
              <a:cxnLst/>
              <a:rect l="l" t="t" r="r" b="b"/>
              <a:pathLst>
                <a:path w="3992245" h="1053464">
                  <a:moveTo>
                    <a:pt x="0" y="1052969"/>
                  </a:moveTo>
                  <a:lnTo>
                    <a:pt x="3992117" y="1052969"/>
                  </a:lnTo>
                  <a:lnTo>
                    <a:pt x="3992117" y="0"/>
                  </a:lnTo>
                  <a:lnTo>
                    <a:pt x="0" y="0"/>
                  </a:lnTo>
                  <a:lnTo>
                    <a:pt x="0" y="1052969"/>
                  </a:lnTo>
                  <a:close/>
                </a:path>
              </a:pathLst>
            </a:custGeom>
            <a:ln w="9524">
              <a:solidFill>
                <a:srgbClr val="5A5F84"/>
              </a:solidFill>
            </a:ln>
          </p:spPr>
          <p:txBody>
            <a:bodyPr wrap="square" lIns="0" tIns="0" rIns="0" bIns="0" rtlCol="0"/>
            <a:lstStyle/>
            <a:p>
              <a:endParaRPr sz="1600"/>
            </a:p>
          </p:txBody>
        </p:sp>
      </p:grpSp>
      <p:sp>
        <p:nvSpPr>
          <p:cNvPr id="31" name="object 31"/>
          <p:cNvSpPr txBox="1"/>
          <p:nvPr/>
        </p:nvSpPr>
        <p:spPr>
          <a:xfrm>
            <a:off x="8177276" y="5697728"/>
            <a:ext cx="3232150" cy="566822"/>
          </a:xfrm>
          <a:prstGeom prst="rect">
            <a:avLst/>
          </a:prstGeom>
        </p:spPr>
        <p:txBody>
          <a:bodyPr vert="horz" wrap="square" lIns="0" tIns="12700" rIns="0" bIns="0" rtlCol="0">
            <a:spAutoFit/>
          </a:bodyPr>
          <a:lstStyle/>
          <a:p>
            <a:pPr marL="184150" indent="-171450">
              <a:lnSpc>
                <a:spcPct val="100000"/>
              </a:lnSpc>
              <a:spcBef>
                <a:spcPts val="100"/>
              </a:spcBef>
              <a:buFont typeface="Arial MT"/>
              <a:buChar char="•"/>
              <a:tabLst>
                <a:tab pos="184150" algn="l"/>
              </a:tabLst>
            </a:pPr>
            <a:r>
              <a:rPr sz="1200" dirty="0">
                <a:latin typeface="Tahoma"/>
                <a:cs typeface="Tahoma"/>
              </a:rPr>
              <a:t>Pemanfaatan bahan pangan local</a:t>
            </a:r>
            <a:endParaRPr sz="1200">
              <a:latin typeface="Tahoma"/>
              <a:cs typeface="Tahoma"/>
            </a:endParaRPr>
          </a:p>
          <a:p>
            <a:pPr marL="183515" marR="5080" indent="-171450">
              <a:lnSpc>
                <a:spcPct val="100000"/>
              </a:lnSpc>
              <a:buFont typeface="Arial MT"/>
              <a:buChar char="•"/>
              <a:tabLst>
                <a:tab pos="184785" algn="l"/>
              </a:tabLst>
            </a:pPr>
            <a:r>
              <a:rPr sz="1200" dirty="0">
                <a:latin typeface="Tahoma"/>
                <a:cs typeface="Tahoma"/>
              </a:rPr>
              <a:t>Peningkatan kesejahteraan petani, nelayan, 	peternak, dan UMKM</a:t>
            </a:r>
            <a:endParaRPr sz="1200">
              <a:latin typeface="Tahoma"/>
              <a:cs typeface="Tahoma"/>
            </a:endParaRPr>
          </a:p>
        </p:txBody>
      </p:sp>
      <p:grpSp>
        <p:nvGrpSpPr>
          <p:cNvPr id="32" name="object 32"/>
          <p:cNvGrpSpPr/>
          <p:nvPr/>
        </p:nvGrpSpPr>
        <p:grpSpPr>
          <a:xfrm>
            <a:off x="7421880" y="4950002"/>
            <a:ext cx="3536315" cy="1367790"/>
            <a:chOff x="7421880" y="4950002"/>
            <a:chExt cx="3536315" cy="1367790"/>
          </a:xfrm>
        </p:grpSpPr>
        <p:pic>
          <p:nvPicPr>
            <p:cNvPr id="33" name="object 33"/>
            <p:cNvPicPr/>
            <p:nvPr/>
          </p:nvPicPr>
          <p:blipFill>
            <a:blip r:embed="rId11" cstate="print"/>
            <a:stretch>
              <a:fillRect/>
            </a:stretch>
          </p:blipFill>
          <p:spPr>
            <a:xfrm>
              <a:off x="7437120" y="4950002"/>
              <a:ext cx="3520694" cy="1315084"/>
            </a:xfrm>
            <a:prstGeom prst="rect">
              <a:avLst/>
            </a:prstGeom>
          </p:spPr>
        </p:pic>
        <p:pic>
          <p:nvPicPr>
            <p:cNvPr id="34" name="object 34"/>
            <p:cNvPicPr/>
            <p:nvPr/>
          </p:nvPicPr>
          <p:blipFill>
            <a:blip r:embed="rId12" cstate="print"/>
            <a:stretch>
              <a:fillRect/>
            </a:stretch>
          </p:blipFill>
          <p:spPr>
            <a:xfrm>
              <a:off x="7421880" y="4954574"/>
              <a:ext cx="3383026" cy="1362710"/>
            </a:xfrm>
            <a:prstGeom prst="rect">
              <a:avLst/>
            </a:prstGeom>
          </p:spPr>
        </p:pic>
        <p:sp>
          <p:nvSpPr>
            <p:cNvPr id="35" name="object 35"/>
            <p:cNvSpPr/>
            <p:nvPr/>
          </p:nvSpPr>
          <p:spPr>
            <a:xfrm>
              <a:off x="7947660" y="5332984"/>
              <a:ext cx="2531110" cy="326390"/>
            </a:xfrm>
            <a:custGeom>
              <a:avLst/>
              <a:gdLst/>
              <a:ahLst/>
              <a:cxnLst/>
              <a:rect l="l" t="t" r="r" b="b"/>
              <a:pathLst>
                <a:path w="2531109" h="326389">
                  <a:moveTo>
                    <a:pt x="2530982" y="0"/>
                  </a:moveTo>
                  <a:lnTo>
                    <a:pt x="0" y="0"/>
                  </a:lnTo>
                  <a:lnTo>
                    <a:pt x="0" y="325907"/>
                  </a:lnTo>
                  <a:lnTo>
                    <a:pt x="2530982" y="325907"/>
                  </a:lnTo>
                  <a:lnTo>
                    <a:pt x="2530982" y="0"/>
                  </a:lnTo>
                  <a:close/>
                </a:path>
              </a:pathLst>
            </a:custGeom>
            <a:solidFill>
              <a:srgbClr val="5A5F84"/>
            </a:solidFill>
          </p:spPr>
          <p:txBody>
            <a:bodyPr wrap="square" lIns="0" tIns="0" rIns="0" bIns="0" rtlCol="0"/>
            <a:lstStyle/>
            <a:p>
              <a:endParaRPr sz="1600"/>
            </a:p>
          </p:txBody>
        </p:sp>
      </p:grpSp>
      <p:sp>
        <p:nvSpPr>
          <p:cNvPr id="36" name="object 36"/>
          <p:cNvSpPr txBox="1"/>
          <p:nvPr/>
        </p:nvSpPr>
        <p:spPr>
          <a:xfrm>
            <a:off x="8027289" y="5373116"/>
            <a:ext cx="2474342" cy="197490"/>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FFFFFF"/>
                </a:solidFill>
                <a:latin typeface="Arial"/>
                <a:cs typeface="Arial"/>
              </a:rPr>
              <a:t>Pemberdayaan Ekonomi Lokal</a:t>
            </a:r>
            <a:endParaRPr sz="1200" dirty="0">
              <a:latin typeface="Arial"/>
              <a:cs typeface="Arial"/>
            </a:endParaRPr>
          </a:p>
        </p:txBody>
      </p:sp>
      <p:sp>
        <p:nvSpPr>
          <p:cNvPr id="38" name="object 38"/>
          <p:cNvSpPr txBox="1">
            <a:spLocks noGrp="1"/>
          </p:cNvSpPr>
          <p:nvPr>
            <p:ph type="sldNum" sz="quarter" idx="7"/>
          </p:nvPr>
        </p:nvSpPr>
        <p:spPr>
          <a:xfrm>
            <a:off x="11767439" y="6505836"/>
            <a:ext cx="411607" cy="201977"/>
          </a:xfrm>
          <a:prstGeom prst="rect">
            <a:avLst/>
          </a:prstGeom>
        </p:spPr>
        <p:txBody>
          <a:bodyPr vert="horz" wrap="square" lIns="0" tIns="32384" rIns="0" bIns="0" rtlCol="0">
            <a:spAutoFit/>
          </a:bodyPr>
          <a:lstStyle/>
          <a:p>
            <a:pPr marL="39370">
              <a:lnSpc>
                <a:spcPct val="100000"/>
              </a:lnSpc>
              <a:spcBef>
                <a:spcPts val="254"/>
              </a:spcBef>
            </a:pPr>
            <a:fld id="{81D60167-4931-47E6-BA6A-407CBD079E47}" type="slidenum">
              <a:rPr sz="1100" dirty="0">
                <a:solidFill>
                  <a:srgbClr val="FFFFFF"/>
                </a:solidFill>
              </a:rPr>
              <a:t>20</a:t>
            </a:fld>
            <a:endParaRPr sz="1100" dirty="0">
              <a:solidFill>
                <a:srgbClr val="FFFFFF"/>
              </a:solidFill>
            </a:endParaRPr>
          </a:p>
        </p:txBody>
      </p:sp>
      <p:sp>
        <p:nvSpPr>
          <p:cNvPr id="37" name="object 37"/>
          <p:cNvSpPr txBox="1"/>
          <p:nvPr/>
        </p:nvSpPr>
        <p:spPr>
          <a:xfrm>
            <a:off x="7895081" y="1019936"/>
            <a:ext cx="3783329" cy="976549"/>
          </a:xfrm>
          <a:prstGeom prst="rect">
            <a:avLst/>
          </a:prstGeom>
        </p:spPr>
        <p:txBody>
          <a:bodyPr vert="horz" wrap="square" lIns="0" tIns="12065" rIns="0" bIns="0" rtlCol="0">
            <a:spAutoFit/>
          </a:bodyPr>
          <a:lstStyle/>
          <a:p>
            <a:pPr marL="12700" marR="5080">
              <a:lnSpc>
                <a:spcPct val="100000"/>
              </a:lnSpc>
              <a:spcBef>
                <a:spcPts val="95"/>
              </a:spcBef>
            </a:pPr>
            <a:r>
              <a:rPr sz="1400" b="1" dirty="0">
                <a:solidFill>
                  <a:srgbClr val="185B54"/>
                </a:solidFill>
                <a:latin typeface="Tahoma" panose="020B0604030504040204" pitchFamily="34" charset="0"/>
                <a:ea typeface="Tahoma" panose="020B0604030504040204" pitchFamily="34" charset="0"/>
                <a:cs typeface="Tahoma" panose="020B0604030504040204" pitchFamily="34" charset="0"/>
              </a:rPr>
              <a:t>Program MBG Dilakukan Bertahap Sesuai Kesiapan Teknis Dengan Menjaga Tata Kelola Yang Akuntabel</a:t>
            </a:r>
            <a:endParaRPr sz="1400" dirty="0">
              <a:latin typeface="Tahoma" panose="020B0604030504040204" pitchFamily="34" charset="0"/>
              <a:ea typeface="Tahoma" panose="020B0604030504040204" pitchFamily="34" charset="0"/>
              <a:cs typeface="Tahoma" panose="020B0604030504040204" pitchFamily="34" charset="0"/>
            </a:endParaRPr>
          </a:p>
          <a:p>
            <a:pPr marL="74295">
              <a:lnSpc>
                <a:spcPct val="100000"/>
              </a:lnSpc>
              <a:spcBef>
                <a:spcPts val="810"/>
              </a:spcBef>
            </a:pPr>
            <a:r>
              <a:rPr sz="1400" b="1" dirty="0">
                <a:solidFill>
                  <a:srgbClr val="185B54"/>
                </a:solidFill>
                <a:latin typeface="Tahoma" panose="020B0604030504040204" pitchFamily="34" charset="0"/>
                <a:ea typeface="Tahoma" panose="020B0604030504040204" pitchFamily="34" charset="0"/>
                <a:cs typeface="Tahoma" panose="020B0604030504040204" pitchFamily="34" charset="0"/>
              </a:rPr>
              <a:t>TUJUAN PROGRAM MBG</a:t>
            </a:r>
            <a:endParaRPr sz="1400"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0108" y="52831"/>
            <a:ext cx="11771782" cy="610808"/>
          </a:xfrm>
          <a:prstGeom prst="rect">
            <a:avLst/>
          </a:prstGeom>
        </p:spPr>
        <p:txBody>
          <a:bodyPr vert="horz" wrap="square" lIns="0" tIns="239141" rIns="0" bIns="0" rtlCol="0">
            <a:spAutoFit/>
          </a:bodyPr>
          <a:lstStyle/>
          <a:p>
            <a:pPr marL="142875">
              <a:lnSpc>
                <a:spcPct val="100000"/>
              </a:lnSpc>
              <a:spcBef>
                <a:spcPts val="95"/>
              </a:spcBef>
            </a:pPr>
            <a:r>
              <a:rPr sz="2400" dirty="0"/>
              <a:t>UPAYA PERCEPATAN PERLUASAN MANFAAT MBG UNTUK SDM UNGGUL</a:t>
            </a:r>
          </a:p>
        </p:txBody>
      </p:sp>
      <p:sp>
        <p:nvSpPr>
          <p:cNvPr id="3" name="object 3"/>
          <p:cNvSpPr txBox="1"/>
          <p:nvPr/>
        </p:nvSpPr>
        <p:spPr>
          <a:xfrm>
            <a:off x="576173" y="6020206"/>
            <a:ext cx="8675370" cy="447040"/>
          </a:xfrm>
          <a:prstGeom prst="rect">
            <a:avLst/>
          </a:prstGeom>
        </p:spPr>
        <p:txBody>
          <a:bodyPr vert="horz" wrap="square" lIns="0" tIns="12700" rIns="0" bIns="0" rtlCol="0">
            <a:spAutoFit/>
          </a:bodyPr>
          <a:lstStyle/>
          <a:p>
            <a:pPr marL="12700">
              <a:lnSpc>
                <a:spcPts val="1655"/>
              </a:lnSpc>
              <a:spcBef>
                <a:spcPts val="100"/>
              </a:spcBef>
            </a:pPr>
            <a:r>
              <a:rPr sz="1400" spc="-110" dirty="0">
                <a:solidFill>
                  <a:srgbClr val="46769C"/>
                </a:solidFill>
                <a:latin typeface="Tahoma"/>
                <a:cs typeface="Tahoma"/>
              </a:rPr>
              <a:t>*Agar</a:t>
            </a:r>
            <a:r>
              <a:rPr sz="1400" spc="-30" dirty="0">
                <a:solidFill>
                  <a:srgbClr val="46769C"/>
                </a:solidFill>
                <a:latin typeface="Tahoma"/>
                <a:cs typeface="Tahoma"/>
              </a:rPr>
              <a:t> </a:t>
            </a:r>
            <a:r>
              <a:rPr sz="1400" spc="-65" dirty="0">
                <a:solidFill>
                  <a:srgbClr val="46769C"/>
                </a:solidFill>
                <a:latin typeface="Tahoma"/>
                <a:cs typeface="Tahoma"/>
              </a:rPr>
              <a:t>30.000</a:t>
            </a:r>
            <a:r>
              <a:rPr sz="1400" spc="-50" dirty="0">
                <a:solidFill>
                  <a:srgbClr val="46769C"/>
                </a:solidFill>
                <a:latin typeface="Tahoma"/>
                <a:cs typeface="Tahoma"/>
              </a:rPr>
              <a:t> </a:t>
            </a:r>
            <a:r>
              <a:rPr sz="1400" spc="-25" dirty="0">
                <a:solidFill>
                  <a:srgbClr val="46769C"/>
                </a:solidFill>
                <a:latin typeface="Tahoma"/>
                <a:cs typeface="Tahoma"/>
              </a:rPr>
              <a:t>SPPG</a:t>
            </a:r>
            <a:r>
              <a:rPr sz="1400" spc="-40" dirty="0">
                <a:solidFill>
                  <a:srgbClr val="46769C"/>
                </a:solidFill>
                <a:latin typeface="Tahoma"/>
                <a:cs typeface="Tahoma"/>
              </a:rPr>
              <a:t> </a:t>
            </a:r>
            <a:r>
              <a:rPr sz="1400" spc="-95" dirty="0">
                <a:solidFill>
                  <a:srgbClr val="46769C"/>
                </a:solidFill>
                <a:latin typeface="Tahoma"/>
                <a:cs typeface="Tahoma"/>
              </a:rPr>
              <a:t>dapat</a:t>
            </a:r>
            <a:r>
              <a:rPr sz="1400" spc="-40" dirty="0">
                <a:solidFill>
                  <a:srgbClr val="46769C"/>
                </a:solidFill>
                <a:latin typeface="Tahoma"/>
                <a:cs typeface="Tahoma"/>
              </a:rPr>
              <a:t> </a:t>
            </a:r>
            <a:r>
              <a:rPr sz="1400" spc="-70" dirty="0">
                <a:solidFill>
                  <a:srgbClr val="46769C"/>
                </a:solidFill>
                <a:latin typeface="Tahoma"/>
                <a:cs typeface="Tahoma"/>
              </a:rPr>
              <a:t>operasional</a:t>
            </a:r>
            <a:r>
              <a:rPr sz="1400" spc="-55" dirty="0">
                <a:solidFill>
                  <a:srgbClr val="46769C"/>
                </a:solidFill>
                <a:latin typeface="Tahoma"/>
                <a:cs typeface="Tahoma"/>
              </a:rPr>
              <a:t> </a:t>
            </a:r>
            <a:r>
              <a:rPr sz="1400" spc="-65" dirty="0">
                <a:solidFill>
                  <a:srgbClr val="46769C"/>
                </a:solidFill>
                <a:latin typeface="Tahoma"/>
                <a:cs typeface="Tahoma"/>
              </a:rPr>
              <a:t>di</a:t>
            </a:r>
            <a:r>
              <a:rPr sz="1400" spc="-30" dirty="0">
                <a:solidFill>
                  <a:srgbClr val="46769C"/>
                </a:solidFill>
                <a:latin typeface="Tahoma"/>
                <a:cs typeface="Tahoma"/>
              </a:rPr>
              <a:t> </a:t>
            </a:r>
            <a:r>
              <a:rPr sz="1400" spc="-70" dirty="0">
                <a:solidFill>
                  <a:srgbClr val="46769C"/>
                </a:solidFill>
                <a:latin typeface="Tahoma"/>
                <a:cs typeface="Tahoma"/>
              </a:rPr>
              <a:t>2026</a:t>
            </a:r>
            <a:r>
              <a:rPr sz="1400" spc="-55" dirty="0">
                <a:solidFill>
                  <a:srgbClr val="46769C"/>
                </a:solidFill>
                <a:latin typeface="Tahoma"/>
                <a:cs typeface="Tahoma"/>
              </a:rPr>
              <a:t> </a:t>
            </a:r>
            <a:r>
              <a:rPr sz="1400" spc="-75" dirty="0">
                <a:solidFill>
                  <a:srgbClr val="46769C"/>
                </a:solidFill>
                <a:latin typeface="Tahoma"/>
                <a:cs typeface="Tahoma"/>
              </a:rPr>
              <a:t>perlu</a:t>
            </a:r>
            <a:r>
              <a:rPr sz="1400" spc="-35" dirty="0">
                <a:solidFill>
                  <a:srgbClr val="46769C"/>
                </a:solidFill>
                <a:latin typeface="Tahoma"/>
                <a:cs typeface="Tahoma"/>
              </a:rPr>
              <a:t> </a:t>
            </a:r>
            <a:r>
              <a:rPr sz="1400" spc="-75" dirty="0">
                <a:solidFill>
                  <a:srgbClr val="46769C"/>
                </a:solidFill>
                <a:latin typeface="Tahoma"/>
                <a:cs typeface="Tahoma"/>
              </a:rPr>
              <a:t>disiapkan</a:t>
            </a:r>
            <a:r>
              <a:rPr sz="1400" spc="-60" dirty="0">
                <a:solidFill>
                  <a:srgbClr val="46769C"/>
                </a:solidFill>
                <a:latin typeface="Tahoma"/>
                <a:cs typeface="Tahoma"/>
              </a:rPr>
              <a:t> </a:t>
            </a:r>
            <a:r>
              <a:rPr sz="1400" spc="-85" dirty="0">
                <a:solidFill>
                  <a:srgbClr val="46769C"/>
                </a:solidFill>
                <a:latin typeface="Tahoma"/>
                <a:cs typeface="Tahoma"/>
              </a:rPr>
              <a:t>sejak</a:t>
            </a:r>
            <a:r>
              <a:rPr sz="1400" spc="-25" dirty="0">
                <a:solidFill>
                  <a:srgbClr val="46769C"/>
                </a:solidFill>
                <a:latin typeface="Tahoma"/>
                <a:cs typeface="Tahoma"/>
              </a:rPr>
              <a:t> </a:t>
            </a:r>
            <a:r>
              <a:rPr sz="1400" spc="-65" dirty="0">
                <a:solidFill>
                  <a:srgbClr val="46769C"/>
                </a:solidFill>
                <a:latin typeface="Tahoma"/>
                <a:cs typeface="Tahoma"/>
              </a:rPr>
              <a:t>2025</a:t>
            </a:r>
            <a:r>
              <a:rPr sz="1400" spc="-45" dirty="0">
                <a:solidFill>
                  <a:srgbClr val="46769C"/>
                </a:solidFill>
                <a:latin typeface="Tahoma"/>
                <a:cs typeface="Tahoma"/>
              </a:rPr>
              <a:t> </a:t>
            </a:r>
            <a:r>
              <a:rPr sz="1400" spc="-85" dirty="0">
                <a:solidFill>
                  <a:srgbClr val="46769C"/>
                </a:solidFill>
                <a:latin typeface="Tahoma"/>
                <a:cs typeface="Tahoma"/>
              </a:rPr>
              <a:t>dengan</a:t>
            </a:r>
            <a:r>
              <a:rPr sz="1400" spc="-40" dirty="0">
                <a:solidFill>
                  <a:srgbClr val="46769C"/>
                </a:solidFill>
                <a:latin typeface="Tahoma"/>
                <a:cs typeface="Tahoma"/>
              </a:rPr>
              <a:t> </a:t>
            </a:r>
            <a:r>
              <a:rPr sz="1400" spc="-65" dirty="0">
                <a:solidFill>
                  <a:srgbClr val="46769C"/>
                </a:solidFill>
                <a:latin typeface="Tahoma"/>
                <a:cs typeface="Tahoma"/>
              </a:rPr>
              <a:t>optimalisasi </a:t>
            </a:r>
            <a:r>
              <a:rPr sz="1400" spc="-100" dirty="0">
                <a:solidFill>
                  <a:srgbClr val="46769C"/>
                </a:solidFill>
                <a:latin typeface="Tahoma"/>
                <a:cs typeface="Tahoma"/>
              </a:rPr>
              <a:t>tambahan</a:t>
            </a:r>
            <a:r>
              <a:rPr sz="1400" spc="-20" dirty="0">
                <a:solidFill>
                  <a:srgbClr val="46769C"/>
                </a:solidFill>
                <a:latin typeface="Tahoma"/>
                <a:cs typeface="Tahoma"/>
              </a:rPr>
              <a:t> </a:t>
            </a:r>
            <a:r>
              <a:rPr sz="1400" spc="-95" dirty="0">
                <a:solidFill>
                  <a:srgbClr val="46769C"/>
                </a:solidFill>
                <a:latin typeface="Tahoma"/>
                <a:cs typeface="Tahoma"/>
              </a:rPr>
              <a:t>anggaran</a:t>
            </a:r>
            <a:r>
              <a:rPr sz="1400" spc="-30" dirty="0">
                <a:solidFill>
                  <a:srgbClr val="46769C"/>
                </a:solidFill>
                <a:latin typeface="Tahoma"/>
                <a:cs typeface="Tahoma"/>
              </a:rPr>
              <a:t> </a:t>
            </a:r>
            <a:r>
              <a:rPr sz="1400" spc="-65" dirty="0">
                <a:solidFill>
                  <a:srgbClr val="46769C"/>
                </a:solidFill>
                <a:latin typeface="Tahoma"/>
                <a:cs typeface="Tahoma"/>
              </a:rPr>
              <a:t>di</a:t>
            </a:r>
            <a:r>
              <a:rPr sz="1400" spc="-35" dirty="0">
                <a:solidFill>
                  <a:srgbClr val="46769C"/>
                </a:solidFill>
                <a:latin typeface="Tahoma"/>
                <a:cs typeface="Tahoma"/>
              </a:rPr>
              <a:t> </a:t>
            </a:r>
            <a:r>
              <a:rPr sz="1400" spc="-20" dirty="0">
                <a:solidFill>
                  <a:srgbClr val="46769C"/>
                </a:solidFill>
                <a:latin typeface="Tahoma"/>
                <a:cs typeface="Tahoma"/>
              </a:rPr>
              <a:t>2025</a:t>
            </a:r>
            <a:endParaRPr sz="1400">
              <a:latin typeface="Tahoma"/>
              <a:cs typeface="Tahoma"/>
            </a:endParaRPr>
          </a:p>
          <a:p>
            <a:pPr marL="12700">
              <a:lnSpc>
                <a:spcPts val="1655"/>
              </a:lnSpc>
            </a:pPr>
            <a:r>
              <a:rPr sz="1400" spc="-105" dirty="0">
                <a:solidFill>
                  <a:srgbClr val="46769C"/>
                </a:solidFill>
                <a:latin typeface="Tahoma"/>
                <a:cs typeface="Tahoma"/>
              </a:rPr>
              <a:t>**Perkiraan</a:t>
            </a:r>
            <a:r>
              <a:rPr sz="1400" spc="-50" dirty="0">
                <a:solidFill>
                  <a:srgbClr val="46769C"/>
                </a:solidFill>
                <a:latin typeface="Tahoma"/>
                <a:cs typeface="Tahoma"/>
              </a:rPr>
              <a:t> </a:t>
            </a:r>
            <a:r>
              <a:rPr sz="1400" spc="-85" dirty="0">
                <a:solidFill>
                  <a:srgbClr val="46769C"/>
                </a:solidFill>
                <a:latin typeface="Tahoma"/>
                <a:cs typeface="Tahoma"/>
              </a:rPr>
              <a:t>jumlah</a:t>
            </a:r>
            <a:r>
              <a:rPr sz="1400" spc="-55" dirty="0">
                <a:solidFill>
                  <a:srgbClr val="46769C"/>
                </a:solidFill>
                <a:latin typeface="Tahoma"/>
                <a:cs typeface="Tahoma"/>
              </a:rPr>
              <a:t> </a:t>
            </a:r>
            <a:r>
              <a:rPr sz="1400" spc="-65" dirty="0">
                <a:solidFill>
                  <a:srgbClr val="46769C"/>
                </a:solidFill>
                <a:latin typeface="Tahoma"/>
                <a:cs typeface="Tahoma"/>
              </a:rPr>
              <a:t>populasi</a:t>
            </a:r>
            <a:r>
              <a:rPr sz="1400" spc="-60" dirty="0">
                <a:solidFill>
                  <a:srgbClr val="46769C"/>
                </a:solidFill>
                <a:latin typeface="Tahoma"/>
                <a:cs typeface="Tahoma"/>
              </a:rPr>
              <a:t> </a:t>
            </a:r>
            <a:r>
              <a:rPr sz="1400" spc="-80" dirty="0">
                <a:solidFill>
                  <a:srgbClr val="46769C"/>
                </a:solidFill>
                <a:latin typeface="Tahoma"/>
                <a:cs typeface="Tahoma"/>
              </a:rPr>
              <a:t>balita,</a:t>
            </a:r>
            <a:r>
              <a:rPr sz="1400" spc="-30" dirty="0">
                <a:solidFill>
                  <a:srgbClr val="46769C"/>
                </a:solidFill>
                <a:latin typeface="Tahoma"/>
                <a:cs typeface="Tahoma"/>
              </a:rPr>
              <a:t> </a:t>
            </a:r>
            <a:r>
              <a:rPr sz="1400" spc="-50" dirty="0">
                <a:solidFill>
                  <a:srgbClr val="46769C"/>
                </a:solidFill>
                <a:latin typeface="Tahoma"/>
                <a:cs typeface="Tahoma"/>
              </a:rPr>
              <a:t>siswa</a:t>
            </a:r>
            <a:r>
              <a:rPr sz="1400" spc="-70" dirty="0">
                <a:solidFill>
                  <a:srgbClr val="46769C"/>
                </a:solidFill>
                <a:latin typeface="Tahoma"/>
                <a:cs typeface="Tahoma"/>
              </a:rPr>
              <a:t> </a:t>
            </a:r>
            <a:r>
              <a:rPr sz="1400" spc="-75" dirty="0">
                <a:solidFill>
                  <a:srgbClr val="46769C"/>
                </a:solidFill>
                <a:latin typeface="Tahoma"/>
                <a:cs typeface="Tahoma"/>
              </a:rPr>
              <a:t>sekolah,</a:t>
            </a:r>
            <a:r>
              <a:rPr sz="1400" spc="-50" dirty="0">
                <a:solidFill>
                  <a:srgbClr val="46769C"/>
                </a:solidFill>
                <a:latin typeface="Tahoma"/>
                <a:cs typeface="Tahoma"/>
              </a:rPr>
              <a:t> </a:t>
            </a:r>
            <a:r>
              <a:rPr sz="1400" spc="-100" dirty="0">
                <a:solidFill>
                  <a:srgbClr val="46769C"/>
                </a:solidFill>
                <a:latin typeface="Tahoma"/>
                <a:cs typeface="Tahoma"/>
              </a:rPr>
              <a:t>dan</a:t>
            </a:r>
            <a:r>
              <a:rPr sz="1400" spc="-45" dirty="0">
                <a:solidFill>
                  <a:srgbClr val="46769C"/>
                </a:solidFill>
                <a:latin typeface="Tahoma"/>
                <a:cs typeface="Tahoma"/>
              </a:rPr>
              <a:t> </a:t>
            </a:r>
            <a:r>
              <a:rPr sz="1400" spc="-70" dirty="0">
                <a:solidFill>
                  <a:srgbClr val="46769C"/>
                </a:solidFill>
                <a:latin typeface="Tahoma"/>
                <a:cs typeface="Tahoma"/>
              </a:rPr>
              <a:t>ibu</a:t>
            </a:r>
            <a:r>
              <a:rPr sz="1400" spc="-30" dirty="0">
                <a:solidFill>
                  <a:srgbClr val="46769C"/>
                </a:solidFill>
                <a:latin typeface="Tahoma"/>
                <a:cs typeface="Tahoma"/>
              </a:rPr>
              <a:t> </a:t>
            </a:r>
            <a:r>
              <a:rPr sz="1400" spc="-80" dirty="0">
                <a:solidFill>
                  <a:srgbClr val="46769C"/>
                </a:solidFill>
                <a:latin typeface="Tahoma"/>
                <a:cs typeface="Tahoma"/>
              </a:rPr>
              <a:t>hamil</a:t>
            </a:r>
            <a:r>
              <a:rPr sz="1400" spc="-55" dirty="0">
                <a:solidFill>
                  <a:srgbClr val="46769C"/>
                </a:solidFill>
                <a:latin typeface="Tahoma"/>
                <a:cs typeface="Tahoma"/>
              </a:rPr>
              <a:t> </a:t>
            </a:r>
            <a:r>
              <a:rPr sz="1400" spc="-135" dirty="0">
                <a:solidFill>
                  <a:srgbClr val="46769C"/>
                </a:solidFill>
                <a:latin typeface="Tahoma"/>
                <a:cs typeface="Tahoma"/>
              </a:rPr>
              <a:t>–</a:t>
            </a:r>
            <a:r>
              <a:rPr sz="1400" spc="-25" dirty="0">
                <a:solidFill>
                  <a:srgbClr val="46769C"/>
                </a:solidFill>
                <a:latin typeface="Tahoma"/>
                <a:cs typeface="Tahoma"/>
              </a:rPr>
              <a:t> </a:t>
            </a:r>
            <a:r>
              <a:rPr sz="1400" spc="-55" dirty="0">
                <a:solidFill>
                  <a:srgbClr val="46769C"/>
                </a:solidFill>
                <a:latin typeface="Tahoma"/>
                <a:cs typeface="Tahoma"/>
              </a:rPr>
              <a:t>Susenas</a:t>
            </a:r>
            <a:r>
              <a:rPr sz="1400" spc="-70" dirty="0">
                <a:solidFill>
                  <a:srgbClr val="46769C"/>
                </a:solidFill>
                <a:latin typeface="Tahoma"/>
                <a:cs typeface="Tahoma"/>
              </a:rPr>
              <a:t> </a:t>
            </a:r>
            <a:r>
              <a:rPr sz="1400" spc="-20" dirty="0">
                <a:solidFill>
                  <a:srgbClr val="46769C"/>
                </a:solidFill>
                <a:latin typeface="Tahoma"/>
                <a:cs typeface="Tahoma"/>
              </a:rPr>
              <a:t>2024</a:t>
            </a:r>
            <a:endParaRPr sz="1400">
              <a:latin typeface="Tahoma"/>
              <a:cs typeface="Tahoma"/>
            </a:endParaRPr>
          </a:p>
        </p:txBody>
      </p:sp>
      <p:grpSp>
        <p:nvGrpSpPr>
          <p:cNvPr id="4" name="object 4"/>
          <p:cNvGrpSpPr/>
          <p:nvPr/>
        </p:nvGrpSpPr>
        <p:grpSpPr>
          <a:xfrm>
            <a:off x="1505585" y="1868677"/>
            <a:ext cx="8306434" cy="3184525"/>
            <a:chOff x="1505585" y="1868677"/>
            <a:chExt cx="8306434" cy="3184525"/>
          </a:xfrm>
        </p:grpSpPr>
        <p:sp>
          <p:nvSpPr>
            <p:cNvPr id="5" name="object 5"/>
            <p:cNvSpPr/>
            <p:nvPr/>
          </p:nvSpPr>
          <p:spPr>
            <a:xfrm>
              <a:off x="9517126" y="1887727"/>
              <a:ext cx="275590" cy="3146425"/>
            </a:xfrm>
            <a:custGeom>
              <a:avLst/>
              <a:gdLst/>
              <a:ahLst/>
              <a:cxnLst/>
              <a:rect l="l" t="t" r="r" b="b"/>
              <a:pathLst>
                <a:path w="275590" h="3146425">
                  <a:moveTo>
                    <a:pt x="0" y="0"/>
                  </a:moveTo>
                  <a:lnTo>
                    <a:pt x="43542" y="7607"/>
                  </a:lnTo>
                  <a:lnTo>
                    <a:pt x="81367" y="28797"/>
                  </a:lnTo>
                  <a:lnTo>
                    <a:pt x="111200" y="61118"/>
                  </a:lnTo>
                  <a:lnTo>
                    <a:pt x="130767" y="102120"/>
                  </a:lnTo>
                  <a:lnTo>
                    <a:pt x="137795" y="149351"/>
                  </a:lnTo>
                  <a:lnTo>
                    <a:pt x="137795" y="1355852"/>
                  </a:lnTo>
                  <a:lnTo>
                    <a:pt x="144809" y="1403035"/>
                  </a:lnTo>
                  <a:lnTo>
                    <a:pt x="164345" y="1444030"/>
                  </a:lnTo>
                  <a:lnTo>
                    <a:pt x="194140" y="1476369"/>
                  </a:lnTo>
                  <a:lnTo>
                    <a:pt x="231933" y="1497584"/>
                  </a:lnTo>
                  <a:lnTo>
                    <a:pt x="275463" y="1505204"/>
                  </a:lnTo>
                  <a:lnTo>
                    <a:pt x="231933" y="1512825"/>
                  </a:lnTo>
                  <a:lnTo>
                    <a:pt x="194140" y="1534046"/>
                  </a:lnTo>
                  <a:lnTo>
                    <a:pt x="164345" y="1566404"/>
                  </a:lnTo>
                  <a:lnTo>
                    <a:pt x="144809" y="1607437"/>
                  </a:lnTo>
                  <a:lnTo>
                    <a:pt x="137795" y="1654683"/>
                  </a:lnTo>
                  <a:lnTo>
                    <a:pt x="137795" y="2996565"/>
                  </a:lnTo>
                  <a:lnTo>
                    <a:pt x="130767" y="3043810"/>
                  </a:lnTo>
                  <a:lnTo>
                    <a:pt x="111200" y="3084843"/>
                  </a:lnTo>
                  <a:lnTo>
                    <a:pt x="81367" y="3117201"/>
                  </a:lnTo>
                  <a:lnTo>
                    <a:pt x="43542" y="3138422"/>
                  </a:lnTo>
                  <a:lnTo>
                    <a:pt x="0" y="3146044"/>
                  </a:lnTo>
                </a:path>
              </a:pathLst>
            </a:custGeom>
            <a:ln w="38100">
              <a:solidFill>
                <a:srgbClr val="1F848B"/>
              </a:solidFill>
            </a:ln>
          </p:spPr>
          <p:txBody>
            <a:bodyPr wrap="square" lIns="0" tIns="0" rIns="0" bIns="0" rtlCol="0"/>
            <a:lstStyle/>
            <a:p>
              <a:endParaRPr/>
            </a:p>
          </p:txBody>
        </p:sp>
        <p:sp>
          <p:nvSpPr>
            <p:cNvPr id="6" name="object 6"/>
            <p:cNvSpPr/>
            <p:nvPr/>
          </p:nvSpPr>
          <p:spPr>
            <a:xfrm>
              <a:off x="1505585" y="2660141"/>
              <a:ext cx="7931150" cy="739775"/>
            </a:xfrm>
            <a:custGeom>
              <a:avLst/>
              <a:gdLst/>
              <a:ahLst/>
              <a:cxnLst/>
              <a:rect l="l" t="t" r="r" b="b"/>
              <a:pathLst>
                <a:path w="7931150" h="739775">
                  <a:moveTo>
                    <a:pt x="7893685" y="0"/>
                  </a:moveTo>
                  <a:lnTo>
                    <a:pt x="37084" y="0"/>
                  </a:lnTo>
                  <a:lnTo>
                    <a:pt x="22663" y="2919"/>
                  </a:lnTo>
                  <a:lnTo>
                    <a:pt x="10874" y="10874"/>
                  </a:lnTo>
                  <a:lnTo>
                    <a:pt x="2919" y="22663"/>
                  </a:lnTo>
                  <a:lnTo>
                    <a:pt x="0" y="37084"/>
                  </a:lnTo>
                  <a:lnTo>
                    <a:pt x="0" y="702563"/>
                  </a:lnTo>
                  <a:lnTo>
                    <a:pt x="2919" y="716984"/>
                  </a:lnTo>
                  <a:lnTo>
                    <a:pt x="10874" y="728773"/>
                  </a:lnTo>
                  <a:lnTo>
                    <a:pt x="22663" y="736728"/>
                  </a:lnTo>
                  <a:lnTo>
                    <a:pt x="37084" y="739648"/>
                  </a:lnTo>
                  <a:lnTo>
                    <a:pt x="7893685" y="739648"/>
                  </a:lnTo>
                  <a:lnTo>
                    <a:pt x="7908105" y="736728"/>
                  </a:lnTo>
                  <a:lnTo>
                    <a:pt x="7919894" y="728773"/>
                  </a:lnTo>
                  <a:lnTo>
                    <a:pt x="7927849" y="716984"/>
                  </a:lnTo>
                  <a:lnTo>
                    <a:pt x="7930769" y="702563"/>
                  </a:lnTo>
                  <a:lnTo>
                    <a:pt x="7930769" y="37084"/>
                  </a:lnTo>
                  <a:lnTo>
                    <a:pt x="7927849" y="22663"/>
                  </a:lnTo>
                  <a:lnTo>
                    <a:pt x="7919894" y="10874"/>
                  </a:lnTo>
                  <a:lnTo>
                    <a:pt x="7908105" y="2919"/>
                  </a:lnTo>
                  <a:lnTo>
                    <a:pt x="7893685" y="0"/>
                  </a:lnTo>
                  <a:close/>
                </a:path>
              </a:pathLst>
            </a:custGeom>
            <a:solidFill>
              <a:srgbClr val="FAE4D5"/>
            </a:solidFill>
          </p:spPr>
          <p:txBody>
            <a:bodyPr wrap="square" lIns="0" tIns="0" rIns="0" bIns="0" rtlCol="0"/>
            <a:lstStyle/>
            <a:p>
              <a:endParaRPr/>
            </a:p>
          </p:txBody>
        </p:sp>
      </p:grpSp>
      <p:sp>
        <p:nvSpPr>
          <p:cNvPr id="7" name="object 7"/>
          <p:cNvSpPr txBox="1"/>
          <p:nvPr/>
        </p:nvSpPr>
        <p:spPr>
          <a:xfrm>
            <a:off x="3768597" y="1061313"/>
            <a:ext cx="2359660" cy="740410"/>
          </a:xfrm>
          <a:prstGeom prst="rect">
            <a:avLst/>
          </a:prstGeom>
          <a:solidFill>
            <a:srgbClr val="2AABB4"/>
          </a:solidFill>
        </p:spPr>
        <p:txBody>
          <a:bodyPr vert="horz" wrap="square" lIns="0" tIns="204470" rIns="0" bIns="0" rtlCol="0">
            <a:spAutoFit/>
          </a:bodyPr>
          <a:lstStyle/>
          <a:p>
            <a:pPr marL="666115">
              <a:lnSpc>
                <a:spcPct val="100000"/>
              </a:lnSpc>
              <a:spcBef>
                <a:spcPts val="1610"/>
              </a:spcBef>
            </a:pPr>
            <a:r>
              <a:rPr sz="1800" spc="-155" dirty="0">
                <a:solidFill>
                  <a:srgbClr val="FFFFFF"/>
                </a:solidFill>
                <a:latin typeface="Tahoma"/>
                <a:cs typeface="Tahoma"/>
              </a:rPr>
              <a:t>Target</a:t>
            </a:r>
            <a:r>
              <a:rPr sz="1800" spc="-35" dirty="0">
                <a:solidFill>
                  <a:srgbClr val="FFFFFF"/>
                </a:solidFill>
                <a:latin typeface="Tahoma"/>
                <a:cs typeface="Tahoma"/>
              </a:rPr>
              <a:t> </a:t>
            </a:r>
            <a:r>
              <a:rPr sz="1800" spc="-20" dirty="0">
                <a:solidFill>
                  <a:srgbClr val="FFFFFF"/>
                </a:solidFill>
                <a:latin typeface="Tahoma"/>
                <a:cs typeface="Tahoma"/>
              </a:rPr>
              <a:t>Awal</a:t>
            </a:r>
            <a:endParaRPr sz="1800">
              <a:latin typeface="Tahoma"/>
              <a:cs typeface="Tahoma"/>
            </a:endParaRPr>
          </a:p>
        </p:txBody>
      </p:sp>
      <p:sp>
        <p:nvSpPr>
          <p:cNvPr id="8" name="object 8"/>
          <p:cNvSpPr txBox="1"/>
          <p:nvPr/>
        </p:nvSpPr>
        <p:spPr>
          <a:xfrm>
            <a:off x="1517777" y="1054773"/>
            <a:ext cx="2164715" cy="755015"/>
          </a:xfrm>
          <a:prstGeom prst="rect">
            <a:avLst/>
          </a:prstGeom>
          <a:solidFill>
            <a:srgbClr val="278D83"/>
          </a:solidFill>
        </p:spPr>
        <p:txBody>
          <a:bodyPr vert="horz" wrap="square" lIns="0" tIns="211455" rIns="0" bIns="0" rtlCol="0">
            <a:spAutoFit/>
          </a:bodyPr>
          <a:lstStyle/>
          <a:p>
            <a:pPr marL="345440">
              <a:lnSpc>
                <a:spcPct val="100000"/>
              </a:lnSpc>
              <a:spcBef>
                <a:spcPts val="1665"/>
              </a:spcBef>
            </a:pPr>
            <a:r>
              <a:rPr sz="1800" spc="-75" dirty="0">
                <a:solidFill>
                  <a:srgbClr val="FFFFFF"/>
                </a:solidFill>
                <a:latin typeface="Tahoma"/>
                <a:cs typeface="Tahoma"/>
              </a:rPr>
              <a:t>Kondisi</a:t>
            </a:r>
            <a:r>
              <a:rPr sz="1800" spc="-15" dirty="0">
                <a:solidFill>
                  <a:srgbClr val="FFFFFF"/>
                </a:solidFill>
                <a:latin typeface="Tahoma"/>
                <a:cs typeface="Tahoma"/>
              </a:rPr>
              <a:t> </a:t>
            </a:r>
            <a:r>
              <a:rPr sz="1800" i="1" spc="-10" dirty="0">
                <a:solidFill>
                  <a:srgbClr val="FFFFFF"/>
                </a:solidFill>
                <a:latin typeface="Arial"/>
                <a:cs typeface="Arial"/>
              </a:rPr>
              <a:t>Existing</a:t>
            </a:r>
            <a:endParaRPr sz="1800">
              <a:latin typeface="Arial"/>
              <a:cs typeface="Arial"/>
            </a:endParaRPr>
          </a:p>
        </p:txBody>
      </p:sp>
      <p:sp>
        <p:nvSpPr>
          <p:cNvPr id="9" name="object 9"/>
          <p:cNvSpPr/>
          <p:nvPr/>
        </p:nvSpPr>
        <p:spPr>
          <a:xfrm>
            <a:off x="1517777" y="1860423"/>
            <a:ext cx="7919084" cy="739775"/>
          </a:xfrm>
          <a:custGeom>
            <a:avLst/>
            <a:gdLst/>
            <a:ahLst/>
            <a:cxnLst/>
            <a:rect l="l" t="t" r="r" b="b"/>
            <a:pathLst>
              <a:path w="7919084" h="739775">
                <a:moveTo>
                  <a:pt x="7881493" y="0"/>
                </a:moveTo>
                <a:lnTo>
                  <a:pt x="37210" y="0"/>
                </a:lnTo>
                <a:lnTo>
                  <a:pt x="22717" y="2919"/>
                </a:lnTo>
                <a:lnTo>
                  <a:pt x="10890" y="10874"/>
                </a:lnTo>
                <a:lnTo>
                  <a:pt x="2921" y="22663"/>
                </a:lnTo>
                <a:lnTo>
                  <a:pt x="0" y="37084"/>
                </a:lnTo>
                <a:lnTo>
                  <a:pt x="0" y="702563"/>
                </a:lnTo>
                <a:lnTo>
                  <a:pt x="2921" y="716984"/>
                </a:lnTo>
                <a:lnTo>
                  <a:pt x="10890" y="728773"/>
                </a:lnTo>
                <a:lnTo>
                  <a:pt x="22717" y="736728"/>
                </a:lnTo>
                <a:lnTo>
                  <a:pt x="37210" y="739648"/>
                </a:lnTo>
                <a:lnTo>
                  <a:pt x="7881493" y="739648"/>
                </a:lnTo>
                <a:lnTo>
                  <a:pt x="7895913" y="736728"/>
                </a:lnTo>
                <a:lnTo>
                  <a:pt x="7907702" y="728773"/>
                </a:lnTo>
                <a:lnTo>
                  <a:pt x="7915657" y="716984"/>
                </a:lnTo>
                <a:lnTo>
                  <a:pt x="7918577" y="702563"/>
                </a:lnTo>
                <a:lnTo>
                  <a:pt x="7918577" y="37084"/>
                </a:lnTo>
                <a:lnTo>
                  <a:pt x="7915657" y="22663"/>
                </a:lnTo>
                <a:lnTo>
                  <a:pt x="7907702" y="10874"/>
                </a:lnTo>
                <a:lnTo>
                  <a:pt x="7895913" y="2919"/>
                </a:lnTo>
                <a:lnTo>
                  <a:pt x="7881493" y="0"/>
                </a:lnTo>
                <a:close/>
              </a:path>
            </a:pathLst>
          </a:custGeom>
          <a:solidFill>
            <a:srgbClr val="BCECE8"/>
          </a:solidFill>
        </p:spPr>
        <p:txBody>
          <a:bodyPr wrap="square" lIns="0" tIns="0" rIns="0" bIns="0" rtlCol="0"/>
          <a:lstStyle/>
          <a:p>
            <a:endParaRPr/>
          </a:p>
        </p:txBody>
      </p:sp>
      <p:sp>
        <p:nvSpPr>
          <p:cNvPr id="10" name="object 10"/>
          <p:cNvSpPr txBox="1"/>
          <p:nvPr/>
        </p:nvSpPr>
        <p:spPr>
          <a:xfrm>
            <a:off x="2056257" y="2032253"/>
            <a:ext cx="1151890" cy="391160"/>
          </a:xfrm>
          <a:prstGeom prst="rect">
            <a:avLst/>
          </a:prstGeom>
        </p:spPr>
        <p:txBody>
          <a:bodyPr vert="horz" wrap="square" lIns="0" tIns="12700" rIns="0" bIns="0" rtlCol="0">
            <a:spAutoFit/>
          </a:bodyPr>
          <a:lstStyle/>
          <a:p>
            <a:pPr marL="12700">
              <a:lnSpc>
                <a:spcPct val="100000"/>
              </a:lnSpc>
              <a:spcBef>
                <a:spcPts val="100"/>
              </a:spcBef>
            </a:pPr>
            <a:r>
              <a:rPr sz="2400" b="1" spc="-240" dirty="0">
                <a:solidFill>
                  <a:srgbClr val="278D83"/>
                </a:solidFill>
                <a:latin typeface="Arial"/>
                <a:cs typeface="Arial"/>
              </a:rPr>
              <a:t>Jan</a:t>
            </a:r>
            <a:r>
              <a:rPr sz="2400" b="1" spc="-55" dirty="0">
                <a:solidFill>
                  <a:srgbClr val="278D83"/>
                </a:solidFill>
                <a:latin typeface="Arial"/>
                <a:cs typeface="Arial"/>
              </a:rPr>
              <a:t> </a:t>
            </a:r>
            <a:r>
              <a:rPr sz="2400" b="1" spc="-120" dirty="0">
                <a:solidFill>
                  <a:srgbClr val="278D83"/>
                </a:solidFill>
                <a:latin typeface="Arial"/>
                <a:cs typeface="Arial"/>
              </a:rPr>
              <a:t>2025</a:t>
            </a:r>
            <a:endParaRPr sz="2400">
              <a:latin typeface="Arial"/>
              <a:cs typeface="Arial"/>
            </a:endParaRPr>
          </a:p>
        </p:txBody>
      </p:sp>
      <p:sp>
        <p:nvSpPr>
          <p:cNvPr id="11" name="object 11"/>
          <p:cNvSpPr txBox="1"/>
          <p:nvPr/>
        </p:nvSpPr>
        <p:spPr>
          <a:xfrm>
            <a:off x="4309364" y="2023998"/>
            <a:ext cx="1190625" cy="391160"/>
          </a:xfrm>
          <a:prstGeom prst="rect">
            <a:avLst/>
          </a:prstGeom>
        </p:spPr>
        <p:txBody>
          <a:bodyPr vert="horz" wrap="square" lIns="0" tIns="12700" rIns="0" bIns="0" rtlCol="0">
            <a:spAutoFit/>
          </a:bodyPr>
          <a:lstStyle/>
          <a:p>
            <a:pPr marL="12700">
              <a:lnSpc>
                <a:spcPct val="100000"/>
              </a:lnSpc>
              <a:spcBef>
                <a:spcPts val="100"/>
              </a:spcBef>
            </a:pPr>
            <a:r>
              <a:rPr sz="2400" b="1" spc="-229" dirty="0">
                <a:solidFill>
                  <a:srgbClr val="278D83"/>
                </a:solidFill>
                <a:latin typeface="Arial"/>
                <a:cs typeface="Arial"/>
              </a:rPr>
              <a:t>Des</a:t>
            </a:r>
            <a:r>
              <a:rPr sz="2400" b="1" spc="-45" dirty="0">
                <a:solidFill>
                  <a:srgbClr val="278D83"/>
                </a:solidFill>
                <a:latin typeface="Arial"/>
                <a:cs typeface="Arial"/>
              </a:rPr>
              <a:t> </a:t>
            </a:r>
            <a:r>
              <a:rPr sz="2400" b="1" spc="-125" dirty="0">
                <a:solidFill>
                  <a:srgbClr val="278D83"/>
                </a:solidFill>
                <a:latin typeface="Arial"/>
                <a:cs typeface="Arial"/>
              </a:rPr>
              <a:t>2025</a:t>
            </a:r>
            <a:endParaRPr sz="2400">
              <a:latin typeface="Arial"/>
              <a:cs typeface="Arial"/>
            </a:endParaRPr>
          </a:p>
        </p:txBody>
      </p:sp>
      <p:sp>
        <p:nvSpPr>
          <p:cNvPr id="12" name="object 12"/>
          <p:cNvSpPr txBox="1"/>
          <p:nvPr/>
        </p:nvSpPr>
        <p:spPr>
          <a:xfrm>
            <a:off x="6471030" y="2023998"/>
            <a:ext cx="1190625" cy="391160"/>
          </a:xfrm>
          <a:prstGeom prst="rect">
            <a:avLst/>
          </a:prstGeom>
        </p:spPr>
        <p:txBody>
          <a:bodyPr vert="horz" wrap="square" lIns="0" tIns="12700" rIns="0" bIns="0" rtlCol="0">
            <a:spAutoFit/>
          </a:bodyPr>
          <a:lstStyle/>
          <a:p>
            <a:pPr marL="12700">
              <a:lnSpc>
                <a:spcPct val="100000"/>
              </a:lnSpc>
              <a:spcBef>
                <a:spcPts val="100"/>
              </a:spcBef>
            </a:pPr>
            <a:r>
              <a:rPr sz="2400" b="1" spc="-229" dirty="0">
                <a:solidFill>
                  <a:srgbClr val="278D83"/>
                </a:solidFill>
                <a:latin typeface="Arial"/>
                <a:cs typeface="Arial"/>
              </a:rPr>
              <a:t>Des</a:t>
            </a:r>
            <a:r>
              <a:rPr sz="2400" b="1" spc="-45" dirty="0">
                <a:solidFill>
                  <a:srgbClr val="278D83"/>
                </a:solidFill>
                <a:latin typeface="Arial"/>
                <a:cs typeface="Arial"/>
              </a:rPr>
              <a:t> </a:t>
            </a:r>
            <a:r>
              <a:rPr sz="2400" b="1" spc="-125" dirty="0">
                <a:solidFill>
                  <a:srgbClr val="278D83"/>
                </a:solidFill>
                <a:latin typeface="Arial"/>
                <a:cs typeface="Arial"/>
              </a:rPr>
              <a:t>2025</a:t>
            </a:r>
            <a:endParaRPr sz="2400">
              <a:latin typeface="Arial"/>
              <a:cs typeface="Arial"/>
            </a:endParaRPr>
          </a:p>
        </p:txBody>
      </p:sp>
      <p:sp>
        <p:nvSpPr>
          <p:cNvPr id="13" name="object 13"/>
          <p:cNvSpPr txBox="1"/>
          <p:nvPr/>
        </p:nvSpPr>
        <p:spPr>
          <a:xfrm>
            <a:off x="8337931" y="2038350"/>
            <a:ext cx="636270" cy="391160"/>
          </a:xfrm>
          <a:prstGeom prst="rect">
            <a:avLst/>
          </a:prstGeom>
        </p:spPr>
        <p:txBody>
          <a:bodyPr vert="horz" wrap="square" lIns="0" tIns="12700" rIns="0" bIns="0" rtlCol="0">
            <a:spAutoFit/>
          </a:bodyPr>
          <a:lstStyle/>
          <a:p>
            <a:pPr marL="12700">
              <a:lnSpc>
                <a:spcPct val="100000"/>
              </a:lnSpc>
              <a:spcBef>
                <a:spcPts val="100"/>
              </a:spcBef>
            </a:pPr>
            <a:r>
              <a:rPr sz="2400" b="1" spc="-130" dirty="0">
                <a:solidFill>
                  <a:srgbClr val="278D83"/>
                </a:solidFill>
                <a:latin typeface="Arial"/>
                <a:cs typeface="Arial"/>
              </a:rPr>
              <a:t>2025</a:t>
            </a:r>
            <a:endParaRPr sz="2400">
              <a:latin typeface="Arial"/>
              <a:cs typeface="Arial"/>
            </a:endParaRPr>
          </a:p>
        </p:txBody>
      </p:sp>
      <p:sp>
        <p:nvSpPr>
          <p:cNvPr id="14" name="object 14"/>
          <p:cNvSpPr txBox="1"/>
          <p:nvPr/>
        </p:nvSpPr>
        <p:spPr>
          <a:xfrm>
            <a:off x="8151621" y="2822828"/>
            <a:ext cx="1019175" cy="391160"/>
          </a:xfrm>
          <a:prstGeom prst="rect">
            <a:avLst/>
          </a:prstGeom>
        </p:spPr>
        <p:txBody>
          <a:bodyPr vert="horz" wrap="square" lIns="0" tIns="12700" rIns="0" bIns="0" rtlCol="0">
            <a:spAutoFit/>
          </a:bodyPr>
          <a:lstStyle/>
          <a:p>
            <a:pPr marL="12700">
              <a:lnSpc>
                <a:spcPct val="100000"/>
              </a:lnSpc>
              <a:spcBef>
                <a:spcPts val="100"/>
              </a:spcBef>
            </a:pPr>
            <a:r>
              <a:rPr sz="2400" b="1" spc="-65" dirty="0">
                <a:solidFill>
                  <a:srgbClr val="535595"/>
                </a:solidFill>
                <a:latin typeface="Arial"/>
                <a:cs typeface="Arial"/>
              </a:rPr>
              <a:t>30.000*</a:t>
            </a:r>
            <a:endParaRPr sz="2400">
              <a:latin typeface="Arial"/>
              <a:cs typeface="Arial"/>
            </a:endParaRPr>
          </a:p>
        </p:txBody>
      </p:sp>
      <p:sp>
        <p:nvSpPr>
          <p:cNvPr id="15" name="object 15"/>
          <p:cNvSpPr/>
          <p:nvPr/>
        </p:nvSpPr>
        <p:spPr>
          <a:xfrm>
            <a:off x="6182740" y="1413383"/>
            <a:ext cx="3246755" cy="387985"/>
          </a:xfrm>
          <a:custGeom>
            <a:avLst/>
            <a:gdLst/>
            <a:ahLst/>
            <a:cxnLst/>
            <a:rect l="l" t="t" r="r" b="b"/>
            <a:pathLst>
              <a:path w="3246754" h="387985">
                <a:moveTo>
                  <a:pt x="3246501" y="0"/>
                </a:moveTo>
                <a:lnTo>
                  <a:pt x="0" y="0"/>
                </a:lnTo>
                <a:lnTo>
                  <a:pt x="0" y="387858"/>
                </a:lnTo>
                <a:lnTo>
                  <a:pt x="3246501" y="387858"/>
                </a:lnTo>
                <a:lnTo>
                  <a:pt x="3246501" y="0"/>
                </a:lnTo>
                <a:close/>
              </a:path>
            </a:pathLst>
          </a:custGeom>
          <a:solidFill>
            <a:srgbClr val="535595"/>
          </a:solidFill>
        </p:spPr>
        <p:txBody>
          <a:bodyPr wrap="square" lIns="0" tIns="0" rIns="0" bIns="0" rtlCol="0"/>
          <a:lstStyle/>
          <a:p>
            <a:endParaRPr/>
          </a:p>
        </p:txBody>
      </p:sp>
      <p:sp>
        <p:nvSpPr>
          <p:cNvPr id="16" name="object 16"/>
          <p:cNvSpPr txBox="1"/>
          <p:nvPr/>
        </p:nvSpPr>
        <p:spPr>
          <a:xfrm>
            <a:off x="6182740" y="1062164"/>
            <a:ext cx="3253740" cy="351790"/>
          </a:xfrm>
          <a:prstGeom prst="rect">
            <a:avLst/>
          </a:prstGeom>
          <a:solidFill>
            <a:srgbClr val="7071AE"/>
          </a:solidFill>
        </p:spPr>
        <p:txBody>
          <a:bodyPr vert="horz" wrap="square" lIns="0" tIns="32384" rIns="0" bIns="0" rtlCol="0">
            <a:spAutoFit/>
          </a:bodyPr>
          <a:lstStyle/>
          <a:p>
            <a:pPr marL="499745">
              <a:lnSpc>
                <a:spcPct val="100000"/>
              </a:lnSpc>
              <a:spcBef>
                <a:spcPts val="254"/>
              </a:spcBef>
            </a:pPr>
            <a:r>
              <a:rPr sz="1800" spc="-70" dirty="0">
                <a:solidFill>
                  <a:srgbClr val="FFFFFF"/>
                </a:solidFill>
                <a:latin typeface="Tahoma"/>
                <a:cs typeface="Tahoma"/>
              </a:rPr>
              <a:t>Simulasi</a:t>
            </a:r>
            <a:r>
              <a:rPr sz="1800" spc="-25" dirty="0">
                <a:solidFill>
                  <a:srgbClr val="FFFFFF"/>
                </a:solidFill>
                <a:latin typeface="Tahoma"/>
                <a:cs typeface="Tahoma"/>
              </a:rPr>
              <a:t> </a:t>
            </a:r>
            <a:r>
              <a:rPr sz="1800" spc="-55" dirty="0">
                <a:solidFill>
                  <a:srgbClr val="FFFFFF"/>
                </a:solidFill>
                <a:latin typeface="Tahoma"/>
                <a:cs typeface="Tahoma"/>
              </a:rPr>
              <a:t>opsi</a:t>
            </a:r>
            <a:r>
              <a:rPr sz="1800" spc="-45" dirty="0">
                <a:solidFill>
                  <a:srgbClr val="FFFFFF"/>
                </a:solidFill>
                <a:latin typeface="Tahoma"/>
                <a:cs typeface="Tahoma"/>
              </a:rPr>
              <a:t> </a:t>
            </a:r>
            <a:r>
              <a:rPr sz="1800" spc="-10" dirty="0">
                <a:solidFill>
                  <a:srgbClr val="FFFFFF"/>
                </a:solidFill>
                <a:latin typeface="Tahoma"/>
                <a:cs typeface="Tahoma"/>
              </a:rPr>
              <a:t>Perluasan</a:t>
            </a:r>
            <a:endParaRPr sz="1800">
              <a:latin typeface="Tahoma"/>
              <a:cs typeface="Tahoma"/>
            </a:endParaRPr>
          </a:p>
        </p:txBody>
      </p:sp>
      <p:sp>
        <p:nvSpPr>
          <p:cNvPr id="17" name="object 17"/>
          <p:cNvSpPr txBox="1"/>
          <p:nvPr/>
        </p:nvSpPr>
        <p:spPr>
          <a:xfrm>
            <a:off x="6680961" y="1434210"/>
            <a:ext cx="2282190" cy="299720"/>
          </a:xfrm>
          <a:prstGeom prst="rect">
            <a:avLst/>
          </a:prstGeom>
        </p:spPr>
        <p:txBody>
          <a:bodyPr vert="horz" wrap="square" lIns="0" tIns="12700" rIns="0" bIns="0" rtlCol="0">
            <a:spAutoFit/>
          </a:bodyPr>
          <a:lstStyle/>
          <a:p>
            <a:pPr>
              <a:lnSpc>
                <a:spcPct val="100000"/>
              </a:lnSpc>
              <a:spcBef>
                <a:spcPts val="100"/>
              </a:spcBef>
              <a:tabLst>
                <a:tab pos="1577340" algn="l"/>
              </a:tabLst>
            </a:pPr>
            <a:r>
              <a:rPr sz="1800" spc="-10" dirty="0">
                <a:solidFill>
                  <a:srgbClr val="FFFFFF"/>
                </a:solidFill>
                <a:latin typeface="Tahoma"/>
                <a:cs typeface="Tahoma"/>
              </a:rPr>
              <a:t>Moderat</a:t>
            </a:r>
            <a:r>
              <a:rPr sz="1800" dirty="0">
                <a:solidFill>
                  <a:srgbClr val="FFFFFF"/>
                </a:solidFill>
                <a:latin typeface="Tahoma"/>
                <a:cs typeface="Tahoma"/>
              </a:rPr>
              <a:t>	</a:t>
            </a:r>
            <a:r>
              <a:rPr sz="1800" spc="-80" dirty="0">
                <a:solidFill>
                  <a:srgbClr val="FFFFFF"/>
                </a:solidFill>
                <a:latin typeface="Tahoma"/>
                <a:cs typeface="Tahoma"/>
              </a:rPr>
              <a:t>Optimis</a:t>
            </a:r>
            <a:endParaRPr sz="1800">
              <a:latin typeface="Tahoma"/>
              <a:cs typeface="Tahoma"/>
            </a:endParaRPr>
          </a:p>
        </p:txBody>
      </p:sp>
      <p:sp>
        <p:nvSpPr>
          <p:cNvPr id="18" name="object 18"/>
          <p:cNvSpPr/>
          <p:nvPr/>
        </p:nvSpPr>
        <p:spPr>
          <a:xfrm>
            <a:off x="1510411" y="3474084"/>
            <a:ext cx="7929880" cy="739775"/>
          </a:xfrm>
          <a:custGeom>
            <a:avLst/>
            <a:gdLst/>
            <a:ahLst/>
            <a:cxnLst/>
            <a:rect l="l" t="t" r="r" b="b"/>
            <a:pathLst>
              <a:path w="7929880" h="739775">
                <a:moveTo>
                  <a:pt x="7892161" y="0"/>
                </a:moveTo>
                <a:lnTo>
                  <a:pt x="37083" y="0"/>
                </a:lnTo>
                <a:lnTo>
                  <a:pt x="22663" y="2921"/>
                </a:lnTo>
                <a:lnTo>
                  <a:pt x="10874" y="10890"/>
                </a:lnTo>
                <a:lnTo>
                  <a:pt x="2919" y="22717"/>
                </a:lnTo>
                <a:lnTo>
                  <a:pt x="0" y="37211"/>
                </a:lnTo>
                <a:lnTo>
                  <a:pt x="0" y="702563"/>
                </a:lnTo>
                <a:lnTo>
                  <a:pt x="2919" y="717057"/>
                </a:lnTo>
                <a:lnTo>
                  <a:pt x="10874" y="728884"/>
                </a:lnTo>
                <a:lnTo>
                  <a:pt x="22663" y="736854"/>
                </a:lnTo>
                <a:lnTo>
                  <a:pt x="37083" y="739775"/>
                </a:lnTo>
                <a:lnTo>
                  <a:pt x="7892161" y="739775"/>
                </a:lnTo>
                <a:lnTo>
                  <a:pt x="7906654" y="736854"/>
                </a:lnTo>
                <a:lnTo>
                  <a:pt x="7918481" y="728884"/>
                </a:lnTo>
                <a:lnTo>
                  <a:pt x="7926450" y="717057"/>
                </a:lnTo>
                <a:lnTo>
                  <a:pt x="7929371" y="702563"/>
                </a:lnTo>
                <a:lnTo>
                  <a:pt x="7929371" y="37211"/>
                </a:lnTo>
                <a:lnTo>
                  <a:pt x="7926450" y="22717"/>
                </a:lnTo>
                <a:lnTo>
                  <a:pt x="7918481" y="10890"/>
                </a:lnTo>
                <a:lnTo>
                  <a:pt x="7906654" y="2921"/>
                </a:lnTo>
                <a:lnTo>
                  <a:pt x="7892161" y="0"/>
                </a:lnTo>
                <a:close/>
              </a:path>
            </a:pathLst>
          </a:custGeom>
          <a:solidFill>
            <a:srgbClr val="FCE1C6"/>
          </a:solidFill>
        </p:spPr>
        <p:txBody>
          <a:bodyPr wrap="square" lIns="0" tIns="0" rIns="0" bIns="0" rtlCol="0"/>
          <a:lstStyle/>
          <a:p>
            <a:endParaRPr/>
          </a:p>
        </p:txBody>
      </p:sp>
      <p:sp>
        <p:nvSpPr>
          <p:cNvPr id="19" name="object 19"/>
          <p:cNvSpPr txBox="1"/>
          <p:nvPr/>
        </p:nvSpPr>
        <p:spPr>
          <a:xfrm>
            <a:off x="2152650" y="2831972"/>
            <a:ext cx="872490" cy="1271270"/>
          </a:xfrm>
          <a:prstGeom prst="rect">
            <a:avLst/>
          </a:prstGeom>
        </p:spPr>
        <p:txBody>
          <a:bodyPr vert="horz" wrap="square" lIns="0" tIns="12700" rIns="0" bIns="0" rtlCol="0">
            <a:spAutoFit/>
          </a:bodyPr>
          <a:lstStyle/>
          <a:p>
            <a:pPr marL="63500" algn="ctr">
              <a:lnSpc>
                <a:spcPct val="100000"/>
              </a:lnSpc>
              <a:spcBef>
                <a:spcPts val="100"/>
              </a:spcBef>
            </a:pPr>
            <a:r>
              <a:rPr sz="2400" b="1" spc="-25" dirty="0">
                <a:solidFill>
                  <a:srgbClr val="535595"/>
                </a:solidFill>
                <a:latin typeface="Arial"/>
                <a:cs typeface="Arial"/>
              </a:rPr>
              <a:t>220</a:t>
            </a:r>
            <a:endParaRPr sz="2400">
              <a:latin typeface="Arial"/>
              <a:cs typeface="Arial"/>
            </a:endParaRPr>
          </a:p>
          <a:p>
            <a:pPr marL="67310" algn="ctr">
              <a:lnSpc>
                <a:spcPts val="2695"/>
              </a:lnSpc>
              <a:spcBef>
                <a:spcPts val="2260"/>
              </a:spcBef>
            </a:pPr>
            <a:r>
              <a:rPr sz="2400" b="1" spc="-10" dirty="0">
                <a:solidFill>
                  <a:srgbClr val="D56E08"/>
                </a:solidFill>
                <a:latin typeface="Arial"/>
                <a:cs typeface="Arial"/>
              </a:rPr>
              <a:t>3.000</a:t>
            </a:r>
            <a:endParaRPr sz="2400">
              <a:latin typeface="Arial"/>
              <a:cs typeface="Arial"/>
            </a:endParaRPr>
          </a:p>
          <a:p>
            <a:pPr algn="ctr">
              <a:lnSpc>
                <a:spcPts val="1975"/>
              </a:lnSpc>
            </a:pPr>
            <a:r>
              <a:rPr sz="1800" spc="-85" dirty="0">
                <a:solidFill>
                  <a:srgbClr val="D56E08"/>
                </a:solidFill>
                <a:latin typeface="Tahoma"/>
                <a:cs typeface="Tahoma"/>
              </a:rPr>
              <a:t>penerima</a:t>
            </a:r>
            <a:endParaRPr sz="1800">
              <a:latin typeface="Tahoma"/>
              <a:cs typeface="Tahoma"/>
            </a:endParaRPr>
          </a:p>
        </p:txBody>
      </p:sp>
      <p:sp>
        <p:nvSpPr>
          <p:cNvPr id="20" name="object 20"/>
          <p:cNvSpPr txBox="1"/>
          <p:nvPr/>
        </p:nvSpPr>
        <p:spPr>
          <a:xfrm>
            <a:off x="6621906" y="2823717"/>
            <a:ext cx="898525" cy="1288415"/>
          </a:xfrm>
          <a:prstGeom prst="rect">
            <a:avLst/>
          </a:prstGeom>
        </p:spPr>
        <p:txBody>
          <a:bodyPr vert="horz" wrap="square" lIns="0" tIns="12700" rIns="0" bIns="0" rtlCol="0">
            <a:spAutoFit/>
          </a:bodyPr>
          <a:lstStyle/>
          <a:p>
            <a:pPr marL="12700">
              <a:lnSpc>
                <a:spcPct val="100000"/>
              </a:lnSpc>
              <a:spcBef>
                <a:spcPts val="100"/>
              </a:spcBef>
            </a:pPr>
            <a:r>
              <a:rPr sz="2400" b="1" spc="-80" dirty="0">
                <a:solidFill>
                  <a:srgbClr val="535595"/>
                </a:solidFill>
                <a:latin typeface="Arial"/>
                <a:cs typeface="Arial"/>
              </a:rPr>
              <a:t>15.000</a:t>
            </a:r>
            <a:endParaRPr sz="2400">
              <a:latin typeface="Arial"/>
              <a:cs typeface="Arial"/>
            </a:endParaRPr>
          </a:p>
          <a:p>
            <a:pPr marL="88900">
              <a:lnSpc>
                <a:spcPts val="2670"/>
              </a:lnSpc>
              <a:spcBef>
                <a:spcPts val="2440"/>
              </a:spcBef>
            </a:pPr>
            <a:r>
              <a:rPr sz="2400" b="1" spc="-10" dirty="0">
                <a:solidFill>
                  <a:srgbClr val="D56E08"/>
                </a:solidFill>
                <a:latin typeface="Arial"/>
                <a:cs typeface="Arial"/>
              </a:rPr>
              <a:t>3.000</a:t>
            </a:r>
            <a:endParaRPr sz="2400">
              <a:latin typeface="Arial"/>
              <a:cs typeface="Arial"/>
            </a:endParaRPr>
          </a:p>
          <a:p>
            <a:pPr marL="38100">
              <a:lnSpc>
                <a:spcPts val="1950"/>
              </a:lnSpc>
            </a:pPr>
            <a:r>
              <a:rPr sz="1800" spc="-95" dirty="0">
                <a:solidFill>
                  <a:srgbClr val="D56E08"/>
                </a:solidFill>
                <a:latin typeface="Tahoma"/>
                <a:cs typeface="Tahoma"/>
              </a:rPr>
              <a:t>penerima</a:t>
            </a:r>
            <a:endParaRPr sz="1800">
              <a:latin typeface="Tahoma"/>
              <a:cs typeface="Tahoma"/>
            </a:endParaRPr>
          </a:p>
        </p:txBody>
      </p:sp>
      <p:sp>
        <p:nvSpPr>
          <p:cNvPr id="21" name="object 21"/>
          <p:cNvSpPr txBox="1"/>
          <p:nvPr/>
        </p:nvSpPr>
        <p:spPr>
          <a:xfrm>
            <a:off x="8194040" y="3511118"/>
            <a:ext cx="872490" cy="600710"/>
          </a:xfrm>
          <a:prstGeom prst="rect">
            <a:avLst/>
          </a:prstGeom>
        </p:spPr>
        <p:txBody>
          <a:bodyPr vert="horz" wrap="square" lIns="0" tIns="12700" rIns="0" bIns="0" rtlCol="0">
            <a:spAutoFit/>
          </a:bodyPr>
          <a:lstStyle/>
          <a:p>
            <a:pPr marL="107950">
              <a:lnSpc>
                <a:spcPts val="2625"/>
              </a:lnSpc>
              <a:spcBef>
                <a:spcPts val="100"/>
              </a:spcBef>
            </a:pPr>
            <a:r>
              <a:rPr sz="2400" b="1" spc="-10" dirty="0">
                <a:solidFill>
                  <a:srgbClr val="D56E08"/>
                </a:solidFill>
                <a:latin typeface="Arial"/>
                <a:cs typeface="Arial"/>
              </a:rPr>
              <a:t>3.000</a:t>
            </a:r>
            <a:endParaRPr sz="2400">
              <a:latin typeface="Arial"/>
              <a:cs typeface="Arial"/>
            </a:endParaRPr>
          </a:p>
          <a:p>
            <a:pPr marL="12700">
              <a:lnSpc>
                <a:spcPts val="1905"/>
              </a:lnSpc>
            </a:pPr>
            <a:r>
              <a:rPr sz="1800" spc="-95" dirty="0">
                <a:solidFill>
                  <a:srgbClr val="D56E08"/>
                </a:solidFill>
                <a:latin typeface="Tahoma"/>
                <a:cs typeface="Tahoma"/>
              </a:rPr>
              <a:t>penerima</a:t>
            </a:r>
            <a:endParaRPr sz="1800">
              <a:latin typeface="Tahoma"/>
              <a:cs typeface="Tahoma"/>
            </a:endParaRPr>
          </a:p>
        </p:txBody>
      </p:sp>
      <p:sp>
        <p:nvSpPr>
          <p:cNvPr id="22" name="object 22"/>
          <p:cNvSpPr/>
          <p:nvPr/>
        </p:nvSpPr>
        <p:spPr>
          <a:xfrm>
            <a:off x="1505585" y="4290059"/>
            <a:ext cx="7957820" cy="792480"/>
          </a:xfrm>
          <a:custGeom>
            <a:avLst/>
            <a:gdLst/>
            <a:ahLst/>
            <a:cxnLst/>
            <a:rect l="l" t="t" r="r" b="b"/>
            <a:pathLst>
              <a:path w="7957820" h="792479">
                <a:moveTo>
                  <a:pt x="7917815" y="0"/>
                </a:moveTo>
                <a:lnTo>
                  <a:pt x="39751" y="0"/>
                </a:lnTo>
                <a:lnTo>
                  <a:pt x="24270" y="3121"/>
                </a:lnTo>
                <a:lnTo>
                  <a:pt x="11636" y="11636"/>
                </a:lnTo>
                <a:lnTo>
                  <a:pt x="3121" y="24270"/>
                </a:lnTo>
                <a:lnTo>
                  <a:pt x="0" y="39750"/>
                </a:lnTo>
                <a:lnTo>
                  <a:pt x="0" y="752220"/>
                </a:lnTo>
                <a:lnTo>
                  <a:pt x="3121" y="767701"/>
                </a:lnTo>
                <a:lnTo>
                  <a:pt x="11636" y="780335"/>
                </a:lnTo>
                <a:lnTo>
                  <a:pt x="24270" y="788850"/>
                </a:lnTo>
                <a:lnTo>
                  <a:pt x="39751" y="791971"/>
                </a:lnTo>
                <a:lnTo>
                  <a:pt x="7917815" y="791971"/>
                </a:lnTo>
                <a:lnTo>
                  <a:pt x="7933295" y="788850"/>
                </a:lnTo>
                <a:lnTo>
                  <a:pt x="7945929" y="780335"/>
                </a:lnTo>
                <a:lnTo>
                  <a:pt x="7954444" y="767701"/>
                </a:lnTo>
                <a:lnTo>
                  <a:pt x="7957566" y="752220"/>
                </a:lnTo>
                <a:lnTo>
                  <a:pt x="7957566" y="39750"/>
                </a:lnTo>
                <a:lnTo>
                  <a:pt x="7954444" y="24270"/>
                </a:lnTo>
                <a:lnTo>
                  <a:pt x="7945929" y="11636"/>
                </a:lnTo>
                <a:lnTo>
                  <a:pt x="7933295" y="3121"/>
                </a:lnTo>
                <a:lnTo>
                  <a:pt x="7917815" y="0"/>
                </a:lnTo>
                <a:close/>
              </a:path>
            </a:pathLst>
          </a:custGeom>
          <a:solidFill>
            <a:srgbClr val="BAEBEE"/>
          </a:solidFill>
        </p:spPr>
        <p:txBody>
          <a:bodyPr wrap="square" lIns="0" tIns="0" rIns="0" bIns="0" rtlCol="0"/>
          <a:lstStyle/>
          <a:p>
            <a:endParaRPr/>
          </a:p>
        </p:txBody>
      </p:sp>
      <p:sp>
        <p:nvSpPr>
          <p:cNvPr id="23" name="object 23"/>
          <p:cNvSpPr txBox="1"/>
          <p:nvPr/>
        </p:nvSpPr>
        <p:spPr>
          <a:xfrm>
            <a:off x="1739900" y="4352670"/>
            <a:ext cx="1786889" cy="636905"/>
          </a:xfrm>
          <a:prstGeom prst="rect">
            <a:avLst/>
          </a:prstGeom>
        </p:spPr>
        <p:txBody>
          <a:bodyPr vert="horz" wrap="square" lIns="0" tIns="48895" rIns="0" bIns="0" rtlCol="0">
            <a:spAutoFit/>
          </a:bodyPr>
          <a:lstStyle/>
          <a:p>
            <a:pPr marL="12700" marR="5080" indent="139065">
              <a:lnSpc>
                <a:spcPct val="90100"/>
              </a:lnSpc>
              <a:spcBef>
                <a:spcPts val="385"/>
              </a:spcBef>
            </a:pPr>
            <a:r>
              <a:rPr sz="2400" b="1" spc="-105" dirty="0">
                <a:solidFill>
                  <a:srgbClr val="1F848B"/>
                </a:solidFill>
                <a:latin typeface="Arial"/>
                <a:cs typeface="Arial"/>
              </a:rPr>
              <a:t>589.902</a:t>
            </a:r>
            <a:r>
              <a:rPr sz="2400" b="1" spc="-305" dirty="0">
                <a:solidFill>
                  <a:srgbClr val="1F848B"/>
                </a:solidFill>
                <a:latin typeface="Arial"/>
                <a:cs typeface="Arial"/>
              </a:rPr>
              <a:t> </a:t>
            </a:r>
            <a:r>
              <a:rPr sz="2700" spc="-120" baseline="3086" dirty="0">
                <a:solidFill>
                  <a:srgbClr val="1F848B"/>
                </a:solidFill>
                <a:latin typeface="Tahoma"/>
                <a:cs typeface="Tahoma"/>
              </a:rPr>
              <a:t>siswa, </a:t>
            </a:r>
            <a:r>
              <a:rPr sz="1800" spc="-85" dirty="0">
                <a:solidFill>
                  <a:srgbClr val="1F848B"/>
                </a:solidFill>
                <a:latin typeface="Tahoma"/>
                <a:cs typeface="Tahoma"/>
              </a:rPr>
              <a:t>ibu</a:t>
            </a:r>
            <a:r>
              <a:rPr sz="1800" spc="-50" dirty="0">
                <a:solidFill>
                  <a:srgbClr val="1F848B"/>
                </a:solidFill>
                <a:latin typeface="Tahoma"/>
                <a:cs typeface="Tahoma"/>
              </a:rPr>
              <a:t> </a:t>
            </a:r>
            <a:r>
              <a:rPr sz="1800" spc="-100" dirty="0">
                <a:solidFill>
                  <a:srgbClr val="1F848B"/>
                </a:solidFill>
                <a:latin typeface="Tahoma"/>
                <a:cs typeface="Tahoma"/>
              </a:rPr>
              <a:t>hamil</a:t>
            </a:r>
            <a:r>
              <a:rPr sz="1800" spc="-50" dirty="0">
                <a:solidFill>
                  <a:srgbClr val="1F848B"/>
                </a:solidFill>
                <a:latin typeface="Tahoma"/>
                <a:cs typeface="Tahoma"/>
              </a:rPr>
              <a:t> </a:t>
            </a:r>
            <a:r>
              <a:rPr sz="1800" spc="-125" dirty="0">
                <a:solidFill>
                  <a:srgbClr val="1F848B"/>
                </a:solidFill>
                <a:latin typeface="Tahoma"/>
                <a:cs typeface="Tahoma"/>
              </a:rPr>
              <a:t>dan</a:t>
            </a:r>
            <a:r>
              <a:rPr sz="1800" spc="-50" dirty="0">
                <a:solidFill>
                  <a:srgbClr val="1F848B"/>
                </a:solidFill>
                <a:latin typeface="Tahoma"/>
                <a:cs typeface="Tahoma"/>
              </a:rPr>
              <a:t> </a:t>
            </a:r>
            <a:r>
              <a:rPr sz="1800" spc="-100" dirty="0">
                <a:solidFill>
                  <a:srgbClr val="1F848B"/>
                </a:solidFill>
                <a:latin typeface="Tahoma"/>
                <a:cs typeface="Tahoma"/>
              </a:rPr>
              <a:t>balita</a:t>
            </a:r>
            <a:endParaRPr sz="1800">
              <a:latin typeface="Tahoma"/>
              <a:cs typeface="Tahoma"/>
            </a:endParaRPr>
          </a:p>
        </p:txBody>
      </p:sp>
      <p:sp>
        <p:nvSpPr>
          <p:cNvPr id="24" name="object 24"/>
          <p:cNvSpPr txBox="1"/>
          <p:nvPr/>
        </p:nvSpPr>
        <p:spPr>
          <a:xfrm>
            <a:off x="3972814" y="2823717"/>
            <a:ext cx="2075814" cy="2155825"/>
          </a:xfrm>
          <a:prstGeom prst="rect">
            <a:avLst/>
          </a:prstGeom>
        </p:spPr>
        <p:txBody>
          <a:bodyPr vert="horz" wrap="square" lIns="0" tIns="12700" rIns="0" bIns="0" rtlCol="0">
            <a:spAutoFit/>
          </a:bodyPr>
          <a:lstStyle/>
          <a:p>
            <a:pPr marL="619125">
              <a:lnSpc>
                <a:spcPct val="100000"/>
              </a:lnSpc>
              <a:spcBef>
                <a:spcPts val="100"/>
              </a:spcBef>
            </a:pPr>
            <a:r>
              <a:rPr sz="2400" b="1" spc="-20" dirty="0">
                <a:solidFill>
                  <a:srgbClr val="535595"/>
                </a:solidFill>
                <a:latin typeface="Arial"/>
                <a:cs typeface="Arial"/>
              </a:rPr>
              <a:t>5000</a:t>
            </a:r>
            <a:endParaRPr sz="2400">
              <a:latin typeface="Arial"/>
              <a:cs typeface="Arial"/>
            </a:endParaRPr>
          </a:p>
          <a:p>
            <a:pPr marR="107314" algn="ctr">
              <a:lnSpc>
                <a:spcPts val="2670"/>
              </a:lnSpc>
              <a:spcBef>
                <a:spcPts val="2440"/>
              </a:spcBef>
            </a:pPr>
            <a:r>
              <a:rPr sz="2400" b="1" spc="-80" dirty="0">
                <a:solidFill>
                  <a:srgbClr val="D56E08"/>
                </a:solidFill>
                <a:latin typeface="Arial"/>
                <a:cs typeface="Arial"/>
              </a:rPr>
              <a:t>3.000-</a:t>
            </a:r>
            <a:r>
              <a:rPr sz="2400" b="1" spc="-10" dirty="0">
                <a:solidFill>
                  <a:srgbClr val="D56E08"/>
                </a:solidFill>
                <a:latin typeface="Arial"/>
                <a:cs typeface="Arial"/>
              </a:rPr>
              <a:t>4.000</a:t>
            </a:r>
            <a:endParaRPr sz="2400">
              <a:latin typeface="Arial"/>
              <a:cs typeface="Arial"/>
            </a:endParaRPr>
          </a:p>
          <a:p>
            <a:pPr marR="110489" algn="ctr">
              <a:lnSpc>
                <a:spcPts val="1950"/>
              </a:lnSpc>
            </a:pPr>
            <a:r>
              <a:rPr sz="1800" spc="-10" dirty="0">
                <a:solidFill>
                  <a:srgbClr val="D56E08"/>
                </a:solidFill>
                <a:latin typeface="Tahoma"/>
                <a:cs typeface="Tahoma"/>
              </a:rPr>
              <a:t>penerima</a:t>
            </a:r>
            <a:endParaRPr sz="1800">
              <a:latin typeface="Tahoma"/>
              <a:cs typeface="Tahoma"/>
            </a:endParaRPr>
          </a:p>
          <a:p>
            <a:pPr marR="31750" algn="ctr">
              <a:lnSpc>
                <a:spcPts val="2585"/>
              </a:lnSpc>
              <a:spcBef>
                <a:spcPts val="1665"/>
              </a:spcBef>
            </a:pPr>
            <a:r>
              <a:rPr sz="2400" b="1" spc="-65" dirty="0">
                <a:solidFill>
                  <a:srgbClr val="1F848B"/>
                </a:solidFill>
                <a:latin typeface="Arial"/>
                <a:cs typeface="Arial"/>
              </a:rPr>
              <a:t>15,5jt</a:t>
            </a:r>
            <a:r>
              <a:rPr sz="2400" b="1" spc="-60" dirty="0">
                <a:solidFill>
                  <a:srgbClr val="1F848B"/>
                </a:solidFill>
                <a:latin typeface="Arial"/>
                <a:cs typeface="Arial"/>
              </a:rPr>
              <a:t> </a:t>
            </a:r>
            <a:r>
              <a:rPr sz="2400" spc="-30" baseline="1736" dirty="0">
                <a:solidFill>
                  <a:srgbClr val="1F848B"/>
                </a:solidFill>
                <a:latin typeface="Tahoma"/>
                <a:cs typeface="Tahoma"/>
              </a:rPr>
              <a:t>siswa</a:t>
            </a:r>
            <a:endParaRPr sz="2400" baseline="1736">
              <a:latin typeface="Tahoma"/>
              <a:cs typeface="Tahoma"/>
            </a:endParaRPr>
          </a:p>
          <a:p>
            <a:pPr algn="ctr">
              <a:lnSpc>
                <a:spcPts val="2585"/>
              </a:lnSpc>
            </a:pPr>
            <a:r>
              <a:rPr sz="3600" b="1" spc="-89" baseline="2314" dirty="0">
                <a:solidFill>
                  <a:srgbClr val="1F848B"/>
                </a:solidFill>
                <a:latin typeface="Arial"/>
                <a:cs typeface="Arial"/>
              </a:rPr>
              <a:t>2,4jt</a:t>
            </a:r>
            <a:r>
              <a:rPr sz="3600" b="1" spc="-112" baseline="2314" dirty="0">
                <a:solidFill>
                  <a:srgbClr val="1F848B"/>
                </a:solidFill>
                <a:latin typeface="Arial"/>
                <a:cs typeface="Arial"/>
              </a:rPr>
              <a:t> </a:t>
            </a:r>
            <a:r>
              <a:rPr sz="1600" spc="-80" dirty="0">
                <a:solidFill>
                  <a:srgbClr val="1F848B"/>
                </a:solidFill>
                <a:latin typeface="Tahoma"/>
                <a:cs typeface="Tahoma"/>
              </a:rPr>
              <a:t>ibu</a:t>
            </a:r>
            <a:r>
              <a:rPr sz="1600" spc="-30" dirty="0">
                <a:solidFill>
                  <a:srgbClr val="1F848B"/>
                </a:solidFill>
                <a:latin typeface="Tahoma"/>
                <a:cs typeface="Tahoma"/>
              </a:rPr>
              <a:t> </a:t>
            </a:r>
            <a:r>
              <a:rPr sz="1600" spc="-90" dirty="0">
                <a:solidFill>
                  <a:srgbClr val="1F848B"/>
                </a:solidFill>
                <a:latin typeface="Tahoma"/>
                <a:cs typeface="Tahoma"/>
              </a:rPr>
              <a:t>hamil</a:t>
            </a:r>
            <a:r>
              <a:rPr sz="1600" spc="-40" dirty="0">
                <a:solidFill>
                  <a:srgbClr val="1F848B"/>
                </a:solidFill>
                <a:latin typeface="Tahoma"/>
                <a:cs typeface="Tahoma"/>
              </a:rPr>
              <a:t> </a:t>
            </a:r>
            <a:r>
              <a:rPr sz="1600" spc="-80" dirty="0">
                <a:solidFill>
                  <a:srgbClr val="1F848B"/>
                </a:solidFill>
                <a:latin typeface="Tahoma"/>
                <a:cs typeface="Tahoma"/>
              </a:rPr>
              <a:t>&amp;</a:t>
            </a:r>
            <a:r>
              <a:rPr sz="1600" spc="-30" dirty="0">
                <a:solidFill>
                  <a:srgbClr val="1F848B"/>
                </a:solidFill>
                <a:latin typeface="Tahoma"/>
                <a:cs typeface="Tahoma"/>
              </a:rPr>
              <a:t> </a:t>
            </a:r>
            <a:r>
              <a:rPr sz="1600" spc="-50" dirty="0">
                <a:solidFill>
                  <a:srgbClr val="1F848B"/>
                </a:solidFill>
                <a:latin typeface="Tahoma"/>
                <a:cs typeface="Tahoma"/>
              </a:rPr>
              <a:t>balita</a:t>
            </a:r>
            <a:endParaRPr sz="1600">
              <a:latin typeface="Tahoma"/>
              <a:cs typeface="Tahoma"/>
            </a:endParaRPr>
          </a:p>
        </p:txBody>
      </p:sp>
      <p:sp>
        <p:nvSpPr>
          <p:cNvPr id="25" name="object 25"/>
          <p:cNvSpPr txBox="1"/>
          <p:nvPr/>
        </p:nvSpPr>
        <p:spPr>
          <a:xfrm>
            <a:off x="6358254" y="4324857"/>
            <a:ext cx="1425575" cy="629285"/>
          </a:xfrm>
          <a:prstGeom prst="rect">
            <a:avLst/>
          </a:prstGeom>
        </p:spPr>
        <p:txBody>
          <a:bodyPr vert="horz" wrap="square" lIns="0" tIns="12700" rIns="0" bIns="0" rtlCol="0">
            <a:spAutoFit/>
          </a:bodyPr>
          <a:lstStyle/>
          <a:p>
            <a:pPr marL="254000">
              <a:lnSpc>
                <a:spcPts val="2855"/>
              </a:lnSpc>
              <a:spcBef>
                <a:spcPts val="100"/>
              </a:spcBef>
            </a:pPr>
            <a:r>
              <a:rPr sz="2400" b="1" spc="-114" dirty="0">
                <a:solidFill>
                  <a:srgbClr val="1F848B"/>
                </a:solidFill>
                <a:latin typeface="Arial"/>
                <a:cs typeface="Arial"/>
              </a:rPr>
              <a:t>40jt</a:t>
            </a:r>
            <a:r>
              <a:rPr sz="2400" b="1" spc="-135" dirty="0">
                <a:solidFill>
                  <a:srgbClr val="1F848B"/>
                </a:solidFill>
                <a:latin typeface="Arial"/>
                <a:cs typeface="Arial"/>
              </a:rPr>
              <a:t> </a:t>
            </a:r>
            <a:r>
              <a:rPr sz="1600" spc="-10" dirty="0">
                <a:solidFill>
                  <a:srgbClr val="1F848B"/>
                </a:solidFill>
                <a:latin typeface="Tahoma"/>
                <a:cs typeface="Tahoma"/>
              </a:rPr>
              <a:t>siswa,</a:t>
            </a:r>
            <a:endParaRPr sz="1600">
              <a:latin typeface="Tahoma"/>
              <a:cs typeface="Tahoma"/>
            </a:endParaRPr>
          </a:p>
          <a:p>
            <a:pPr marL="12700">
              <a:lnSpc>
                <a:spcPts val="1895"/>
              </a:lnSpc>
            </a:pPr>
            <a:r>
              <a:rPr sz="1600" spc="-80" dirty="0">
                <a:solidFill>
                  <a:srgbClr val="1F848B"/>
                </a:solidFill>
                <a:latin typeface="Tahoma"/>
                <a:cs typeface="Tahoma"/>
              </a:rPr>
              <a:t>ibu</a:t>
            </a:r>
            <a:r>
              <a:rPr sz="1600" spc="-30" dirty="0">
                <a:solidFill>
                  <a:srgbClr val="1F848B"/>
                </a:solidFill>
                <a:latin typeface="Tahoma"/>
                <a:cs typeface="Tahoma"/>
              </a:rPr>
              <a:t> </a:t>
            </a:r>
            <a:r>
              <a:rPr sz="1600" spc="-90" dirty="0">
                <a:solidFill>
                  <a:srgbClr val="1F848B"/>
                </a:solidFill>
                <a:latin typeface="Tahoma"/>
                <a:cs typeface="Tahoma"/>
              </a:rPr>
              <a:t>hamil</a:t>
            </a:r>
            <a:r>
              <a:rPr sz="1600" spc="-40" dirty="0">
                <a:solidFill>
                  <a:srgbClr val="1F848B"/>
                </a:solidFill>
                <a:latin typeface="Tahoma"/>
                <a:cs typeface="Tahoma"/>
              </a:rPr>
              <a:t> </a:t>
            </a:r>
            <a:r>
              <a:rPr sz="1600" spc="-80" dirty="0">
                <a:solidFill>
                  <a:srgbClr val="1F848B"/>
                </a:solidFill>
                <a:latin typeface="Tahoma"/>
                <a:cs typeface="Tahoma"/>
              </a:rPr>
              <a:t>&amp;</a:t>
            </a:r>
            <a:r>
              <a:rPr sz="1600" spc="-30" dirty="0">
                <a:solidFill>
                  <a:srgbClr val="1F848B"/>
                </a:solidFill>
                <a:latin typeface="Tahoma"/>
                <a:cs typeface="Tahoma"/>
              </a:rPr>
              <a:t> </a:t>
            </a:r>
            <a:r>
              <a:rPr sz="1600" spc="-75" dirty="0">
                <a:solidFill>
                  <a:srgbClr val="1F848B"/>
                </a:solidFill>
                <a:latin typeface="Tahoma"/>
                <a:cs typeface="Tahoma"/>
              </a:rPr>
              <a:t>balita</a:t>
            </a:r>
            <a:endParaRPr sz="1600">
              <a:latin typeface="Tahoma"/>
              <a:cs typeface="Tahoma"/>
            </a:endParaRPr>
          </a:p>
        </p:txBody>
      </p:sp>
      <p:sp>
        <p:nvSpPr>
          <p:cNvPr id="26" name="object 26"/>
          <p:cNvSpPr txBox="1"/>
          <p:nvPr/>
        </p:nvSpPr>
        <p:spPr>
          <a:xfrm>
            <a:off x="7965440" y="4333113"/>
            <a:ext cx="1425575" cy="616585"/>
          </a:xfrm>
          <a:prstGeom prst="rect">
            <a:avLst/>
          </a:prstGeom>
        </p:spPr>
        <p:txBody>
          <a:bodyPr vert="horz" wrap="square" lIns="0" tIns="38735" rIns="0" bIns="0" rtlCol="0">
            <a:spAutoFit/>
          </a:bodyPr>
          <a:lstStyle/>
          <a:p>
            <a:pPr marL="12700" marR="5080" indent="32384">
              <a:lnSpc>
                <a:spcPct val="92900"/>
              </a:lnSpc>
              <a:spcBef>
                <a:spcPts val="305"/>
              </a:spcBef>
            </a:pPr>
            <a:r>
              <a:rPr sz="2400" b="1" spc="-75" dirty="0">
                <a:solidFill>
                  <a:srgbClr val="1F848B"/>
                </a:solidFill>
                <a:latin typeface="Arial"/>
                <a:cs typeface="Arial"/>
              </a:rPr>
              <a:t>82,9jt</a:t>
            </a:r>
            <a:r>
              <a:rPr sz="2400" b="1" spc="-135" dirty="0">
                <a:solidFill>
                  <a:srgbClr val="1F848B"/>
                </a:solidFill>
                <a:latin typeface="Arial"/>
                <a:cs typeface="Arial"/>
              </a:rPr>
              <a:t> </a:t>
            </a:r>
            <a:r>
              <a:rPr sz="2400" spc="-15" baseline="3472" dirty="0">
                <a:solidFill>
                  <a:srgbClr val="1F848B"/>
                </a:solidFill>
                <a:latin typeface="Tahoma"/>
                <a:cs typeface="Tahoma"/>
              </a:rPr>
              <a:t>siswa, </a:t>
            </a:r>
            <a:r>
              <a:rPr sz="1600" spc="-80" dirty="0">
                <a:solidFill>
                  <a:srgbClr val="1F848B"/>
                </a:solidFill>
                <a:latin typeface="Tahoma"/>
                <a:cs typeface="Tahoma"/>
              </a:rPr>
              <a:t>ibu</a:t>
            </a:r>
            <a:r>
              <a:rPr sz="1600" spc="-30" dirty="0">
                <a:solidFill>
                  <a:srgbClr val="1F848B"/>
                </a:solidFill>
                <a:latin typeface="Tahoma"/>
                <a:cs typeface="Tahoma"/>
              </a:rPr>
              <a:t> </a:t>
            </a:r>
            <a:r>
              <a:rPr sz="1600" spc="-90" dirty="0">
                <a:solidFill>
                  <a:srgbClr val="1F848B"/>
                </a:solidFill>
                <a:latin typeface="Tahoma"/>
                <a:cs typeface="Tahoma"/>
              </a:rPr>
              <a:t>hamil</a:t>
            </a:r>
            <a:r>
              <a:rPr sz="1600" spc="-40" dirty="0">
                <a:solidFill>
                  <a:srgbClr val="1F848B"/>
                </a:solidFill>
                <a:latin typeface="Tahoma"/>
                <a:cs typeface="Tahoma"/>
              </a:rPr>
              <a:t> </a:t>
            </a:r>
            <a:r>
              <a:rPr sz="1600" spc="-80" dirty="0">
                <a:solidFill>
                  <a:srgbClr val="1F848B"/>
                </a:solidFill>
                <a:latin typeface="Tahoma"/>
                <a:cs typeface="Tahoma"/>
              </a:rPr>
              <a:t>&amp;</a:t>
            </a:r>
            <a:r>
              <a:rPr sz="1600" spc="-30" dirty="0">
                <a:solidFill>
                  <a:srgbClr val="1F848B"/>
                </a:solidFill>
                <a:latin typeface="Tahoma"/>
                <a:cs typeface="Tahoma"/>
              </a:rPr>
              <a:t> </a:t>
            </a:r>
            <a:r>
              <a:rPr sz="1600" spc="-90" dirty="0">
                <a:solidFill>
                  <a:srgbClr val="1F848B"/>
                </a:solidFill>
                <a:latin typeface="Tahoma"/>
                <a:cs typeface="Tahoma"/>
              </a:rPr>
              <a:t>balita</a:t>
            </a:r>
            <a:endParaRPr sz="1600">
              <a:latin typeface="Tahoma"/>
              <a:cs typeface="Tahoma"/>
            </a:endParaRPr>
          </a:p>
        </p:txBody>
      </p:sp>
      <p:sp>
        <p:nvSpPr>
          <p:cNvPr id="27" name="object 27"/>
          <p:cNvSpPr/>
          <p:nvPr/>
        </p:nvSpPr>
        <p:spPr>
          <a:xfrm>
            <a:off x="1517777" y="5146547"/>
            <a:ext cx="7929880" cy="739775"/>
          </a:xfrm>
          <a:custGeom>
            <a:avLst/>
            <a:gdLst/>
            <a:ahLst/>
            <a:cxnLst/>
            <a:rect l="l" t="t" r="r" b="b"/>
            <a:pathLst>
              <a:path w="7929880" h="739775">
                <a:moveTo>
                  <a:pt x="7892288" y="0"/>
                </a:moveTo>
                <a:lnTo>
                  <a:pt x="37210" y="0"/>
                </a:lnTo>
                <a:lnTo>
                  <a:pt x="22717" y="2919"/>
                </a:lnTo>
                <a:lnTo>
                  <a:pt x="10890" y="10874"/>
                </a:lnTo>
                <a:lnTo>
                  <a:pt x="2921" y="22663"/>
                </a:lnTo>
                <a:lnTo>
                  <a:pt x="0" y="37083"/>
                </a:lnTo>
                <a:lnTo>
                  <a:pt x="0" y="702525"/>
                </a:lnTo>
                <a:lnTo>
                  <a:pt x="2921" y="716981"/>
                </a:lnTo>
                <a:lnTo>
                  <a:pt x="10890" y="728784"/>
                </a:lnTo>
                <a:lnTo>
                  <a:pt x="22717" y="736742"/>
                </a:lnTo>
                <a:lnTo>
                  <a:pt x="37210" y="739660"/>
                </a:lnTo>
                <a:lnTo>
                  <a:pt x="7892288" y="739660"/>
                </a:lnTo>
                <a:lnTo>
                  <a:pt x="7906708" y="736742"/>
                </a:lnTo>
                <a:lnTo>
                  <a:pt x="7918497" y="728784"/>
                </a:lnTo>
                <a:lnTo>
                  <a:pt x="7926452" y="716981"/>
                </a:lnTo>
                <a:lnTo>
                  <a:pt x="7929372" y="702525"/>
                </a:lnTo>
                <a:lnTo>
                  <a:pt x="7929372" y="37083"/>
                </a:lnTo>
                <a:lnTo>
                  <a:pt x="7926452" y="22663"/>
                </a:lnTo>
                <a:lnTo>
                  <a:pt x="7918497" y="10874"/>
                </a:lnTo>
                <a:lnTo>
                  <a:pt x="7906708" y="2919"/>
                </a:lnTo>
                <a:lnTo>
                  <a:pt x="7892288" y="0"/>
                </a:lnTo>
                <a:close/>
              </a:path>
            </a:pathLst>
          </a:custGeom>
          <a:solidFill>
            <a:srgbClr val="D3D5E1"/>
          </a:solidFill>
        </p:spPr>
        <p:txBody>
          <a:bodyPr wrap="square" lIns="0" tIns="0" rIns="0" bIns="0" rtlCol="0"/>
          <a:lstStyle/>
          <a:p>
            <a:endParaRPr/>
          </a:p>
        </p:txBody>
      </p:sp>
      <p:sp>
        <p:nvSpPr>
          <p:cNvPr id="28" name="object 28"/>
          <p:cNvSpPr txBox="1"/>
          <p:nvPr/>
        </p:nvSpPr>
        <p:spPr>
          <a:xfrm>
            <a:off x="2387854" y="5290820"/>
            <a:ext cx="482600" cy="391160"/>
          </a:xfrm>
          <a:prstGeom prst="rect">
            <a:avLst/>
          </a:prstGeom>
        </p:spPr>
        <p:txBody>
          <a:bodyPr vert="horz" wrap="square" lIns="0" tIns="12700" rIns="0" bIns="0" rtlCol="0">
            <a:spAutoFit/>
          </a:bodyPr>
          <a:lstStyle/>
          <a:p>
            <a:pPr marL="12700">
              <a:lnSpc>
                <a:spcPct val="100000"/>
              </a:lnSpc>
              <a:spcBef>
                <a:spcPts val="100"/>
              </a:spcBef>
            </a:pPr>
            <a:r>
              <a:rPr sz="2400" b="1" spc="-170" dirty="0">
                <a:solidFill>
                  <a:srgbClr val="5A5F84"/>
                </a:solidFill>
                <a:latin typeface="Arial"/>
                <a:cs typeface="Arial"/>
              </a:rPr>
              <a:t>71T</a:t>
            </a:r>
            <a:endParaRPr sz="2400">
              <a:latin typeface="Arial"/>
              <a:cs typeface="Arial"/>
            </a:endParaRPr>
          </a:p>
        </p:txBody>
      </p:sp>
      <p:sp>
        <p:nvSpPr>
          <p:cNvPr id="29" name="object 29"/>
          <p:cNvSpPr txBox="1"/>
          <p:nvPr/>
        </p:nvSpPr>
        <p:spPr>
          <a:xfrm>
            <a:off x="4719954" y="5312155"/>
            <a:ext cx="482600" cy="391160"/>
          </a:xfrm>
          <a:prstGeom prst="rect">
            <a:avLst/>
          </a:prstGeom>
        </p:spPr>
        <p:txBody>
          <a:bodyPr vert="horz" wrap="square" lIns="0" tIns="12700" rIns="0" bIns="0" rtlCol="0">
            <a:spAutoFit/>
          </a:bodyPr>
          <a:lstStyle/>
          <a:p>
            <a:pPr marL="12700">
              <a:lnSpc>
                <a:spcPct val="100000"/>
              </a:lnSpc>
              <a:spcBef>
                <a:spcPts val="100"/>
              </a:spcBef>
            </a:pPr>
            <a:r>
              <a:rPr sz="2400" b="1" spc="-170" dirty="0">
                <a:solidFill>
                  <a:srgbClr val="5A5F84"/>
                </a:solidFill>
                <a:latin typeface="Arial"/>
                <a:cs typeface="Arial"/>
              </a:rPr>
              <a:t>71T</a:t>
            </a:r>
            <a:endParaRPr sz="2400">
              <a:latin typeface="Arial"/>
              <a:cs typeface="Arial"/>
            </a:endParaRPr>
          </a:p>
        </p:txBody>
      </p:sp>
      <p:sp>
        <p:nvSpPr>
          <p:cNvPr id="30" name="object 30"/>
          <p:cNvSpPr txBox="1"/>
          <p:nvPr/>
        </p:nvSpPr>
        <p:spPr>
          <a:xfrm>
            <a:off x="7246746" y="5348427"/>
            <a:ext cx="1397000" cy="391160"/>
          </a:xfrm>
          <a:prstGeom prst="rect">
            <a:avLst/>
          </a:prstGeom>
        </p:spPr>
        <p:txBody>
          <a:bodyPr vert="horz" wrap="square" lIns="0" tIns="12700" rIns="0" bIns="0" rtlCol="0">
            <a:spAutoFit/>
          </a:bodyPr>
          <a:lstStyle/>
          <a:p>
            <a:pPr marL="12700">
              <a:lnSpc>
                <a:spcPct val="100000"/>
              </a:lnSpc>
              <a:spcBef>
                <a:spcPts val="100"/>
              </a:spcBef>
            </a:pPr>
            <a:r>
              <a:rPr sz="2400" b="1" spc="-185" dirty="0">
                <a:solidFill>
                  <a:srgbClr val="5A5F84"/>
                </a:solidFill>
                <a:latin typeface="Arial"/>
                <a:cs typeface="Arial"/>
              </a:rPr>
              <a:t>71T</a:t>
            </a:r>
            <a:r>
              <a:rPr sz="2400" b="1" spc="-65" dirty="0">
                <a:solidFill>
                  <a:srgbClr val="5A5F84"/>
                </a:solidFill>
                <a:latin typeface="Arial"/>
                <a:cs typeface="Arial"/>
              </a:rPr>
              <a:t> </a:t>
            </a:r>
            <a:r>
              <a:rPr sz="2400" b="1" spc="-210" dirty="0">
                <a:solidFill>
                  <a:srgbClr val="5A5F84"/>
                </a:solidFill>
                <a:latin typeface="Arial"/>
                <a:cs typeface="Arial"/>
              </a:rPr>
              <a:t>+</a:t>
            </a:r>
            <a:r>
              <a:rPr sz="2400" b="1" spc="-60" dirty="0">
                <a:solidFill>
                  <a:srgbClr val="5A5F84"/>
                </a:solidFill>
                <a:latin typeface="Arial"/>
                <a:cs typeface="Arial"/>
              </a:rPr>
              <a:t> </a:t>
            </a:r>
            <a:r>
              <a:rPr sz="2400" b="1" spc="-155" dirty="0">
                <a:solidFill>
                  <a:srgbClr val="5A5F84"/>
                </a:solidFill>
                <a:latin typeface="Arial"/>
                <a:cs typeface="Arial"/>
              </a:rPr>
              <a:t>100T</a:t>
            </a:r>
            <a:endParaRPr sz="2400">
              <a:latin typeface="Arial"/>
              <a:cs typeface="Arial"/>
            </a:endParaRPr>
          </a:p>
        </p:txBody>
      </p:sp>
      <p:graphicFrame>
        <p:nvGraphicFramePr>
          <p:cNvPr id="31" name="object 31"/>
          <p:cNvGraphicFramePr>
            <a:graphicFrameLocks noGrp="1"/>
          </p:cNvGraphicFramePr>
          <p:nvPr/>
        </p:nvGraphicFramePr>
        <p:xfrm>
          <a:off x="247751" y="1858873"/>
          <a:ext cx="1193165" cy="4026535"/>
        </p:xfrm>
        <a:graphic>
          <a:graphicData uri="http://schemas.openxmlformats.org/drawingml/2006/table">
            <a:tbl>
              <a:tblPr firstRow="1" bandRow="1">
                <a:tableStyleId>{2D5ABB26-0587-4C30-8999-92F81FD0307C}</a:tableStyleId>
              </a:tblPr>
              <a:tblGrid>
                <a:gridCol w="1193165">
                  <a:extLst>
                    <a:ext uri="{9D8B030D-6E8A-4147-A177-3AD203B41FA5}">
                      <a16:colId xmlns:a16="http://schemas.microsoft.com/office/drawing/2014/main" val="20000"/>
                    </a:ext>
                  </a:extLst>
                </a:gridCol>
              </a:tblGrid>
              <a:tr h="768350">
                <a:tc>
                  <a:txBody>
                    <a:bodyPr/>
                    <a:lstStyle/>
                    <a:p>
                      <a:pPr marL="332105" marR="298450">
                        <a:lnSpc>
                          <a:spcPct val="100000"/>
                        </a:lnSpc>
                        <a:spcBef>
                          <a:spcPts val="540"/>
                        </a:spcBef>
                      </a:pPr>
                      <a:r>
                        <a:rPr sz="1800" spc="-145" dirty="0">
                          <a:solidFill>
                            <a:srgbClr val="FFFFFF"/>
                          </a:solidFill>
                          <a:latin typeface="Tahoma"/>
                          <a:cs typeface="Tahoma"/>
                        </a:rPr>
                        <a:t>Target </a:t>
                      </a:r>
                      <a:r>
                        <a:rPr sz="1800" spc="-155" dirty="0">
                          <a:solidFill>
                            <a:srgbClr val="FFFFFF"/>
                          </a:solidFill>
                          <a:latin typeface="Tahoma"/>
                          <a:cs typeface="Tahoma"/>
                        </a:rPr>
                        <a:t>Waktu</a:t>
                      </a:r>
                      <a:endParaRPr sz="1800">
                        <a:latin typeface="Tahoma"/>
                        <a:cs typeface="Tahoma"/>
                      </a:endParaRPr>
                    </a:p>
                  </a:txBody>
                  <a:tcPr marL="0" marR="0" marT="68580" marB="0">
                    <a:lnB w="76200">
                      <a:solidFill>
                        <a:srgbClr val="FFFFFF"/>
                      </a:solidFill>
                      <a:prstDash val="solid"/>
                    </a:lnB>
                    <a:solidFill>
                      <a:srgbClr val="278D83"/>
                    </a:solidFill>
                  </a:tcPr>
                </a:tc>
                <a:extLst>
                  <a:ext uri="{0D108BD9-81ED-4DB2-BD59-A6C34878D82A}">
                    <a16:rowId xmlns:a16="http://schemas.microsoft.com/office/drawing/2014/main" val="10000"/>
                  </a:ext>
                </a:extLst>
              </a:tr>
              <a:tr h="806450">
                <a:tc>
                  <a:txBody>
                    <a:bodyPr/>
                    <a:lstStyle/>
                    <a:p>
                      <a:pPr marL="267335">
                        <a:lnSpc>
                          <a:spcPct val="100000"/>
                        </a:lnSpc>
                        <a:spcBef>
                          <a:spcPts val="765"/>
                        </a:spcBef>
                      </a:pPr>
                      <a:r>
                        <a:rPr sz="1800" spc="-10" dirty="0">
                          <a:solidFill>
                            <a:srgbClr val="FFFFFF"/>
                          </a:solidFill>
                          <a:latin typeface="Tahoma"/>
                          <a:cs typeface="Tahoma"/>
                        </a:rPr>
                        <a:t>Jumlah</a:t>
                      </a:r>
                      <a:endParaRPr sz="1800">
                        <a:latin typeface="Tahoma"/>
                        <a:cs typeface="Tahoma"/>
                      </a:endParaRPr>
                    </a:p>
                    <a:p>
                      <a:pPr marL="337185">
                        <a:lnSpc>
                          <a:spcPct val="100000"/>
                        </a:lnSpc>
                      </a:pPr>
                      <a:r>
                        <a:rPr sz="1800" spc="-20" dirty="0">
                          <a:solidFill>
                            <a:srgbClr val="FFFFFF"/>
                          </a:solidFill>
                          <a:latin typeface="Tahoma"/>
                          <a:cs typeface="Tahoma"/>
                        </a:rPr>
                        <a:t>SPPG</a:t>
                      </a:r>
                      <a:endParaRPr sz="1800">
                        <a:latin typeface="Tahoma"/>
                        <a:cs typeface="Tahoma"/>
                      </a:endParaRPr>
                    </a:p>
                  </a:txBody>
                  <a:tcPr marL="0" marR="0" marT="97155" marB="0">
                    <a:lnT w="76200">
                      <a:solidFill>
                        <a:srgbClr val="FFFFFF"/>
                      </a:solidFill>
                      <a:prstDash val="solid"/>
                    </a:lnT>
                    <a:lnB w="76200">
                      <a:solidFill>
                        <a:srgbClr val="FFFFFF"/>
                      </a:solidFill>
                      <a:prstDash val="solid"/>
                    </a:lnB>
                    <a:solidFill>
                      <a:srgbClr val="7071AE"/>
                    </a:solidFill>
                  </a:tcPr>
                </a:tc>
                <a:extLst>
                  <a:ext uri="{0D108BD9-81ED-4DB2-BD59-A6C34878D82A}">
                    <a16:rowId xmlns:a16="http://schemas.microsoft.com/office/drawing/2014/main" val="10001"/>
                  </a:ext>
                </a:extLst>
              </a:tr>
              <a:tr h="815340">
                <a:tc>
                  <a:txBody>
                    <a:bodyPr/>
                    <a:lstStyle/>
                    <a:p>
                      <a:pPr marL="207645">
                        <a:lnSpc>
                          <a:spcPct val="100000"/>
                        </a:lnSpc>
                        <a:spcBef>
                          <a:spcPts val="625"/>
                        </a:spcBef>
                      </a:pPr>
                      <a:r>
                        <a:rPr sz="1800" spc="-10" dirty="0">
                          <a:solidFill>
                            <a:srgbClr val="FFFFFF"/>
                          </a:solidFill>
                          <a:latin typeface="Tahoma"/>
                          <a:cs typeface="Tahoma"/>
                        </a:rPr>
                        <a:t>Cakupan</a:t>
                      </a:r>
                      <a:endParaRPr sz="1800">
                        <a:latin typeface="Tahoma"/>
                        <a:cs typeface="Tahoma"/>
                      </a:endParaRPr>
                    </a:p>
                    <a:p>
                      <a:pPr marL="337185">
                        <a:lnSpc>
                          <a:spcPct val="100000"/>
                        </a:lnSpc>
                      </a:pPr>
                      <a:r>
                        <a:rPr sz="1800" spc="-20" dirty="0">
                          <a:solidFill>
                            <a:srgbClr val="FFFFFF"/>
                          </a:solidFill>
                          <a:latin typeface="Tahoma"/>
                          <a:cs typeface="Tahoma"/>
                        </a:rPr>
                        <a:t>SPPG</a:t>
                      </a:r>
                      <a:endParaRPr sz="1800">
                        <a:latin typeface="Tahoma"/>
                        <a:cs typeface="Tahoma"/>
                      </a:endParaRPr>
                    </a:p>
                  </a:txBody>
                  <a:tcPr marL="0" marR="0" marT="79375" marB="0">
                    <a:lnT w="76200">
                      <a:solidFill>
                        <a:srgbClr val="FFFFFF"/>
                      </a:solidFill>
                      <a:prstDash val="solid"/>
                    </a:lnT>
                    <a:lnB w="76200">
                      <a:solidFill>
                        <a:srgbClr val="FFFFFF"/>
                      </a:solidFill>
                      <a:prstDash val="solid"/>
                    </a:lnB>
                    <a:solidFill>
                      <a:srgbClr val="F79735"/>
                    </a:solidFill>
                  </a:tcPr>
                </a:tc>
                <a:extLst>
                  <a:ext uri="{0D108BD9-81ED-4DB2-BD59-A6C34878D82A}">
                    <a16:rowId xmlns:a16="http://schemas.microsoft.com/office/drawing/2014/main" val="10002"/>
                  </a:ext>
                </a:extLst>
              </a:tr>
              <a:tr h="862965">
                <a:tc>
                  <a:txBody>
                    <a:bodyPr/>
                    <a:lstStyle/>
                    <a:p>
                      <a:pPr marL="166370" marR="167640" indent="147320">
                        <a:lnSpc>
                          <a:spcPct val="100000"/>
                        </a:lnSpc>
                        <a:spcBef>
                          <a:spcPts val="840"/>
                        </a:spcBef>
                      </a:pPr>
                      <a:r>
                        <a:rPr sz="1800" spc="-10" dirty="0">
                          <a:solidFill>
                            <a:srgbClr val="FFFFFF"/>
                          </a:solidFill>
                          <a:latin typeface="Tahoma"/>
                          <a:cs typeface="Tahoma"/>
                        </a:rPr>
                        <a:t>Target </a:t>
                      </a:r>
                      <a:r>
                        <a:rPr sz="1800" spc="-100" dirty="0">
                          <a:solidFill>
                            <a:srgbClr val="FFFFFF"/>
                          </a:solidFill>
                          <a:latin typeface="Tahoma"/>
                          <a:cs typeface="Tahoma"/>
                        </a:rPr>
                        <a:t>Penerima</a:t>
                      </a:r>
                      <a:endParaRPr sz="1800">
                        <a:latin typeface="Tahoma"/>
                        <a:cs typeface="Tahoma"/>
                      </a:endParaRPr>
                    </a:p>
                  </a:txBody>
                  <a:tcPr marL="0" marR="0" marT="106680" marB="0">
                    <a:lnT w="76200">
                      <a:solidFill>
                        <a:srgbClr val="FFFFFF"/>
                      </a:solidFill>
                      <a:prstDash val="solid"/>
                    </a:lnT>
                    <a:lnB w="76200">
                      <a:solidFill>
                        <a:srgbClr val="FFFFFF"/>
                      </a:solidFill>
                      <a:prstDash val="solid"/>
                    </a:lnB>
                    <a:solidFill>
                      <a:srgbClr val="2AABB4"/>
                    </a:solidFill>
                  </a:tcPr>
                </a:tc>
                <a:extLst>
                  <a:ext uri="{0D108BD9-81ED-4DB2-BD59-A6C34878D82A}">
                    <a16:rowId xmlns:a16="http://schemas.microsoft.com/office/drawing/2014/main" val="10003"/>
                  </a:ext>
                </a:extLst>
              </a:tr>
              <a:tr h="773430">
                <a:tc>
                  <a:txBody>
                    <a:bodyPr/>
                    <a:lstStyle/>
                    <a:p>
                      <a:pPr marL="393065" marR="163830" indent="-231775">
                        <a:lnSpc>
                          <a:spcPct val="100000"/>
                        </a:lnSpc>
                        <a:spcBef>
                          <a:spcPts val="810"/>
                        </a:spcBef>
                      </a:pPr>
                      <a:r>
                        <a:rPr sz="1800" spc="-120" dirty="0">
                          <a:solidFill>
                            <a:srgbClr val="FFFFFF"/>
                          </a:solidFill>
                          <a:latin typeface="Tahoma"/>
                          <a:cs typeface="Tahoma"/>
                        </a:rPr>
                        <a:t>Anggaran </a:t>
                      </a:r>
                      <a:r>
                        <a:rPr sz="1800" spc="-20" dirty="0">
                          <a:solidFill>
                            <a:srgbClr val="FFFFFF"/>
                          </a:solidFill>
                          <a:latin typeface="Tahoma"/>
                          <a:cs typeface="Tahoma"/>
                        </a:rPr>
                        <a:t>(Rp)</a:t>
                      </a:r>
                      <a:endParaRPr sz="1800">
                        <a:latin typeface="Tahoma"/>
                        <a:cs typeface="Tahoma"/>
                      </a:endParaRPr>
                    </a:p>
                  </a:txBody>
                  <a:tcPr marL="0" marR="0" marT="102870" marB="0">
                    <a:lnT w="76200">
                      <a:solidFill>
                        <a:srgbClr val="FFFFFF"/>
                      </a:solidFill>
                      <a:prstDash val="solid"/>
                    </a:lnT>
                    <a:solidFill>
                      <a:srgbClr val="5A5F84"/>
                    </a:solidFill>
                  </a:tcPr>
                </a:tc>
                <a:extLst>
                  <a:ext uri="{0D108BD9-81ED-4DB2-BD59-A6C34878D82A}">
                    <a16:rowId xmlns:a16="http://schemas.microsoft.com/office/drawing/2014/main" val="10004"/>
                  </a:ext>
                </a:extLst>
              </a:tr>
            </a:tbl>
          </a:graphicData>
        </a:graphic>
      </p:graphicFrame>
      <p:sp>
        <p:nvSpPr>
          <p:cNvPr id="32" name="object 32"/>
          <p:cNvSpPr txBox="1"/>
          <p:nvPr/>
        </p:nvSpPr>
        <p:spPr>
          <a:xfrm>
            <a:off x="9901681" y="1061313"/>
            <a:ext cx="2106295" cy="740410"/>
          </a:xfrm>
          <a:prstGeom prst="rect">
            <a:avLst/>
          </a:prstGeom>
          <a:solidFill>
            <a:srgbClr val="F79735"/>
          </a:solidFill>
        </p:spPr>
        <p:txBody>
          <a:bodyPr vert="horz" wrap="square" lIns="0" tIns="77470" rIns="0" bIns="0" rtlCol="0">
            <a:spAutoFit/>
          </a:bodyPr>
          <a:lstStyle/>
          <a:p>
            <a:pPr marL="619125" marR="594360" indent="-33655">
              <a:lnSpc>
                <a:spcPct val="100000"/>
              </a:lnSpc>
              <a:spcBef>
                <a:spcPts val="610"/>
              </a:spcBef>
            </a:pPr>
            <a:r>
              <a:rPr sz="1800" b="1" spc="-20" dirty="0">
                <a:solidFill>
                  <a:srgbClr val="FFFFFF"/>
                </a:solidFill>
                <a:latin typeface="Calibri"/>
                <a:cs typeface="Calibri"/>
              </a:rPr>
              <a:t>PROYEKSI </a:t>
            </a:r>
            <a:r>
              <a:rPr sz="1800" b="1" spc="-10" dirty="0">
                <a:solidFill>
                  <a:srgbClr val="FFFFFF"/>
                </a:solidFill>
                <a:latin typeface="Calibri"/>
                <a:cs typeface="Calibri"/>
              </a:rPr>
              <a:t>DAMPAK</a:t>
            </a:r>
            <a:endParaRPr sz="1800">
              <a:latin typeface="Calibri"/>
              <a:cs typeface="Calibri"/>
            </a:endParaRPr>
          </a:p>
        </p:txBody>
      </p:sp>
      <p:sp>
        <p:nvSpPr>
          <p:cNvPr id="33" name="object 33"/>
          <p:cNvSpPr/>
          <p:nvPr/>
        </p:nvSpPr>
        <p:spPr>
          <a:xfrm>
            <a:off x="9901681" y="1858898"/>
            <a:ext cx="2106295" cy="2061845"/>
          </a:xfrm>
          <a:custGeom>
            <a:avLst/>
            <a:gdLst/>
            <a:ahLst/>
            <a:cxnLst/>
            <a:rect l="l" t="t" r="r" b="b"/>
            <a:pathLst>
              <a:path w="2106295" h="2061845">
                <a:moveTo>
                  <a:pt x="2105914" y="0"/>
                </a:moveTo>
                <a:lnTo>
                  <a:pt x="0" y="0"/>
                </a:lnTo>
                <a:lnTo>
                  <a:pt x="0" y="2061337"/>
                </a:lnTo>
                <a:lnTo>
                  <a:pt x="2105914" y="2061337"/>
                </a:lnTo>
                <a:lnTo>
                  <a:pt x="2105914" y="0"/>
                </a:lnTo>
                <a:close/>
              </a:path>
            </a:pathLst>
          </a:custGeom>
          <a:solidFill>
            <a:srgbClr val="FBDCBB"/>
          </a:solidFill>
        </p:spPr>
        <p:txBody>
          <a:bodyPr wrap="square" lIns="0" tIns="0" rIns="0" bIns="0" rtlCol="0"/>
          <a:lstStyle/>
          <a:p>
            <a:endParaRPr/>
          </a:p>
        </p:txBody>
      </p:sp>
      <p:sp>
        <p:nvSpPr>
          <p:cNvPr id="34" name="object 34"/>
          <p:cNvSpPr txBox="1"/>
          <p:nvPr/>
        </p:nvSpPr>
        <p:spPr>
          <a:xfrm>
            <a:off x="9901681" y="1976704"/>
            <a:ext cx="2106295" cy="1734185"/>
          </a:xfrm>
          <a:prstGeom prst="rect">
            <a:avLst/>
          </a:prstGeom>
        </p:spPr>
        <p:txBody>
          <a:bodyPr vert="horz" wrap="square" lIns="0" tIns="13335" rIns="0" bIns="0" rtlCol="0">
            <a:spAutoFit/>
          </a:bodyPr>
          <a:lstStyle/>
          <a:p>
            <a:pPr marL="424180" marR="654050" indent="-287020">
              <a:lnSpc>
                <a:spcPct val="100000"/>
              </a:lnSpc>
              <a:spcBef>
                <a:spcPts val="105"/>
              </a:spcBef>
              <a:buFont typeface="Arial MT"/>
              <a:buChar char="•"/>
              <a:tabLst>
                <a:tab pos="424180" algn="l"/>
              </a:tabLst>
            </a:pPr>
            <a:r>
              <a:rPr sz="1400" b="1" spc="-10" dirty="0">
                <a:solidFill>
                  <a:srgbClr val="9E5205"/>
                </a:solidFill>
                <a:latin typeface="Calibri"/>
                <a:cs typeface="Calibri"/>
              </a:rPr>
              <a:t>Kontribusi </a:t>
            </a:r>
            <a:r>
              <a:rPr sz="1400" b="1" dirty="0">
                <a:solidFill>
                  <a:srgbClr val="9E5205"/>
                </a:solidFill>
                <a:latin typeface="Calibri"/>
                <a:cs typeface="Calibri"/>
              </a:rPr>
              <a:t>terhadap</a:t>
            </a:r>
            <a:r>
              <a:rPr sz="1400" b="1" spc="-70" dirty="0">
                <a:solidFill>
                  <a:srgbClr val="9E5205"/>
                </a:solidFill>
                <a:latin typeface="Calibri"/>
                <a:cs typeface="Calibri"/>
              </a:rPr>
              <a:t> </a:t>
            </a:r>
            <a:r>
              <a:rPr sz="1400" b="1" spc="-25" dirty="0">
                <a:solidFill>
                  <a:srgbClr val="9E5205"/>
                </a:solidFill>
                <a:latin typeface="Calibri"/>
                <a:cs typeface="Calibri"/>
              </a:rPr>
              <a:t>PDB </a:t>
            </a:r>
            <a:r>
              <a:rPr sz="1400" spc="-10" dirty="0">
                <a:solidFill>
                  <a:srgbClr val="9E5205"/>
                </a:solidFill>
                <a:latin typeface="Calibri"/>
                <a:cs typeface="Calibri"/>
              </a:rPr>
              <a:t>0,7%.</a:t>
            </a:r>
            <a:endParaRPr sz="1400">
              <a:latin typeface="Calibri"/>
              <a:cs typeface="Calibri"/>
            </a:endParaRPr>
          </a:p>
          <a:p>
            <a:pPr marL="421640" marR="342265" indent="-284480" algn="just">
              <a:lnSpc>
                <a:spcPct val="100000"/>
              </a:lnSpc>
              <a:spcBef>
                <a:spcPts val="5"/>
              </a:spcBef>
              <a:buFont typeface="Arial MT"/>
              <a:buChar char="•"/>
              <a:tabLst>
                <a:tab pos="424180" algn="l"/>
              </a:tabLst>
            </a:pPr>
            <a:r>
              <a:rPr sz="1400" b="1" spc="-25" dirty="0">
                <a:solidFill>
                  <a:srgbClr val="9E5205"/>
                </a:solidFill>
                <a:latin typeface="Calibri"/>
                <a:cs typeface="Calibri"/>
              </a:rPr>
              <a:t>Tenaga</a:t>
            </a:r>
            <a:r>
              <a:rPr sz="1400" b="1" spc="-55" dirty="0">
                <a:solidFill>
                  <a:srgbClr val="9E5205"/>
                </a:solidFill>
                <a:latin typeface="Calibri"/>
                <a:cs typeface="Calibri"/>
              </a:rPr>
              <a:t> </a:t>
            </a:r>
            <a:r>
              <a:rPr sz="1400" b="1" dirty="0">
                <a:solidFill>
                  <a:srgbClr val="9E5205"/>
                </a:solidFill>
                <a:latin typeface="Calibri"/>
                <a:cs typeface="Calibri"/>
              </a:rPr>
              <a:t>kerja</a:t>
            </a:r>
            <a:r>
              <a:rPr sz="1400" b="1" spc="-45" dirty="0">
                <a:solidFill>
                  <a:srgbClr val="9E5205"/>
                </a:solidFill>
                <a:latin typeface="Calibri"/>
                <a:cs typeface="Calibri"/>
              </a:rPr>
              <a:t> </a:t>
            </a:r>
            <a:r>
              <a:rPr sz="1400" spc="-20" dirty="0">
                <a:solidFill>
                  <a:srgbClr val="9E5205"/>
                </a:solidFill>
                <a:latin typeface="Calibri"/>
                <a:cs typeface="Calibri"/>
              </a:rPr>
              <a:t>yang 	</a:t>
            </a:r>
            <a:r>
              <a:rPr sz="1400" dirty="0">
                <a:solidFill>
                  <a:srgbClr val="9E5205"/>
                </a:solidFill>
                <a:latin typeface="Calibri"/>
                <a:cs typeface="Calibri"/>
              </a:rPr>
              <a:t>terlibat:</a:t>
            </a:r>
            <a:r>
              <a:rPr sz="1400" spc="-50" dirty="0">
                <a:solidFill>
                  <a:srgbClr val="9E5205"/>
                </a:solidFill>
                <a:latin typeface="Calibri"/>
                <a:cs typeface="Calibri"/>
              </a:rPr>
              <a:t> </a:t>
            </a:r>
            <a:r>
              <a:rPr sz="1400" dirty="0">
                <a:solidFill>
                  <a:srgbClr val="9E5205"/>
                </a:solidFill>
                <a:latin typeface="Calibri"/>
                <a:cs typeface="Calibri"/>
              </a:rPr>
              <a:t>berkisar</a:t>
            </a:r>
            <a:r>
              <a:rPr sz="1400" spc="-70" dirty="0">
                <a:solidFill>
                  <a:srgbClr val="9E5205"/>
                </a:solidFill>
                <a:latin typeface="Calibri"/>
                <a:cs typeface="Calibri"/>
              </a:rPr>
              <a:t> </a:t>
            </a:r>
            <a:r>
              <a:rPr sz="1400" spc="-50" dirty="0">
                <a:solidFill>
                  <a:srgbClr val="9E5205"/>
                </a:solidFill>
                <a:latin typeface="Calibri"/>
                <a:cs typeface="Calibri"/>
              </a:rPr>
              <a:t>1 	</a:t>
            </a:r>
            <a:r>
              <a:rPr sz="1400" dirty="0">
                <a:solidFill>
                  <a:srgbClr val="9E5205"/>
                </a:solidFill>
                <a:latin typeface="Calibri"/>
                <a:cs typeface="Calibri"/>
              </a:rPr>
              <a:t>juta</a:t>
            </a:r>
            <a:r>
              <a:rPr sz="1400" spc="-45" dirty="0">
                <a:solidFill>
                  <a:srgbClr val="9E5205"/>
                </a:solidFill>
                <a:latin typeface="Calibri"/>
                <a:cs typeface="Calibri"/>
              </a:rPr>
              <a:t> </a:t>
            </a:r>
            <a:r>
              <a:rPr sz="1400" spc="-10" dirty="0">
                <a:solidFill>
                  <a:srgbClr val="9E5205"/>
                </a:solidFill>
                <a:latin typeface="Calibri"/>
                <a:cs typeface="Calibri"/>
              </a:rPr>
              <a:t>orang</a:t>
            </a:r>
            <a:endParaRPr sz="1400">
              <a:latin typeface="Calibri"/>
              <a:cs typeface="Calibri"/>
            </a:endParaRPr>
          </a:p>
          <a:p>
            <a:pPr marL="422275" indent="-284480" algn="just">
              <a:lnSpc>
                <a:spcPct val="100000"/>
              </a:lnSpc>
              <a:buFont typeface="Arial MT"/>
              <a:buChar char="•"/>
              <a:tabLst>
                <a:tab pos="422275" algn="l"/>
              </a:tabLst>
            </a:pPr>
            <a:r>
              <a:rPr sz="1400" b="1" spc="-10" dirty="0">
                <a:solidFill>
                  <a:srgbClr val="9E5205"/>
                </a:solidFill>
                <a:latin typeface="Calibri"/>
                <a:cs typeface="Calibri"/>
              </a:rPr>
              <a:t>Pengurangan</a:t>
            </a:r>
            <a:endParaRPr sz="1400">
              <a:latin typeface="Calibri"/>
              <a:cs typeface="Calibri"/>
            </a:endParaRPr>
          </a:p>
          <a:p>
            <a:pPr marL="424180" algn="just">
              <a:lnSpc>
                <a:spcPct val="100000"/>
              </a:lnSpc>
            </a:pPr>
            <a:r>
              <a:rPr sz="1400" b="1" dirty="0">
                <a:solidFill>
                  <a:srgbClr val="9E5205"/>
                </a:solidFill>
                <a:latin typeface="Calibri"/>
                <a:cs typeface="Calibri"/>
              </a:rPr>
              <a:t>kemiskinan</a:t>
            </a:r>
            <a:r>
              <a:rPr sz="1400" b="1" spc="-55" dirty="0">
                <a:solidFill>
                  <a:srgbClr val="9E5205"/>
                </a:solidFill>
                <a:latin typeface="Calibri"/>
                <a:cs typeface="Calibri"/>
              </a:rPr>
              <a:t> </a:t>
            </a:r>
            <a:r>
              <a:rPr sz="1400" dirty="0">
                <a:solidFill>
                  <a:srgbClr val="9E5205"/>
                </a:solidFill>
                <a:latin typeface="Calibri"/>
                <a:cs typeface="Calibri"/>
              </a:rPr>
              <a:t>0,27</a:t>
            </a:r>
            <a:r>
              <a:rPr sz="1400" spc="-30" dirty="0">
                <a:solidFill>
                  <a:srgbClr val="9E5205"/>
                </a:solidFill>
                <a:latin typeface="Calibri"/>
                <a:cs typeface="Calibri"/>
              </a:rPr>
              <a:t> </a:t>
            </a:r>
            <a:r>
              <a:rPr sz="1400" spc="-25" dirty="0">
                <a:solidFill>
                  <a:srgbClr val="9E5205"/>
                </a:solidFill>
                <a:latin typeface="Calibri"/>
                <a:cs typeface="Calibri"/>
              </a:rPr>
              <a:t>pp</a:t>
            </a:r>
            <a:endParaRPr sz="1400">
              <a:latin typeface="Calibri"/>
              <a:cs typeface="Calibri"/>
            </a:endParaRPr>
          </a:p>
        </p:txBody>
      </p:sp>
      <p:sp>
        <p:nvSpPr>
          <p:cNvPr id="35" name="object 35"/>
          <p:cNvSpPr/>
          <p:nvPr/>
        </p:nvSpPr>
        <p:spPr>
          <a:xfrm>
            <a:off x="6343396" y="2795270"/>
            <a:ext cx="2972435" cy="459740"/>
          </a:xfrm>
          <a:custGeom>
            <a:avLst/>
            <a:gdLst/>
            <a:ahLst/>
            <a:cxnLst/>
            <a:rect l="l" t="t" r="r" b="b"/>
            <a:pathLst>
              <a:path w="2972434" h="459739">
                <a:moveTo>
                  <a:pt x="0" y="76453"/>
                </a:moveTo>
                <a:lnTo>
                  <a:pt x="6016" y="46666"/>
                </a:lnTo>
                <a:lnTo>
                  <a:pt x="22415" y="22367"/>
                </a:lnTo>
                <a:lnTo>
                  <a:pt x="46720" y="5998"/>
                </a:lnTo>
                <a:lnTo>
                  <a:pt x="76453" y="0"/>
                </a:lnTo>
                <a:lnTo>
                  <a:pt x="2895600" y="0"/>
                </a:lnTo>
                <a:lnTo>
                  <a:pt x="2925407" y="5998"/>
                </a:lnTo>
                <a:lnTo>
                  <a:pt x="2949749" y="22367"/>
                </a:lnTo>
                <a:lnTo>
                  <a:pt x="2966162" y="46666"/>
                </a:lnTo>
                <a:lnTo>
                  <a:pt x="2972180" y="76453"/>
                </a:lnTo>
                <a:lnTo>
                  <a:pt x="2972180" y="382650"/>
                </a:lnTo>
                <a:lnTo>
                  <a:pt x="2966162" y="412458"/>
                </a:lnTo>
                <a:lnTo>
                  <a:pt x="2949749" y="436800"/>
                </a:lnTo>
                <a:lnTo>
                  <a:pt x="2925407" y="453213"/>
                </a:lnTo>
                <a:lnTo>
                  <a:pt x="2895600" y="459231"/>
                </a:lnTo>
                <a:lnTo>
                  <a:pt x="76453" y="459231"/>
                </a:lnTo>
                <a:lnTo>
                  <a:pt x="46720" y="453213"/>
                </a:lnTo>
                <a:lnTo>
                  <a:pt x="22415" y="436800"/>
                </a:lnTo>
                <a:lnTo>
                  <a:pt x="6016" y="412458"/>
                </a:lnTo>
                <a:lnTo>
                  <a:pt x="0" y="382650"/>
                </a:lnTo>
                <a:lnTo>
                  <a:pt x="0" y="76453"/>
                </a:lnTo>
                <a:close/>
              </a:path>
            </a:pathLst>
          </a:custGeom>
          <a:ln w="28575">
            <a:solidFill>
              <a:srgbClr val="D56E08"/>
            </a:solidFill>
            <a:prstDash val="sysDash"/>
          </a:ln>
        </p:spPr>
        <p:txBody>
          <a:bodyPr wrap="square" lIns="0" tIns="0" rIns="0" bIns="0" rtlCol="0"/>
          <a:lstStyle/>
          <a:p>
            <a:endParaRPr/>
          </a:p>
        </p:txBody>
      </p:sp>
      <p:pic>
        <p:nvPicPr>
          <p:cNvPr id="36" name="object 36"/>
          <p:cNvPicPr/>
          <p:nvPr/>
        </p:nvPicPr>
        <p:blipFill>
          <a:blip r:embed="rId2" cstate="print"/>
          <a:stretch>
            <a:fillRect/>
          </a:stretch>
        </p:blipFill>
        <p:spPr>
          <a:xfrm>
            <a:off x="9953752" y="3681856"/>
            <a:ext cx="2238248" cy="3176141"/>
          </a:xfrm>
          <a:prstGeom prst="rect">
            <a:avLst/>
          </a:prstGeom>
        </p:spPr>
      </p:pic>
      <p:sp>
        <p:nvSpPr>
          <p:cNvPr id="37" name="object 37"/>
          <p:cNvSpPr txBox="1">
            <a:spLocks noGrp="1"/>
          </p:cNvSpPr>
          <p:nvPr>
            <p:ph type="sldNum" sz="quarter" idx="7"/>
          </p:nvPr>
        </p:nvSpPr>
        <p:spPr>
          <a:prstGeom prst="rect">
            <a:avLst/>
          </a:prstGeom>
        </p:spPr>
        <p:txBody>
          <a:bodyPr vert="horz" wrap="square" lIns="0" tIns="32384" rIns="0" bIns="0" rtlCol="0">
            <a:spAutoFit/>
          </a:bodyPr>
          <a:lstStyle/>
          <a:p>
            <a:pPr marL="39370">
              <a:lnSpc>
                <a:spcPct val="100000"/>
              </a:lnSpc>
              <a:spcBef>
                <a:spcPts val="254"/>
              </a:spcBef>
            </a:pPr>
            <a:fld id="{81D60167-4931-47E6-BA6A-407CBD079E47}" type="slidenum">
              <a:rPr spc="-25" dirty="0">
                <a:solidFill>
                  <a:srgbClr val="FFFFFF"/>
                </a:solidFill>
              </a:rPr>
              <a:t>21</a:t>
            </a:fld>
            <a:endParaRPr spc="-25" dirty="0">
              <a:solidFill>
                <a:srgbClr val="FFFFF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1457685" cy="6858000"/>
            <a:chOff x="0" y="0"/>
            <a:chExt cx="11457685" cy="6858000"/>
          </a:xfrm>
        </p:grpSpPr>
        <p:sp>
          <p:nvSpPr>
            <p:cNvPr id="3" name="object 3"/>
            <p:cNvSpPr/>
            <p:nvPr/>
          </p:nvSpPr>
          <p:spPr>
            <a:xfrm>
              <a:off x="6072632" y="6597346"/>
              <a:ext cx="3896995" cy="45720"/>
            </a:xfrm>
            <a:custGeom>
              <a:avLst/>
              <a:gdLst/>
              <a:ahLst/>
              <a:cxnLst/>
              <a:rect l="l" t="t" r="r" b="b"/>
              <a:pathLst>
                <a:path w="3896995" h="45720">
                  <a:moveTo>
                    <a:pt x="3896614" y="0"/>
                  </a:moveTo>
                  <a:lnTo>
                    <a:pt x="0" y="0"/>
                  </a:lnTo>
                  <a:lnTo>
                    <a:pt x="0" y="45718"/>
                  </a:lnTo>
                  <a:lnTo>
                    <a:pt x="3896614" y="45718"/>
                  </a:lnTo>
                  <a:lnTo>
                    <a:pt x="3896614" y="0"/>
                  </a:lnTo>
                  <a:close/>
                </a:path>
              </a:pathLst>
            </a:custGeom>
            <a:solidFill>
              <a:srgbClr val="225FA7"/>
            </a:solidFill>
          </p:spPr>
          <p:txBody>
            <a:bodyPr wrap="square" lIns="0" tIns="0" rIns="0" bIns="0" rtlCol="0"/>
            <a:lstStyle/>
            <a:p>
              <a:endParaRPr/>
            </a:p>
          </p:txBody>
        </p:sp>
        <p:sp>
          <p:nvSpPr>
            <p:cNvPr id="4" name="object 4"/>
            <p:cNvSpPr/>
            <p:nvPr/>
          </p:nvSpPr>
          <p:spPr>
            <a:xfrm>
              <a:off x="9969245" y="6597346"/>
              <a:ext cx="1488440" cy="45720"/>
            </a:xfrm>
            <a:custGeom>
              <a:avLst/>
              <a:gdLst/>
              <a:ahLst/>
              <a:cxnLst/>
              <a:rect l="l" t="t" r="r" b="b"/>
              <a:pathLst>
                <a:path w="1488440" h="45720">
                  <a:moveTo>
                    <a:pt x="1488058" y="0"/>
                  </a:moveTo>
                  <a:lnTo>
                    <a:pt x="0" y="0"/>
                  </a:lnTo>
                  <a:lnTo>
                    <a:pt x="0" y="45718"/>
                  </a:lnTo>
                  <a:lnTo>
                    <a:pt x="1488058" y="45718"/>
                  </a:lnTo>
                  <a:lnTo>
                    <a:pt x="1488058" y="0"/>
                  </a:lnTo>
                  <a:close/>
                </a:path>
              </a:pathLst>
            </a:custGeom>
            <a:solidFill>
              <a:srgbClr val="F3BA44"/>
            </a:solidFill>
          </p:spPr>
          <p:txBody>
            <a:bodyPr wrap="square" lIns="0" tIns="0" rIns="0" bIns="0" rtlCol="0"/>
            <a:lstStyle/>
            <a:p>
              <a:endParaRPr/>
            </a:p>
          </p:txBody>
        </p:sp>
        <p:sp>
          <p:nvSpPr>
            <p:cNvPr id="5" name="object 5"/>
            <p:cNvSpPr/>
            <p:nvPr/>
          </p:nvSpPr>
          <p:spPr>
            <a:xfrm>
              <a:off x="4070037" y="6597346"/>
              <a:ext cx="2002789" cy="45720"/>
            </a:xfrm>
            <a:custGeom>
              <a:avLst/>
              <a:gdLst/>
              <a:ahLst/>
              <a:cxnLst/>
              <a:rect l="l" t="t" r="r" b="b"/>
              <a:pathLst>
                <a:path w="2002789" h="45720">
                  <a:moveTo>
                    <a:pt x="0" y="45718"/>
                  </a:moveTo>
                  <a:lnTo>
                    <a:pt x="2002670" y="45718"/>
                  </a:lnTo>
                  <a:lnTo>
                    <a:pt x="2002670" y="0"/>
                  </a:lnTo>
                  <a:lnTo>
                    <a:pt x="0" y="0"/>
                  </a:lnTo>
                  <a:lnTo>
                    <a:pt x="0" y="45718"/>
                  </a:lnTo>
                  <a:close/>
                </a:path>
              </a:pathLst>
            </a:custGeom>
            <a:solidFill>
              <a:srgbClr val="337CB8"/>
            </a:solidFill>
          </p:spPr>
          <p:txBody>
            <a:bodyPr wrap="square" lIns="0" tIns="0" rIns="0" bIns="0" rtlCol="0"/>
            <a:lstStyle/>
            <a:p>
              <a:endParaRPr/>
            </a:p>
          </p:txBody>
        </p:sp>
        <p:pic>
          <p:nvPicPr>
            <p:cNvPr id="6" name="object 6"/>
            <p:cNvPicPr/>
            <p:nvPr/>
          </p:nvPicPr>
          <p:blipFill>
            <a:blip r:embed="rId2" cstate="print"/>
            <a:stretch>
              <a:fillRect/>
            </a:stretch>
          </p:blipFill>
          <p:spPr>
            <a:xfrm>
              <a:off x="0" y="0"/>
              <a:ext cx="4070036" cy="4335780"/>
            </a:xfrm>
            <a:prstGeom prst="rect">
              <a:avLst/>
            </a:prstGeom>
          </p:spPr>
        </p:pic>
        <p:pic>
          <p:nvPicPr>
            <p:cNvPr id="7" name="object 7"/>
            <p:cNvPicPr/>
            <p:nvPr/>
          </p:nvPicPr>
          <p:blipFill>
            <a:blip r:embed="rId3" cstate="print"/>
            <a:stretch>
              <a:fillRect/>
            </a:stretch>
          </p:blipFill>
          <p:spPr>
            <a:xfrm>
              <a:off x="0" y="3584320"/>
              <a:ext cx="4070037" cy="3273680"/>
            </a:xfrm>
            <a:prstGeom prst="rect">
              <a:avLst/>
            </a:prstGeom>
          </p:spPr>
        </p:pic>
      </p:grpSp>
      <p:sp>
        <p:nvSpPr>
          <p:cNvPr id="8" name="object 8"/>
          <p:cNvSpPr txBox="1">
            <a:spLocks noGrp="1"/>
          </p:cNvSpPr>
          <p:nvPr>
            <p:ph type="title"/>
          </p:nvPr>
        </p:nvSpPr>
        <p:spPr>
          <a:xfrm>
            <a:off x="210108" y="52831"/>
            <a:ext cx="11771782" cy="976498"/>
          </a:xfrm>
          <a:prstGeom prst="rect">
            <a:avLst/>
          </a:prstGeom>
        </p:spPr>
        <p:txBody>
          <a:bodyPr vert="horz" wrap="square" lIns="0" tIns="90754" rIns="0" bIns="0" rtlCol="0">
            <a:spAutoFit/>
          </a:bodyPr>
          <a:lstStyle/>
          <a:p>
            <a:pPr marL="4105275">
              <a:lnSpc>
                <a:spcPts val="2280"/>
              </a:lnSpc>
              <a:spcBef>
                <a:spcPts val="105"/>
              </a:spcBef>
            </a:pPr>
            <a:r>
              <a:rPr lang="en-ID" sz="2000" dirty="0">
                <a:solidFill>
                  <a:srgbClr val="393838"/>
                </a:solidFill>
              </a:rPr>
              <a:t>MENJAGA KEBERLANJUTAN ANGGARAN PRIORITAS 2025</a:t>
            </a:r>
            <a:endParaRPr lang="en-ID" sz="2000" dirty="0"/>
          </a:p>
          <a:p>
            <a:pPr marL="4105275">
              <a:lnSpc>
                <a:spcPts val="2280"/>
              </a:lnSpc>
            </a:pPr>
            <a:r>
              <a:rPr lang="en-ID" sz="2000" dirty="0">
                <a:solidFill>
                  <a:srgbClr val="393838"/>
                </a:solidFill>
              </a:rPr>
              <a:t>UNTUK MENDUKUNG AGENDA PEMBANGUNAN : </a:t>
            </a:r>
            <a:r>
              <a:rPr lang="en-ID" sz="2000" dirty="0">
                <a:solidFill>
                  <a:srgbClr val="005FAC"/>
                </a:solidFill>
              </a:rPr>
              <a:t>KETAHANAN PANGAN</a:t>
            </a:r>
            <a:endParaRPr lang="en-ID" sz="2000" dirty="0"/>
          </a:p>
        </p:txBody>
      </p:sp>
      <p:sp>
        <p:nvSpPr>
          <p:cNvPr id="9" name="object 9"/>
          <p:cNvSpPr txBox="1"/>
          <p:nvPr/>
        </p:nvSpPr>
        <p:spPr>
          <a:xfrm>
            <a:off x="8940800" y="1043685"/>
            <a:ext cx="2415540" cy="848360"/>
          </a:xfrm>
          <a:prstGeom prst="rect">
            <a:avLst/>
          </a:prstGeom>
        </p:spPr>
        <p:txBody>
          <a:bodyPr vert="horz" wrap="square" lIns="0" tIns="12700" rIns="0" bIns="0" rtlCol="0">
            <a:spAutoFit/>
          </a:bodyPr>
          <a:lstStyle/>
          <a:p>
            <a:pPr marL="184785" marR="5080" indent="-172720">
              <a:lnSpc>
                <a:spcPct val="100000"/>
              </a:lnSpc>
              <a:spcBef>
                <a:spcPts val="100"/>
              </a:spcBef>
              <a:buFont typeface="Arial MT"/>
              <a:buChar char="•"/>
              <a:tabLst>
                <a:tab pos="184785" algn="l"/>
              </a:tabLst>
            </a:pPr>
            <a:r>
              <a:rPr sz="1800" b="1" dirty="0">
                <a:latin typeface="Roboto"/>
                <a:cs typeface="Roboto"/>
              </a:rPr>
              <a:t>Diversifikasi</a:t>
            </a:r>
            <a:r>
              <a:rPr sz="1800" b="1" spc="35" dirty="0">
                <a:latin typeface="Roboto"/>
                <a:cs typeface="Roboto"/>
              </a:rPr>
              <a:t> </a:t>
            </a:r>
            <a:r>
              <a:rPr sz="1800" b="1" spc="-10" dirty="0">
                <a:latin typeface="Roboto"/>
                <a:cs typeface="Roboto"/>
              </a:rPr>
              <a:t>Pangan </a:t>
            </a:r>
            <a:r>
              <a:rPr sz="1800" dirty="0">
                <a:latin typeface="Roboto"/>
                <a:cs typeface="Roboto"/>
              </a:rPr>
              <a:t>Mendorong</a:t>
            </a:r>
            <a:r>
              <a:rPr sz="1800" spc="-110" dirty="0">
                <a:latin typeface="Roboto"/>
                <a:cs typeface="Roboto"/>
              </a:rPr>
              <a:t> </a:t>
            </a:r>
            <a:r>
              <a:rPr sz="1800" spc="-20" dirty="0">
                <a:latin typeface="Roboto"/>
                <a:cs typeface="Roboto"/>
              </a:rPr>
              <a:t>konsumsi </a:t>
            </a:r>
            <a:r>
              <a:rPr sz="1800" dirty="0">
                <a:latin typeface="Roboto"/>
                <a:cs typeface="Roboto"/>
              </a:rPr>
              <a:t>sumber</a:t>
            </a:r>
            <a:r>
              <a:rPr sz="1800" spc="-105" dirty="0">
                <a:latin typeface="Roboto"/>
                <a:cs typeface="Roboto"/>
              </a:rPr>
              <a:t> </a:t>
            </a:r>
            <a:r>
              <a:rPr sz="1800" spc="-10" dirty="0">
                <a:latin typeface="Roboto"/>
                <a:cs typeface="Roboto"/>
              </a:rPr>
              <a:t>alternatif</a:t>
            </a:r>
            <a:endParaRPr sz="1800">
              <a:latin typeface="Roboto"/>
              <a:cs typeface="Roboto"/>
            </a:endParaRPr>
          </a:p>
        </p:txBody>
      </p:sp>
      <p:sp>
        <p:nvSpPr>
          <p:cNvPr id="10" name="object 10"/>
          <p:cNvSpPr txBox="1"/>
          <p:nvPr/>
        </p:nvSpPr>
        <p:spPr>
          <a:xfrm>
            <a:off x="8940800" y="2140965"/>
            <a:ext cx="2902585" cy="1397635"/>
          </a:xfrm>
          <a:prstGeom prst="rect">
            <a:avLst/>
          </a:prstGeom>
        </p:spPr>
        <p:txBody>
          <a:bodyPr vert="horz" wrap="square" lIns="0" tIns="12700" rIns="0" bIns="0" rtlCol="0">
            <a:spAutoFit/>
          </a:bodyPr>
          <a:lstStyle/>
          <a:p>
            <a:pPr marL="184785" marR="5080" indent="-172720">
              <a:lnSpc>
                <a:spcPct val="100000"/>
              </a:lnSpc>
              <a:spcBef>
                <a:spcPts val="100"/>
              </a:spcBef>
              <a:buFont typeface="Arial MT"/>
              <a:buChar char="•"/>
              <a:tabLst>
                <a:tab pos="184785" algn="l"/>
              </a:tabLst>
            </a:pPr>
            <a:r>
              <a:rPr sz="1800" b="1" dirty="0">
                <a:latin typeface="Roboto"/>
                <a:cs typeface="Roboto"/>
              </a:rPr>
              <a:t>Food</a:t>
            </a:r>
            <a:r>
              <a:rPr sz="1800" b="1" spc="-55" dirty="0">
                <a:latin typeface="Roboto"/>
                <a:cs typeface="Roboto"/>
              </a:rPr>
              <a:t> </a:t>
            </a:r>
            <a:r>
              <a:rPr sz="1800" b="1" spc="-10" dirty="0">
                <a:latin typeface="Roboto"/>
                <a:cs typeface="Roboto"/>
              </a:rPr>
              <a:t>Estate </a:t>
            </a:r>
            <a:r>
              <a:rPr sz="1800" spc="-10" dirty="0">
                <a:latin typeface="Roboto"/>
                <a:cs typeface="Roboto"/>
              </a:rPr>
              <a:t>Pengembangan</a:t>
            </a:r>
            <a:r>
              <a:rPr sz="1800" spc="-75" dirty="0">
                <a:latin typeface="Roboto"/>
                <a:cs typeface="Roboto"/>
              </a:rPr>
              <a:t> </a:t>
            </a:r>
            <a:r>
              <a:rPr sz="1800" spc="-20" dirty="0">
                <a:latin typeface="Roboto"/>
                <a:cs typeface="Roboto"/>
              </a:rPr>
              <a:t>lahan pertanian</a:t>
            </a:r>
            <a:r>
              <a:rPr sz="1800" spc="-60" dirty="0">
                <a:latin typeface="Roboto"/>
                <a:cs typeface="Roboto"/>
              </a:rPr>
              <a:t> </a:t>
            </a:r>
            <a:r>
              <a:rPr sz="1800" dirty="0">
                <a:latin typeface="Roboto"/>
                <a:cs typeface="Roboto"/>
              </a:rPr>
              <a:t>skala</a:t>
            </a:r>
            <a:r>
              <a:rPr sz="1800" spc="-70" dirty="0">
                <a:latin typeface="Roboto"/>
                <a:cs typeface="Roboto"/>
              </a:rPr>
              <a:t> </a:t>
            </a:r>
            <a:r>
              <a:rPr sz="1800" spc="-10" dirty="0">
                <a:latin typeface="Roboto"/>
                <a:cs typeface="Roboto"/>
              </a:rPr>
              <a:t>besar </a:t>
            </a:r>
            <a:r>
              <a:rPr sz="1800" spc="-20" dirty="0">
                <a:latin typeface="Roboto"/>
                <a:cs typeface="Roboto"/>
              </a:rPr>
              <a:t>untuk</a:t>
            </a:r>
            <a:r>
              <a:rPr sz="1800" spc="-75" dirty="0">
                <a:latin typeface="Roboto"/>
                <a:cs typeface="Roboto"/>
              </a:rPr>
              <a:t> </a:t>
            </a:r>
            <a:r>
              <a:rPr sz="1800" spc="-10" dirty="0">
                <a:latin typeface="Roboto"/>
                <a:cs typeface="Roboto"/>
              </a:rPr>
              <a:t>meningkatkan produksi</a:t>
            </a:r>
            <a:r>
              <a:rPr sz="1800" spc="-90" dirty="0">
                <a:latin typeface="Roboto"/>
                <a:cs typeface="Roboto"/>
              </a:rPr>
              <a:t> </a:t>
            </a:r>
            <a:r>
              <a:rPr sz="1800" spc="-10" dirty="0">
                <a:latin typeface="Roboto"/>
                <a:cs typeface="Roboto"/>
              </a:rPr>
              <a:t>pangan</a:t>
            </a:r>
            <a:r>
              <a:rPr sz="1800" spc="-75" dirty="0">
                <a:latin typeface="Roboto"/>
                <a:cs typeface="Roboto"/>
              </a:rPr>
              <a:t> </a:t>
            </a:r>
            <a:r>
              <a:rPr sz="1800" spc="-10" dirty="0">
                <a:latin typeface="Roboto"/>
                <a:cs typeface="Roboto"/>
              </a:rPr>
              <a:t>strategis.</a:t>
            </a:r>
            <a:endParaRPr sz="1800">
              <a:latin typeface="Roboto"/>
              <a:cs typeface="Roboto"/>
            </a:endParaRPr>
          </a:p>
        </p:txBody>
      </p:sp>
      <p:sp>
        <p:nvSpPr>
          <p:cNvPr id="11" name="object 11"/>
          <p:cNvSpPr txBox="1"/>
          <p:nvPr/>
        </p:nvSpPr>
        <p:spPr>
          <a:xfrm>
            <a:off x="8940800" y="3786962"/>
            <a:ext cx="2888615" cy="1123315"/>
          </a:xfrm>
          <a:prstGeom prst="rect">
            <a:avLst/>
          </a:prstGeom>
        </p:spPr>
        <p:txBody>
          <a:bodyPr vert="horz" wrap="square" lIns="0" tIns="12700" rIns="0" bIns="0" rtlCol="0">
            <a:spAutoFit/>
          </a:bodyPr>
          <a:lstStyle/>
          <a:p>
            <a:pPr marL="184150" indent="-171450">
              <a:lnSpc>
                <a:spcPct val="100000"/>
              </a:lnSpc>
              <a:spcBef>
                <a:spcPts val="100"/>
              </a:spcBef>
              <a:buFont typeface="Arial MT"/>
              <a:buChar char="•"/>
              <a:tabLst>
                <a:tab pos="184150" algn="l"/>
              </a:tabLst>
            </a:pPr>
            <a:r>
              <a:rPr sz="1800" b="1" dirty="0">
                <a:latin typeface="Roboto"/>
                <a:cs typeface="Roboto"/>
              </a:rPr>
              <a:t>Dukungan</a:t>
            </a:r>
            <a:r>
              <a:rPr sz="1800" b="1" spc="-65" dirty="0">
                <a:latin typeface="Roboto"/>
                <a:cs typeface="Roboto"/>
              </a:rPr>
              <a:t> </a:t>
            </a:r>
            <a:r>
              <a:rPr sz="1800" b="1" spc="-10" dirty="0">
                <a:latin typeface="Roboto"/>
                <a:cs typeface="Roboto"/>
              </a:rPr>
              <a:t>Petani</a:t>
            </a:r>
            <a:endParaRPr sz="1800">
              <a:latin typeface="Roboto"/>
              <a:cs typeface="Roboto"/>
            </a:endParaRPr>
          </a:p>
          <a:p>
            <a:pPr marL="184785" marR="5080">
              <a:lnSpc>
                <a:spcPct val="100000"/>
              </a:lnSpc>
              <a:spcBef>
                <a:spcPts val="5"/>
              </a:spcBef>
            </a:pPr>
            <a:r>
              <a:rPr sz="1800" dirty="0">
                <a:latin typeface="Roboto"/>
                <a:cs typeface="Roboto"/>
              </a:rPr>
              <a:t>Agar</a:t>
            </a:r>
            <a:r>
              <a:rPr sz="1800" spc="-70" dirty="0">
                <a:latin typeface="Roboto"/>
                <a:cs typeface="Roboto"/>
              </a:rPr>
              <a:t> </a:t>
            </a:r>
            <a:r>
              <a:rPr sz="1800" spc="-10" dirty="0">
                <a:latin typeface="Roboto"/>
                <a:cs typeface="Roboto"/>
              </a:rPr>
              <a:t>biaya</a:t>
            </a:r>
            <a:r>
              <a:rPr sz="1800" spc="-65" dirty="0">
                <a:latin typeface="Roboto"/>
                <a:cs typeface="Roboto"/>
              </a:rPr>
              <a:t> </a:t>
            </a:r>
            <a:r>
              <a:rPr sz="1800" spc="-10" dirty="0">
                <a:latin typeface="Roboto"/>
                <a:cs typeface="Roboto"/>
              </a:rPr>
              <a:t>produksi</a:t>
            </a:r>
            <a:r>
              <a:rPr sz="1800" spc="-80" dirty="0">
                <a:latin typeface="Roboto"/>
                <a:cs typeface="Roboto"/>
              </a:rPr>
              <a:t> </a:t>
            </a:r>
            <a:r>
              <a:rPr sz="1800" spc="-20" dirty="0">
                <a:latin typeface="Roboto"/>
                <a:cs typeface="Roboto"/>
              </a:rPr>
              <a:t>lebih </a:t>
            </a:r>
            <a:r>
              <a:rPr sz="1800" spc="-10" dirty="0">
                <a:latin typeface="Roboto"/>
                <a:cs typeface="Roboto"/>
              </a:rPr>
              <a:t>rendah</a:t>
            </a:r>
            <a:r>
              <a:rPr sz="1800" spc="-70" dirty="0">
                <a:latin typeface="Roboto"/>
                <a:cs typeface="Roboto"/>
              </a:rPr>
              <a:t> </a:t>
            </a:r>
            <a:r>
              <a:rPr sz="1800" dirty="0">
                <a:latin typeface="Roboto"/>
                <a:cs typeface="Roboto"/>
              </a:rPr>
              <a:t>dan</a:t>
            </a:r>
            <a:r>
              <a:rPr sz="1800" spc="-70" dirty="0">
                <a:latin typeface="Roboto"/>
                <a:cs typeface="Roboto"/>
              </a:rPr>
              <a:t> </a:t>
            </a:r>
            <a:r>
              <a:rPr sz="1800" spc="-10" dirty="0">
                <a:latin typeface="Roboto"/>
                <a:cs typeface="Roboto"/>
              </a:rPr>
              <a:t>hasil</a:t>
            </a:r>
            <a:r>
              <a:rPr sz="1800" spc="-65" dirty="0">
                <a:latin typeface="Roboto"/>
                <a:cs typeface="Roboto"/>
              </a:rPr>
              <a:t> </a:t>
            </a:r>
            <a:r>
              <a:rPr sz="1800" spc="-10" dirty="0">
                <a:latin typeface="Roboto"/>
                <a:cs typeface="Roboto"/>
              </a:rPr>
              <a:t>pertanian </a:t>
            </a:r>
            <a:r>
              <a:rPr sz="1800" dirty="0">
                <a:latin typeface="Roboto"/>
                <a:cs typeface="Roboto"/>
              </a:rPr>
              <a:t>lebih</a:t>
            </a:r>
            <a:r>
              <a:rPr sz="1800" spc="-95" dirty="0">
                <a:latin typeface="Roboto"/>
                <a:cs typeface="Roboto"/>
              </a:rPr>
              <a:t> </a:t>
            </a:r>
            <a:r>
              <a:rPr sz="1800" spc="-10" dirty="0">
                <a:latin typeface="Roboto"/>
                <a:cs typeface="Roboto"/>
              </a:rPr>
              <a:t>optimal.</a:t>
            </a:r>
            <a:endParaRPr sz="1800">
              <a:latin typeface="Roboto"/>
              <a:cs typeface="Roboto"/>
            </a:endParaRPr>
          </a:p>
        </p:txBody>
      </p:sp>
      <p:sp>
        <p:nvSpPr>
          <p:cNvPr id="12" name="object 12"/>
          <p:cNvSpPr txBox="1"/>
          <p:nvPr/>
        </p:nvSpPr>
        <p:spPr>
          <a:xfrm>
            <a:off x="8940800" y="5159121"/>
            <a:ext cx="2876550" cy="1123315"/>
          </a:xfrm>
          <a:prstGeom prst="rect">
            <a:avLst/>
          </a:prstGeom>
        </p:spPr>
        <p:txBody>
          <a:bodyPr vert="horz" wrap="square" lIns="0" tIns="12700" rIns="0" bIns="0" rtlCol="0">
            <a:spAutoFit/>
          </a:bodyPr>
          <a:lstStyle/>
          <a:p>
            <a:pPr marL="184785" marR="5080" indent="-172720">
              <a:lnSpc>
                <a:spcPct val="100000"/>
              </a:lnSpc>
              <a:spcBef>
                <a:spcPts val="100"/>
              </a:spcBef>
              <a:buFont typeface="Arial MT"/>
              <a:buChar char="•"/>
              <a:tabLst>
                <a:tab pos="184785" algn="l"/>
              </a:tabLst>
            </a:pPr>
            <a:r>
              <a:rPr sz="1800" b="1" dirty="0">
                <a:latin typeface="Roboto"/>
                <a:cs typeface="Roboto"/>
              </a:rPr>
              <a:t>Stabilisasi</a:t>
            </a:r>
            <a:r>
              <a:rPr sz="1800" b="1" spc="-45" dirty="0">
                <a:latin typeface="Roboto"/>
                <a:cs typeface="Roboto"/>
              </a:rPr>
              <a:t> </a:t>
            </a:r>
            <a:r>
              <a:rPr sz="1800" b="1" spc="-10" dirty="0">
                <a:latin typeface="Roboto"/>
                <a:cs typeface="Roboto"/>
              </a:rPr>
              <a:t>Harga </a:t>
            </a:r>
            <a:r>
              <a:rPr sz="1800" dirty="0">
                <a:latin typeface="Roboto"/>
                <a:cs typeface="Roboto"/>
              </a:rPr>
              <a:t>Mengelola</a:t>
            </a:r>
            <a:r>
              <a:rPr sz="1800" spc="-105" dirty="0">
                <a:latin typeface="Roboto"/>
                <a:cs typeface="Roboto"/>
              </a:rPr>
              <a:t> </a:t>
            </a:r>
            <a:r>
              <a:rPr sz="1800" spc="-10" dirty="0">
                <a:latin typeface="Roboto"/>
                <a:cs typeface="Roboto"/>
              </a:rPr>
              <a:t>cadangan </a:t>
            </a:r>
            <a:r>
              <a:rPr sz="1800" dirty="0">
                <a:latin typeface="Roboto"/>
                <a:cs typeface="Roboto"/>
              </a:rPr>
              <a:t>bahan</a:t>
            </a:r>
            <a:r>
              <a:rPr sz="1800" spc="-105" dirty="0">
                <a:latin typeface="Roboto"/>
                <a:cs typeface="Roboto"/>
              </a:rPr>
              <a:t> </a:t>
            </a:r>
            <a:r>
              <a:rPr sz="1800" spc="-10" dirty="0">
                <a:latin typeface="Roboto"/>
                <a:cs typeface="Roboto"/>
              </a:rPr>
              <a:t>pangan</a:t>
            </a:r>
            <a:r>
              <a:rPr sz="1800" spc="-95" dirty="0">
                <a:latin typeface="Roboto"/>
                <a:cs typeface="Roboto"/>
              </a:rPr>
              <a:t> </a:t>
            </a:r>
            <a:r>
              <a:rPr sz="1800" dirty="0">
                <a:latin typeface="Roboto"/>
                <a:cs typeface="Roboto"/>
              </a:rPr>
              <a:t>lain</a:t>
            </a:r>
            <a:r>
              <a:rPr sz="1800" spc="-90" dirty="0">
                <a:latin typeface="Roboto"/>
                <a:cs typeface="Roboto"/>
              </a:rPr>
              <a:t> </a:t>
            </a:r>
            <a:r>
              <a:rPr sz="1800" spc="-20" dirty="0">
                <a:latin typeface="Roboto"/>
                <a:cs typeface="Roboto"/>
              </a:rPr>
              <a:t>guna </a:t>
            </a:r>
            <a:r>
              <a:rPr sz="1800" spc="-10" dirty="0">
                <a:latin typeface="Roboto"/>
                <a:cs typeface="Roboto"/>
              </a:rPr>
              <a:t>mencegah</a:t>
            </a:r>
            <a:r>
              <a:rPr sz="1800" spc="-75" dirty="0">
                <a:latin typeface="Roboto"/>
                <a:cs typeface="Roboto"/>
              </a:rPr>
              <a:t> </a:t>
            </a:r>
            <a:r>
              <a:rPr sz="1800" spc="-10" dirty="0">
                <a:latin typeface="Roboto"/>
                <a:cs typeface="Roboto"/>
              </a:rPr>
              <a:t>lonjakan</a:t>
            </a:r>
            <a:r>
              <a:rPr sz="1800" spc="-50" dirty="0">
                <a:latin typeface="Roboto"/>
                <a:cs typeface="Roboto"/>
              </a:rPr>
              <a:t> </a:t>
            </a:r>
            <a:r>
              <a:rPr sz="1800" spc="-10" dirty="0">
                <a:latin typeface="Roboto"/>
                <a:cs typeface="Roboto"/>
              </a:rPr>
              <a:t>harga.</a:t>
            </a:r>
            <a:endParaRPr sz="1800">
              <a:latin typeface="Roboto"/>
              <a:cs typeface="Roboto"/>
            </a:endParaRPr>
          </a:p>
        </p:txBody>
      </p:sp>
      <p:sp>
        <p:nvSpPr>
          <p:cNvPr id="13" name="object 13"/>
          <p:cNvSpPr txBox="1"/>
          <p:nvPr/>
        </p:nvSpPr>
        <p:spPr>
          <a:xfrm>
            <a:off x="446023" y="3946652"/>
            <a:ext cx="3098800" cy="2372360"/>
          </a:xfrm>
          <a:prstGeom prst="rect">
            <a:avLst/>
          </a:prstGeom>
        </p:spPr>
        <p:txBody>
          <a:bodyPr vert="horz" wrap="square" lIns="0" tIns="12065" rIns="0" bIns="0" rtlCol="0">
            <a:spAutoFit/>
          </a:bodyPr>
          <a:lstStyle/>
          <a:p>
            <a:pPr marL="2540" algn="ctr">
              <a:lnSpc>
                <a:spcPct val="100000"/>
              </a:lnSpc>
              <a:spcBef>
                <a:spcPts val="95"/>
              </a:spcBef>
            </a:pPr>
            <a:r>
              <a:rPr sz="1600" i="1" dirty="0">
                <a:solidFill>
                  <a:srgbClr val="FFFFFF"/>
                </a:solidFill>
                <a:latin typeface="Arial"/>
                <a:cs typeface="Arial"/>
              </a:rPr>
              <a:t>Pangan</a:t>
            </a:r>
            <a:r>
              <a:rPr sz="1600" i="1" spc="-45" dirty="0">
                <a:solidFill>
                  <a:srgbClr val="FFFFFF"/>
                </a:solidFill>
                <a:latin typeface="Arial"/>
                <a:cs typeface="Arial"/>
              </a:rPr>
              <a:t> </a:t>
            </a:r>
            <a:r>
              <a:rPr sz="1600" i="1" dirty="0">
                <a:solidFill>
                  <a:srgbClr val="FFFFFF"/>
                </a:solidFill>
                <a:latin typeface="Arial"/>
                <a:cs typeface="Arial"/>
              </a:rPr>
              <a:t>adalah</a:t>
            </a:r>
            <a:r>
              <a:rPr sz="1600" i="1" spc="-50" dirty="0">
                <a:solidFill>
                  <a:srgbClr val="FFFFFF"/>
                </a:solidFill>
                <a:latin typeface="Arial"/>
                <a:cs typeface="Arial"/>
              </a:rPr>
              <a:t> </a:t>
            </a:r>
            <a:r>
              <a:rPr sz="1600" b="1" i="1" dirty="0">
                <a:solidFill>
                  <a:srgbClr val="FFFFFF"/>
                </a:solidFill>
                <a:latin typeface="Arial"/>
                <a:cs typeface="Arial"/>
              </a:rPr>
              <a:t>“source</a:t>
            </a:r>
            <a:r>
              <a:rPr sz="1600" b="1" i="1" spc="-30" dirty="0">
                <a:solidFill>
                  <a:srgbClr val="FFFFFF"/>
                </a:solidFill>
                <a:latin typeface="Arial"/>
                <a:cs typeface="Arial"/>
              </a:rPr>
              <a:t> </a:t>
            </a:r>
            <a:r>
              <a:rPr sz="1600" b="1" i="1" spc="-25" dirty="0">
                <a:solidFill>
                  <a:srgbClr val="FFFFFF"/>
                </a:solidFill>
                <a:latin typeface="Arial"/>
                <a:cs typeface="Arial"/>
              </a:rPr>
              <a:t>of</a:t>
            </a:r>
            <a:endParaRPr sz="1600" dirty="0">
              <a:latin typeface="Arial"/>
              <a:cs typeface="Arial"/>
            </a:endParaRPr>
          </a:p>
          <a:p>
            <a:pPr marL="12700" marR="5080" algn="ctr">
              <a:lnSpc>
                <a:spcPct val="100000"/>
              </a:lnSpc>
            </a:pPr>
            <a:r>
              <a:rPr sz="1600" b="1" i="1" dirty="0">
                <a:solidFill>
                  <a:srgbClr val="FFFFFF"/>
                </a:solidFill>
                <a:latin typeface="Arial"/>
                <a:cs typeface="Arial"/>
              </a:rPr>
              <a:t>potential</a:t>
            </a:r>
            <a:r>
              <a:rPr sz="1600" b="1" i="1" spc="-25" dirty="0">
                <a:solidFill>
                  <a:srgbClr val="FFFFFF"/>
                </a:solidFill>
                <a:latin typeface="Arial"/>
                <a:cs typeface="Arial"/>
              </a:rPr>
              <a:t> </a:t>
            </a:r>
            <a:r>
              <a:rPr sz="1600" b="1" i="1" dirty="0">
                <a:solidFill>
                  <a:srgbClr val="FFFFFF"/>
                </a:solidFill>
                <a:latin typeface="Arial"/>
                <a:cs typeface="Arial"/>
              </a:rPr>
              <a:t>crisis”.</a:t>
            </a:r>
            <a:r>
              <a:rPr sz="1600" b="1" i="1" spc="-50" dirty="0">
                <a:solidFill>
                  <a:srgbClr val="FFFFFF"/>
                </a:solidFill>
                <a:latin typeface="Arial"/>
                <a:cs typeface="Arial"/>
              </a:rPr>
              <a:t> </a:t>
            </a:r>
            <a:r>
              <a:rPr sz="1600" i="1" dirty="0">
                <a:solidFill>
                  <a:srgbClr val="FFFFFF"/>
                </a:solidFill>
                <a:latin typeface="Arial"/>
                <a:cs typeface="Arial"/>
              </a:rPr>
              <a:t>Dalam</a:t>
            </a:r>
            <a:r>
              <a:rPr sz="1600" i="1" spc="-55" dirty="0">
                <a:solidFill>
                  <a:srgbClr val="FFFFFF"/>
                </a:solidFill>
                <a:latin typeface="Arial"/>
                <a:cs typeface="Arial"/>
              </a:rPr>
              <a:t> </a:t>
            </a:r>
            <a:r>
              <a:rPr sz="1600" i="1" spc="-10" dirty="0">
                <a:solidFill>
                  <a:srgbClr val="FFFFFF"/>
                </a:solidFill>
                <a:latin typeface="Arial"/>
                <a:cs typeface="Arial"/>
              </a:rPr>
              <a:t>keadaan </a:t>
            </a:r>
            <a:r>
              <a:rPr sz="1600" i="1" dirty="0">
                <a:solidFill>
                  <a:srgbClr val="FFFFFF"/>
                </a:solidFill>
                <a:latin typeface="Arial"/>
                <a:cs typeface="Arial"/>
              </a:rPr>
              <a:t>genting,</a:t>
            </a:r>
            <a:r>
              <a:rPr sz="1600" i="1" spc="-40" dirty="0">
                <a:solidFill>
                  <a:srgbClr val="FFFFFF"/>
                </a:solidFill>
                <a:latin typeface="Arial"/>
                <a:cs typeface="Arial"/>
              </a:rPr>
              <a:t> </a:t>
            </a:r>
            <a:r>
              <a:rPr sz="1600" i="1" dirty="0">
                <a:solidFill>
                  <a:srgbClr val="FFFFFF"/>
                </a:solidFill>
                <a:latin typeface="Arial"/>
                <a:cs typeface="Arial"/>
              </a:rPr>
              <a:t>tidak</a:t>
            </a:r>
            <a:r>
              <a:rPr sz="1600" i="1" spc="-30" dirty="0">
                <a:solidFill>
                  <a:srgbClr val="FFFFFF"/>
                </a:solidFill>
                <a:latin typeface="Arial"/>
                <a:cs typeface="Arial"/>
              </a:rPr>
              <a:t> </a:t>
            </a:r>
            <a:r>
              <a:rPr sz="1600" i="1" dirty="0">
                <a:solidFill>
                  <a:srgbClr val="FFFFFF"/>
                </a:solidFill>
                <a:latin typeface="Arial"/>
                <a:cs typeface="Arial"/>
              </a:rPr>
              <a:t>akan</a:t>
            </a:r>
            <a:r>
              <a:rPr sz="1600" i="1" spc="-40" dirty="0">
                <a:solidFill>
                  <a:srgbClr val="FFFFFF"/>
                </a:solidFill>
                <a:latin typeface="Arial"/>
                <a:cs typeface="Arial"/>
              </a:rPr>
              <a:t> </a:t>
            </a:r>
            <a:r>
              <a:rPr sz="1600" i="1" dirty="0">
                <a:solidFill>
                  <a:srgbClr val="FFFFFF"/>
                </a:solidFill>
                <a:latin typeface="Arial"/>
                <a:cs typeface="Arial"/>
              </a:rPr>
              <a:t>ada</a:t>
            </a:r>
            <a:r>
              <a:rPr sz="1600" i="1" spc="-25" dirty="0">
                <a:solidFill>
                  <a:srgbClr val="FFFFFF"/>
                </a:solidFill>
                <a:latin typeface="Arial"/>
                <a:cs typeface="Arial"/>
              </a:rPr>
              <a:t> </a:t>
            </a:r>
            <a:r>
              <a:rPr sz="1600" i="1" spc="-10" dirty="0">
                <a:solidFill>
                  <a:srgbClr val="FFFFFF"/>
                </a:solidFill>
                <a:latin typeface="Arial"/>
                <a:cs typeface="Arial"/>
              </a:rPr>
              <a:t>negara </a:t>
            </a:r>
            <a:r>
              <a:rPr sz="1600" i="1" dirty="0">
                <a:solidFill>
                  <a:srgbClr val="FFFFFF"/>
                </a:solidFill>
                <a:latin typeface="Arial"/>
                <a:cs typeface="Arial"/>
              </a:rPr>
              <a:t>yang</a:t>
            </a:r>
            <a:r>
              <a:rPr sz="1600" i="1" spc="-50" dirty="0">
                <a:solidFill>
                  <a:srgbClr val="FFFFFF"/>
                </a:solidFill>
                <a:latin typeface="Arial"/>
                <a:cs typeface="Arial"/>
              </a:rPr>
              <a:t> </a:t>
            </a:r>
            <a:r>
              <a:rPr sz="1600" i="1" dirty="0">
                <a:solidFill>
                  <a:srgbClr val="FFFFFF"/>
                </a:solidFill>
                <a:latin typeface="Arial"/>
                <a:cs typeface="Arial"/>
              </a:rPr>
              <a:t>mengizinkan</a:t>
            </a:r>
            <a:r>
              <a:rPr sz="1600" i="1" spc="-5" dirty="0">
                <a:solidFill>
                  <a:srgbClr val="FFFFFF"/>
                </a:solidFill>
                <a:latin typeface="Arial"/>
                <a:cs typeface="Arial"/>
              </a:rPr>
              <a:t> </a:t>
            </a:r>
            <a:r>
              <a:rPr sz="1600" i="1" spc="-10" dirty="0">
                <a:solidFill>
                  <a:srgbClr val="FFFFFF"/>
                </a:solidFill>
                <a:latin typeface="Arial"/>
                <a:cs typeface="Arial"/>
              </a:rPr>
              <a:t>barang-barang </a:t>
            </a:r>
            <a:r>
              <a:rPr sz="1600" i="1" dirty="0">
                <a:solidFill>
                  <a:srgbClr val="FFFFFF"/>
                </a:solidFill>
                <a:latin typeface="Arial"/>
                <a:cs typeface="Arial"/>
              </a:rPr>
              <a:t>mereka</a:t>
            </a:r>
            <a:r>
              <a:rPr sz="1600" i="1" spc="-25" dirty="0">
                <a:solidFill>
                  <a:srgbClr val="FFFFFF"/>
                </a:solidFill>
                <a:latin typeface="Arial"/>
                <a:cs typeface="Arial"/>
              </a:rPr>
              <a:t> </a:t>
            </a:r>
            <a:r>
              <a:rPr sz="1600" i="1" dirty="0">
                <a:solidFill>
                  <a:srgbClr val="FFFFFF"/>
                </a:solidFill>
                <a:latin typeface="Arial"/>
                <a:cs typeface="Arial"/>
              </a:rPr>
              <a:t>untuk</a:t>
            </a:r>
            <a:r>
              <a:rPr sz="1600" i="1" spc="-35" dirty="0">
                <a:solidFill>
                  <a:srgbClr val="FFFFFF"/>
                </a:solidFill>
                <a:latin typeface="Arial"/>
                <a:cs typeface="Arial"/>
              </a:rPr>
              <a:t> </a:t>
            </a:r>
            <a:r>
              <a:rPr sz="1600" i="1" dirty="0">
                <a:solidFill>
                  <a:srgbClr val="FFFFFF"/>
                </a:solidFill>
                <a:latin typeface="Arial"/>
                <a:cs typeface="Arial"/>
              </a:rPr>
              <a:t>kita</a:t>
            </a:r>
            <a:r>
              <a:rPr sz="1600" i="1" spc="-55" dirty="0">
                <a:solidFill>
                  <a:srgbClr val="FFFFFF"/>
                </a:solidFill>
                <a:latin typeface="Arial"/>
                <a:cs typeface="Arial"/>
              </a:rPr>
              <a:t> </a:t>
            </a:r>
            <a:r>
              <a:rPr sz="1600" i="1" spc="-20" dirty="0">
                <a:solidFill>
                  <a:srgbClr val="FFFFFF"/>
                </a:solidFill>
                <a:latin typeface="Arial"/>
                <a:cs typeface="Arial"/>
              </a:rPr>
              <a:t>beli.</a:t>
            </a:r>
            <a:endParaRPr sz="1600" dirty="0">
              <a:latin typeface="Arial"/>
              <a:cs typeface="Arial"/>
            </a:endParaRPr>
          </a:p>
          <a:p>
            <a:pPr marL="94615" marR="86360" indent="-1270" algn="ctr">
              <a:lnSpc>
                <a:spcPct val="100000"/>
              </a:lnSpc>
              <a:spcBef>
                <a:spcPts val="1200"/>
              </a:spcBef>
            </a:pPr>
            <a:r>
              <a:rPr sz="1600" i="1" dirty="0">
                <a:solidFill>
                  <a:srgbClr val="FFFFFF"/>
                </a:solidFill>
                <a:latin typeface="Arial"/>
                <a:cs typeface="Arial"/>
              </a:rPr>
              <a:t>“Kuncinya</a:t>
            </a:r>
            <a:r>
              <a:rPr sz="1600" i="1" spc="-50" dirty="0">
                <a:solidFill>
                  <a:srgbClr val="FFFFFF"/>
                </a:solidFill>
                <a:latin typeface="Arial"/>
                <a:cs typeface="Arial"/>
              </a:rPr>
              <a:t> </a:t>
            </a:r>
            <a:r>
              <a:rPr sz="1600" i="1" dirty="0">
                <a:solidFill>
                  <a:srgbClr val="FFFFFF"/>
                </a:solidFill>
                <a:latin typeface="Arial"/>
                <a:cs typeface="Arial"/>
              </a:rPr>
              <a:t>adalah</a:t>
            </a:r>
            <a:r>
              <a:rPr sz="1600" i="1" spc="-40" dirty="0">
                <a:solidFill>
                  <a:srgbClr val="FFFFFF"/>
                </a:solidFill>
                <a:latin typeface="Arial"/>
                <a:cs typeface="Arial"/>
              </a:rPr>
              <a:t> </a:t>
            </a:r>
            <a:r>
              <a:rPr sz="1600" i="1" spc="-10" dirty="0">
                <a:solidFill>
                  <a:srgbClr val="FFFFFF"/>
                </a:solidFill>
                <a:latin typeface="Arial"/>
                <a:cs typeface="Arial"/>
              </a:rPr>
              <a:t>swasembada. </a:t>
            </a:r>
            <a:r>
              <a:rPr sz="1600" i="1" dirty="0">
                <a:solidFill>
                  <a:srgbClr val="FFFFFF"/>
                </a:solidFill>
                <a:latin typeface="Arial"/>
                <a:cs typeface="Arial"/>
              </a:rPr>
              <a:t>Swasembada</a:t>
            </a:r>
            <a:r>
              <a:rPr sz="1600" i="1" spc="-25" dirty="0">
                <a:solidFill>
                  <a:srgbClr val="FFFFFF"/>
                </a:solidFill>
                <a:latin typeface="Arial"/>
                <a:cs typeface="Arial"/>
              </a:rPr>
              <a:t> </a:t>
            </a:r>
            <a:r>
              <a:rPr sz="1600" i="1" dirty="0">
                <a:solidFill>
                  <a:srgbClr val="FFFFFF"/>
                </a:solidFill>
                <a:latin typeface="Arial"/>
                <a:cs typeface="Arial"/>
              </a:rPr>
              <a:t>pangan</a:t>
            </a:r>
            <a:r>
              <a:rPr sz="1600" i="1" spc="-35" dirty="0">
                <a:solidFill>
                  <a:srgbClr val="FFFFFF"/>
                </a:solidFill>
                <a:latin typeface="Arial"/>
                <a:cs typeface="Arial"/>
              </a:rPr>
              <a:t> </a:t>
            </a:r>
            <a:r>
              <a:rPr sz="1600" i="1" dirty="0">
                <a:solidFill>
                  <a:srgbClr val="FFFFFF"/>
                </a:solidFill>
                <a:latin typeface="Arial"/>
                <a:cs typeface="Arial"/>
              </a:rPr>
              <a:t>dalam</a:t>
            </a:r>
            <a:r>
              <a:rPr sz="1600" i="1" spc="-30" dirty="0">
                <a:solidFill>
                  <a:srgbClr val="FFFFFF"/>
                </a:solidFill>
                <a:latin typeface="Arial"/>
                <a:cs typeface="Arial"/>
              </a:rPr>
              <a:t> </a:t>
            </a:r>
            <a:r>
              <a:rPr sz="1600" i="1" spc="-20" dirty="0">
                <a:solidFill>
                  <a:srgbClr val="FFFFFF"/>
                </a:solidFill>
                <a:latin typeface="Arial"/>
                <a:cs typeface="Arial"/>
              </a:rPr>
              <a:t>arti </a:t>
            </a:r>
            <a:r>
              <a:rPr sz="1600" i="1" dirty="0">
                <a:solidFill>
                  <a:srgbClr val="FFFFFF"/>
                </a:solidFill>
                <a:latin typeface="Arial"/>
                <a:cs typeface="Arial"/>
              </a:rPr>
              <a:t>yang</a:t>
            </a:r>
            <a:r>
              <a:rPr sz="1600" i="1" spc="-30" dirty="0">
                <a:solidFill>
                  <a:srgbClr val="FFFFFF"/>
                </a:solidFill>
                <a:latin typeface="Arial"/>
                <a:cs typeface="Arial"/>
              </a:rPr>
              <a:t> </a:t>
            </a:r>
            <a:r>
              <a:rPr sz="1600" i="1" dirty="0">
                <a:solidFill>
                  <a:srgbClr val="FFFFFF"/>
                </a:solidFill>
                <a:latin typeface="Arial"/>
                <a:cs typeface="Arial"/>
              </a:rPr>
              <a:t>luas</a:t>
            </a:r>
            <a:r>
              <a:rPr sz="1600" i="1" spc="-30" dirty="0">
                <a:solidFill>
                  <a:srgbClr val="FFFFFF"/>
                </a:solidFill>
                <a:latin typeface="Arial"/>
                <a:cs typeface="Arial"/>
              </a:rPr>
              <a:t> </a:t>
            </a:r>
            <a:r>
              <a:rPr sz="1600" i="1" dirty="0">
                <a:solidFill>
                  <a:srgbClr val="FFFFFF"/>
                </a:solidFill>
                <a:latin typeface="Arial"/>
                <a:cs typeface="Arial"/>
              </a:rPr>
              <a:t>dan</a:t>
            </a:r>
            <a:r>
              <a:rPr sz="1600" i="1" spc="-15" dirty="0">
                <a:solidFill>
                  <a:srgbClr val="FFFFFF"/>
                </a:solidFill>
                <a:latin typeface="Arial"/>
                <a:cs typeface="Arial"/>
              </a:rPr>
              <a:t> </a:t>
            </a:r>
            <a:r>
              <a:rPr sz="1600" i="1" dirty="0">
                <a:solidFill>
                  <a:srgbClr val="FFFFFF"/>
                </a:solidFill>
                <a:latin typeface="Arial"/>
                <a:cs typeface="Arial"/>
              </a:rPr>
              <a:t>dalam</a:t>
            </a:r>
            <a:r>
              <a:rPr sz="1600" i="1" spc="-25" dirty="0">
                <a:solidFill>
                  <a:srgbClr val="FFFFFF"/>
                </a:solidFill>
                <a:latin typeface="Arial"/>
                <a:cs typeface="Arial"/>
              </a:rPr>
              <a:t> </a:t>
            </a:r>
            <a:r>
              <a:rPr sz="1600" i="1" dirty="0">
                <a:solidFill>
                  <a:srgbClr val="FFFFFF"/>
                </a:solidFill>
                <a:latin typeface="Arial"/>
                <a:cs typeface="Arial"/>
              </a:rPr>
              <a:t>arti</a:t>
            </a:r>
            <a:r>
              <a:rPr sz="1600" i="1" spc="-10" dirty="0">
                <a:solidFill>
                  <a:srgbClr val="FFFFFF"/>
                </a:solidFill>
                <a:latin typeface="Arial"/>
                <a:cs typeface="Arial"/>
              </a:rPr>
              <a:t> </a:t>
            </a:r>
            <a:r>
              <a:rPr sz="1600" i="1" spc="-20" dirty="0">
                <a:solidFill>
                  <a:srgbClr val="FFFFFF"/>
                </a:solidFill>
                <a:latin typeface="Arial"/>
                <a:cs typeface="Arial"/>
              </a:rPr>
              <a:t>yang </a:t>
            </a:r>
            <a:r>
              <a:rPr sz="1600" i="1" spc="-10" dirty="0">
                <a:solidFill>
                  <a:srgbClr val="FFFFFF"/>
                </a:solidFill>
                <a:latin typeface="Arial"/>
                <a:cs typeface="Arial"/>
              </a:rPr>
              <a:t>menyeluruh”</a:t>
            </a:r>
            <a:endParaRPr sz="1600" dirty="0">
              <a:latin typeface="Arial"/>
              <a:cs typeface="Arial"/>
            </a:endParaRPr>
          </a:p>
        </p:txBody>
      </p:sp>
      <p:grpSp>
        <p:nvGrpSpPr>
          <p:cNvPr id="14" name="object 14"/>
          <p:cNvGrpSpPr/>
          <p:nvPr/>
        </p:nvGrpSpPr>
        <p:grpSpPr>
          <a:xfrm>
            <a:off x="4366133" y="1007363"/>
            <a:ext cx="4200524" cy="1592706"/>
            <a:chOff x="4366133" y="1007363"/>
            <a:chExt cx="4200524" cy="1592706"/>
          </a:xfrm>
        </p:grpSpPr>
        <p:pic>
          <p:nvPicPr>
            <p:cNvPr id="15" name="object 15"/>
            <p:cNvPicPr/>
            <p:nvPr/>
          </p:nvPicPr>
          <p:blipFill>
            <a:blip r:embed="rId4" cstate="print"/>
            <a:stretch>
              <a:fillRect/>
            </a:stretch>
          </p:blipFill>
          <p:spPr>
            <a:xfrm>
              <a:off x="4366133" y="1007363"/>
              <a:ext cx="3673855" cy="1592706"/>
            </a:xfrm>
            <a:prstGeom prst="rect">
              <a:avLst/>
            </a:prstGeom>
          </p:spPr>
        </p:pic>
        <p:pic>
          <p:nvPicPr>
            <p:cNvPr id="16" name="object 16"/>
            <p:cNvPicPr/>
            <p:nvPr/>
          </p:nvPicPr>
          <p:blipFill>
            <a:blip r:embed="rId5" cstate="print"/>
            <a:stretch>
              <a:fillRect/>
            </a:stretch>
          </p:blipFill>
          <p:spPr>
            <a:xfrm>
              <a:off x="6705600" y="1007363"/>
              <a:ext cx="1861057" cy="1592706"/>
            </a:xfrm>
            <a:prstGeom prst="rect">
              <a:avLst/>
            </a:prstGeom>
          </p:spPr>
        </p:pic>
      </p:grpSp>
      <p:sp>
        <p:nvSpPr>
          <p:cNvPr id="17" name="object 17"/>
          <p:cNvSpPr txBox="1"/>
          <p:nvPr/>
        </p:nvSpPr>
        <p:spPr>
          <a:xfrm>
            <a:off x="6820661" y="1372869"/>
            <a:ext cx="1528445" cy="756920"/>
          </a:xfrm>
          <a:prstGeom prst="rect">
            <a:avLst/>
          </a:prstGeom>
        </p:spPr>
        <p:txBody>
          <a:bodyPr vert="horz" wrap="square" lIns="0" tIns="12065" rIns="0" bIns="0" rtlCol="0">
            <a:spAutoFit/>
          </a:bodyPr>
          <a:lstStyle/>
          <a:p>
            <a:pPr marL="198120" marR="5080" indent="-186055" algn="just">
              <a:lnSpc>
                <a:spcPct val="100000"/>
              </a:lnSpc>
              <a:spcBef>
                <a:spcPts val="95"/>
              </a:spcBef>
            </a:pPr>
            <a:r>
              <a:rPr sz="1600" b="1" dirty="0">
                <a:solidFill>
                  <a:srgbClr val="FFFFFF"/>
                </a:solidFill>
                <a:latin typeface="Arial"/>
                <a:cs typeface="Arial"/>
              </a:rPr>
              <a:t>Melindungi</a:t>
            </a:r>
            <a:r>
              <a:rPr sz="1600" b="1" spc="-65" dirty="0">
                <a:solidFill>
                  <a:srgbClr val="FFFFFF"/>
                </a:solidFill>
                <a:latin typeface="Arial"/>
                <a:cs typeface="Arial"/>
              </a:rPr>
              <a:t> </a:t>
            </a:r>
            <a:r>
              <a:rPr sz="1600" b="1" spc="-20" dirty="0">
                <a:solidFill>
                  <a:srgbClr val="FFFFFF"/>
                </a:solidFill>
                <a:latin typeface="Arial"/>
                <a:cs typeface="Arial"/>
              </a:rPr>
              <a:t>dari </a:t>
            </a:r>
            <a:r>
              <a:rPr sz="1600" b="1" dirty="0">
                <a:solidFill>
                  <a:srgbClr val="FFFFFF"/>
                </a:solidFill>
                <a:latin typeface="Arial"/>
                <a:cs typeface="Arial"/>
              </a:rPr>
              <a:t>gejolak</a:t>
            </a:r>
            <a:r>
              <a:rPr sz="1600" b="1" spc="-55" dirty="0">
                <a:solidFill>
                  <a:srgbClr val="FFFFFF"/>
                </a:solidFill>
                <a:latin typeface="Arial"/>
                <a:cs typeface="Arial"/>
              </a:rPr>
              <a:t> </a:t>
            </a:r>
            <a:r>
              <a:rPr sz="1600" b="1" spc="-10" dirty="0">
                <a:solidFill>
                  <a:srgbClr val="FFFFFF"/>
                </a:solidFill>
                <a:latin typeface="Arial"/>
                <a:cs typeface="Arial"/>
              </a:rPr>
              <a:t>harga </a:t>
            </a:r>
            <a:r>
              <a:rPr sz="1600" b="1" dirty="0">
                <a:solidFill>
                  <a:srgbClr val="FFFFFF"/>
                </a:solidFill>
                <a:latin typeface="Arial"/>
                <a:cs typeface="Arial"/>
              </a:rPr>
              <a:t>pangan</a:t>
            </a:r>
            <a:r>
              <a:rPr sz="1600" b="1" spc="-25" dirty="0">
                <a:solidFill>
                  <a:srgbClr val="FFFFFF"/>
                </a:solidFill>
                <a:latin typeface="Arial"/>
                <a:cs typeface="Arial"/>
              </a:rPr>
              <a:t> </a:t>
            </a:r>
            <a:r>
              <a:rPr sz="1600" b="1" spc="-20" dirty="0">
                <a:solidFill>
                  <a:srgbClr val="FFFFFF"/>
                </a:solidFill>
                <a:latin typeface="Arial"/>
                <a:cs typeface="Arial"/>
              </a:rPr>
              <a:t>dunia</a:t>
            </a:r>
            <a:endParaRPr sz="1600">
              <a:latin typeface="Arial"/>
              <a:cs typeface="Arial"/>
            </a:endParaRPr>
          </a:p>
        </p:txBody>
      </p:sp>
      <p:grpSp>
        <p:nvGrpSpPr>
          <p:cNvPr id="18" name="object 18"/>
          <p:cNvGrpSpPr/>
          <p:nvPr/>
        </p:nvGrpSpPr>
        <p:grpSpPr>
          <a:xfrm>
            <a:off x="4372103" y="2946145"/>
            <a:ext cx="4191252" cy="1613535"/>
            <a:chOff x="4372103" y="2946145"/>
            <a:chExt cx="4191252" cy="1613535"/>
          </a:xfrm>
        </p:grpSpPr>
        <p:pic>
          <p:nvPicPr>
            <p:cNvPr id="19" name="object 19"/>
            <p:cNvPicPr/>
            <p:nvPr/>
          </p:nvPicPr>
          <p:blipFill>
            <a:blip r:embed="rId6" cstate="print"/>
            <a:stretch>
              <a:fillRect/>
            </a:stretch>
          </p:blipFill>
          <p:spPr>
            <a:xfrm>
              <a:off x="5418201" y="2946145"/>
              <a:ext cx="3145154" cy="1592706"/>
            </a:xfrm>
            <a:prstGeom prst="rect">
              <a:avLst/>
            </a:prstGeom>
          </p:spPr>
        </p:pic>
        <p:pic>
          <p:nvPicPr>
            <p:cNvPr id="20" name="object 20"/>
            <p:cNvPicPr/>
            <p:nvPr/>
          </p:nvPicPr>
          <p:blipFill>
            <a:blip r:embed="rId7" cstate="print"/>
            <a:stretch>
              <a:fillRect/>
            </a:stretch>
          </p:blipFill>
          <p:spPr>
            <a:xfrm>
              <a:off x="4372103" y="2966973"/>
              <a:ext cx="1876298" cy="1592707"/>
            </a:xfrm>
            <a:prstGeom prst="rect">
              <a:avLst/>
            </a:prstGeom>
          </p:spPr>
        </p:pic>
      </p:grpSp>
      <p:sp>
        <p:nvSpPr>
          <p:cNvPr id="21" name="object 21"/>
          <p:cNvSpPr txBox="1"/>
          <p:nvPr/>
        </p:nvSpPr>
        <p:spPr>
          <a:xfrm>
            <a:off x="4622419" y="3372358"/>
            <a:ext cx="1463040" cy="756920"/>
          </a:xfrm>
          <a:prstGeom prst="rect">
            <a:avLst/>
          </a:prstGeom>
        </p:spPr>
        <p:txBody>
          <a:bodyPr vert="horz" wrap="square" lIns="0" tIns="12065" rIns="0" bIns="0" rtlCol="0">
            <a:spAutoFit/>
          </a:bodyPr>
          <a:lstStyle/>
          <a:p>
            <a:pPr marL="12700" marR="5080">
              <a:lnSpc>
                <a:spcPct val="100000"/>
              </a:lnSpc>
              <a:spcBef>
                <a:spcPts val="95"/>
              </a:spcBef>
            </a:pPr>
            <a:r>
              <a:rPr sz="1600" b="1" spc="-10" dirty="0">
                <a:solidFill>
                  <a:srgbClr val="FFFFFF"/>
                </a:solidFill>
                <a:latin typeface="Arial"/>
                <a:cs typeface="Arial"/>
              </a:rPr>
              <a:t>Pemberdayaan </a:t>
            </a:r>
            <a:r>
              <a:rPr sz="1600" b="1" dirty="0">
                <a:solidFill>
                  <a:srgbClr val="FFFFFF"/>
                </a:solidFill>
                <a:latin typeface="Arial"/>
                <a:cs typeface="Arial"/>
              </a:rPr>
              <a:t>Petani</a:t>
            </a:r>
            <a:r>
              <a:rPr sz="1600" b="1" spc="-15" dirty="0">
                <a:solidFill>
                  <a:srgbClr val="FFFFFF"/>
                </a:solidFill>
                <a:latin typeface="Arial"/>
                <a:cs typeface="Arial"/>
              </a:rPr>
              <a:t> </a:t>
            </a:r>
            <a:r>
              <a:rPr sz="1600" b="1" spc="-20" dirty="0">
                <a:solidFill>
                  <a:srgbClr val="FFFFFF"/>
                </a:solidFill>
                <a:latin typeface="Arial"/>
                <a:cs typeface="Arial"/>
              </a:rPr>
              <a:t>Skala </a:t>
            </a:r>
            <a:r>
              <a:rPr sz="1600" b="1" spc="-10" dirty="0">
                <a:solidFill>
                  <a:srgbClr val="FFFFFF"/>
                </a:solidFill>
                <a:latin typeface="Arial"/>
                <a:cs typeface="Arial"/>
              </a:rPr>
              <a:t>Kecil</a:t>
            </a:r>
            <a:endParaRPr sz="1600">
              <a:latin typeface="Arial"/>
              <a:cs typeface="Arial"/>
            </a:endParaRPr>
          </a:p>
        </p:txBody>
      </p:sp>
      <p:grpSp>
        <p:nvGrpSpPr>
          <p:cNvPr id="22" name="object 22"/>
          <p:cNvGrpSpPr/>
          <p:nvPr/>
        </p:nvGrpSpPr>
        <p:grpSpPr>
          <a:xfrm>
            <a:off x="4366133" y="4841646"/>
            <a:ext cx="4197603" cy="1593215"/>
            <a:chOff x="3808221" y="4841646"/>
            <a:chExt cx="4755515" cy="1593215"/>
          </a:xfrm>
        </p:grpSpPr>
        <p:pic>
          <p:nvPicPr>
            <p:cNvPr id="23" name="object 23"/>
            <p:cNvPicPr/>
            <p:nvPr/>
          </p:nvPicPr>
          <p:blipFill>
            <a:blip r:embed="rId8" cstate="print"/>
            <a:stretch>
              <a:fillRect/>
            </a:stretch>
          </p:blipFill>
          <p:spPr>
            <a:xfrm>
              <a:off x="4359147" y="4851349"/>
              <a:ext cx="2509266" cy="1573276"/>
            </a:xfrm>
            <a:prstGeom prst="rect">
              <a:avLst/>
            </a:prstGeom>
          </p:spPr>
        </p:pic>
        <p:pic>
          <p:nvPicPr>
            <p:cNvPr id="24" name="object 24"/>
            <p:cNvPicPr/>
            <p:nvPr/>
          </p:nvPicPr>
          <p:blipFill>
            <a:blip r:embed="rId9" cstate="print"/>
            <a:stretch>
              <a:fillRect/>
            </a:stretch>
          </p:blipFill>
          <p:spPr>
            <a:xfrm>
              <a:off x="3808221" y="4841646"/>
              <a:ext cx="4755133" cy="1592707"/>
            </a:xfrm>
            <a:prstGeom prst="rect">
              <a:avLst/>
            </a:prstGeom>
          </p:spPr>
        </p:pic>
      </p:grpSp>
      <p:sp>
        <p:nvSpPr>
          <p:cNvPr id="25" name="object 25"/>
          <p:cNvSpPr txBox="1"/>
          <p:nvPr/>
        </p:nvSpPr>
        <p:spPr>
          <a:xfrm>
            <a:off x="5972936" y="5166741"/>
            <a:ext cx="2388870" cy="848994"/>
          </a:xfrm>
          <a:prstGeom prst="rect">
            <a:avLst/>
          </a:prstGeom>
        </p:spPr>
        <p:txBody>
          <a:bodyPr vert="horz" wrap="square" lIns="0" tIns="12700" rIns="0" bIns="0" rtlCol="0">
            <a:spAutoFit/>
          </a:bodyPr>
          <a:lstStyle/>
          <a:p>
            <a:pPr marL="12700" marR="5080" indent="316865" algn="r">
              <a:lnSpc>
                <a:spcPct val="100000"/>
              </a:lnSpc>
              <a:spcBef>
                <a:spcPts val="100"/>
              </a:spcBef>
            </a:pPr>
            <a:r>
              <a:rPr sz="1800" b="1" dirty="0">
                <a:solidFill>
                  <a:srgbClr val="FFFFFF"/>
                </a:solidFill>
                <a:latin typeface="Arial"/>
                <a:cs typeface="Arial"/>
              </a:rPr>
              <a:t>Swasembada</a:t>
            </a:r>
            <a:r>
              <a:rPr sz="1800" b="1" spc="-30" dirty="0">
                <a:solidFill>
                  <a:srgbClr val="FFFFFF"/>
                </a:solidFill>
                <a:latin typeface="Arial"/>
                <a:cs typeface="Arial"/>
              </a:rPr>
              <a:t> </a:t>
            </a:r>
            <a:r>
              <a:rPr sz="1800" b="1" spc="-20" dirty="0">
                <a:solidFill>
                  <a:srgbClr val="FFFFFF"/>
                </a:solidFill>
                <a:latin typeface="Arial"/>
                <a:cs typeface="Arial"/>
              </a:rPr>
              <a:t>demi </a:t>
            </a:r>
            <a:r>
              <a:rPr sz="1800" b="1" dirty="0">
                <a:solidFill>
                  <a:srgbClr val="FFFFFF"/>
                </a:solidFill>
                <a:latin typeface="Arial"/>
                <a:cs typeface="Arial"/>
              </a:rPr>
              <a:t>lepas</a:t>
            </a:r>
            <a:r>
              <a:rPr sz="1800" b="1" spc="-25" dirty="0">
                <a:solidFill>
                  <a:srgbClr val="FFFFFF"/>
                </a:solidFill>
                <a:latin typeface="Arial"/>
                <a:cs typeface="Arial"/>
              </a:rPr>
              <a:t> </a:t>
            </a:r>
            <a:r>
              <a:rPr sz="1800" b="1" spc="-10" dirty="0">
                <a:solidFill>
                  <a:srgbClr val="FFFFFF"/>
                </a:solidFill>
                <a:latin typeface="Arial"/>
                <a:cs typeface="Arial"/>
              </a:rPr>
              <a:t>ketergantungan</a:t>
            </a:r>
            <a:endParaRPr sz="1800">
              <a:latin typeface="Arial"/>
              <a:cs typeface="Arial"/>
            </a:endParaRPr>
          </a:p>
          <a:p>
            <a:pPr marR="5080" algn="r">
              <a:lnSpc>
                <a:spcPct val="100000"/>
              </a:lnSpc>
            </a:pPr>
            <a:r>
              <a:rPr sz="1800" b="1" spc="-10" dirty="0">
                <a:solidFill>
                  <a:srgbClr val="FFFFFF"/>
                </a:solidFill>
                <a:latin typeface="Arial"/>
                <a:cs typeface="Arial"/>
              </a:rPr>
              <a:t>impor</a:t>
            </a:r>
            <a:endParaRPr sz="1800">
              <a:latin typeface="Arial"/>
              <a:cs typeface="Arial"/>
            </a:endParaRPr>
          </a:p>
        </p:txBody>
      </p:sp>
      <p:sp>
        <p:nvSpPr>
          <p:cNvPr id="26" name="object 26"/>
          <p:cNvSpPr txBox="1">
            <a:spLocks noGrp="1"/>
          </p:cNvSpPr>
          <p:nvPr>
            <p:ph type="sldNum" sz="quarter" idx="7"/>
          </p:nvPr>
        </p:nvSpPr>
        <p:spPr>
          <a:prstGeom prst="rect">
            <a:avLst/>
          </a:prstGeom>
        </p:spPr>
        <p:txBody>
          <a:bodyPr vert="horz" wrap="square" lIns="0" tIns="32384" rIns="0" bIns="0" rtlCol="0">
            <a:spAutoFit/>
          </a:bodyPr>
          <a:lstStyle/>
          <a:p>
            <a:pPr marL="39370">
              <a:lnSpc>
                <a:spcPct val="100000"/>
              </a:lnSpc>
              <a:spcBef>
                <a:spcPts val="254"/>
              </a:spcBef>
            </a:pPr>
            <a:fld id="{81D60167-4931-47E6-BA6A-407CBD079E47}" type="slidenum">
              <a:rPr spc="-25" dirty="0">
                <a:solidFill>
                  <a:srgbClr val="FFFFFF"/>
                </a:solidFill>
              </a:rPr>
              <a:t>22</a:t>
            </a:fld>
            <a:endParaRPr spc="-25" dirty="0">
              <a:solidFill>
                <a:srgbClr val="FFFFF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64617" y="5841491"/>
            <a:ext cx="11193145" cy="802005"/>
            <a:chOff x="264617" y="5841491"/>
            <a:chExt cx="11193145" cy="802005"/>
          </a:xfrm>
        </p:grpSpPr>
        <p:pic>
          <p:nvPicPr>
            <p:cNvPr id="3" name="object 3"/>
            <p:cNvPicPr/>
            <p:nvPr/>
          </p:nvPicPr>
          <p:blipFill>
            <a:blip r:embed="rId2" cstate="print"/>
            <a:stretch>
              <a:fillRect/>
            </a:stretch>
          </p:blipFill>
          <p:spPr>
            <a:xfrm>
              <a:off x="2234074" y="5947698"/>
              <a:ext cx="472645" cy="249408"/>
            </a:xfrm>
            <a:prstGeom prst="rect">
              <a:avLst/>
            </a:prstGeom>
          </p:spPr>
        </p:pic>
        <p:pic>
          <p:nvPicPr>
            <p:cNvPr id="4" name="object 4"/>
            <p:cNvPicPr/>
            <p:nvPr/>
          </p:nvPicPr>
          <p:blipFill>
            <a:blip r:embed="rId3" cstate="print"/>
            <a:stretch>
              <a:fillRect/>
            </a:stretch>
          </p:blipFill>
          <p:spPr>
            <a:xfrm>
              <a:off x="2595372" y="5841491"/>
              <a:ext cx="509003" cy="219544"/>
            </a:xfrm>
            <a:prstGeom prst="rect">
              <a:avLst/>
            </a:prstGeom>
          </p:spPr>
        </p:pic>
        <p:pic>
          <p:nvPicPr>
            <p:cNvPr id="5" name="object 5"/>
            <p:cNvPicPr/>
            <p:nvPr/>
          </p:nvPicPr>
          <p:blipFill>
            <a:blip r:embed="rId4" cstate="print"/>
            <a:stretch>
              <a:fillRect/>
            </a:stretch>
          </p:blipFill>
          <p:spPr>
            <a:xfrm>
              <a:off x="2973323" y="5843015"/>
              <a:ext cx="510514" cy="283540"/>
            </a:xfrm>
            <a:prstGeom prst="rect">
              <a:avLst/>
            </a:prstGeom>
          </p:spPr>
        </p:pic>
        <p:pic>
          <p:nvPicPr>
            <p:cNvPr id="6" name="object 6"/>
            <p:cNvPicPr/>
            <p:nvPr/>
          </p:nvPicPr>
          <p:blipFill>
            <a:blip r:embed="rId5" cstate="print"/>
            <a:stretch>
              <a:fillRect/>
            </a:stretch>
          </p:blipFill>
          <p:spPr>
            <a:xfrm>
              <a:off x="3352800" y="5945123"/>
              <a:ext cx="510514" cy="198081"/>
            </a:xfrm>
            <a:prstGeom prst="rect">
              <a:avLst/>
            </a:prstGeom>
          </p:spPr>
        </p:pic>
        <p:pic>
          <p:nvPicPr>
            <p:cNvPr id="7" name="object 7"/>
            <p:cNvPicPr/>
            <p:nvPr/>
          </p:nvPicPr>
          <p:blipFill>
            <a:blip r:embed="rId6" cstate="print"/>
            <a:stretch>
              <a:fillRect/>
            </a:stretch>
          </p:blipFill>
          <p:spPr>
            <a:xfrm>
              <a:off x="1836420" y="6083807"/>
              <a:ext cx="510514" cy="469404"/>
            </a:xfrm>
            <a:prstGeom prst="rect">
              <a:avLst/>
            </a:prstGeom>
          </p:spPr>
        </p:pic>
        <p:sp>
          <p:nvSpPr>
            <p:cNvPr id="8" name="object 8"/>
            <p:cNvSpPr/>
            <p:nvPr/>
          </p:nvSpPr>
          <p:spPr>
            <a:xfrm>
              <a:off x="1877567" y="5882959"/>
              <a:ext cx="1895475" cy="580390"/>
            </a:xfrm>
            <a:custGeom>
              <a:avLst/>
              <a:gdLst/>
              <a:ahLst/>
              <a:cxnLst/>
              <a:rect l="l" t="t" r="r" b="b"/>
              <a:pathLst>
                <a:path w="1895475" h="580389">
                  <a:moveTo>
                    <a:pt x="378968" y="241399"/>
                  </a:moveTo>
                  <a:lnTo>
                    <a:pt x="426354" y="212919"/>
                  </a:lnTo>
                  <a:lnTo>
                    <a:pt x="473739" y="188498"/>
                  </a:lnTo>
                  <a:lnTo>
                    <a:pt x="521121" y="167437"/>
                  </a:lnTo>
                  <a:lnTo>
                    <a:pt x="568499" y="149040"/>
                  </a:lnTo>
                  <a:lnTo>
                    <a:pt x="615871" y="132607"/>
                  </a:lnTo>
                  <a:lnTo>
                    <a:pt x="663235" y="117442"/>
                  </a:lnTo>
                  <a:lnTo>
                    <a:pt x="710591" y="102847"/>
                  </a:lnTo>
                  <a:lnTo>
                    <a:pt x="757936" y="88123"/>
                  </a:lnTo>
                  <a:lnTo>
                    <a:pt x="805322" y="72431"/>
                  </a:lnTo>
                  <a:lnTo>
                    <a:pt x="852709" y="56076"/>
                  </a:lnTo>
                  <a:lnTo>
                    <a:pt x="900096" y="40077"/>
                  </a:lnTo>
                  <a:lnTo>
                    <a:pt x="947483" y="25451"/>
                  </a:lnTo>
                  <a:lnTo>
                    <a:pt x="994870" y="13218"/>
                  </a:lnTo>
                  <a:lnTo>
                    <a:pt x="1042257" y="4394"/>
                  </a:lnTo>
                  <a:lnTo>
                    <a:pt x="1089644" y="0"/>
                  </a:lnTo>
                  <a:lnTo>
                    <a:pt x="1137031" y="1051"/>
                  </a:lnTo>
                  <a:lnTo>
                    <a:pt x="1179148" y="8619"/>
                  </a:lnTo>
                  <a:lnTo>
                    <a:pt x="1221258" y="22797"/>
                  </a:lnTo>
                  <a:lnTo>
                    <a:pt x="1263363" y="41763"/>
                  </a:lnTo>
                  <a:lnTo>
                    <a:pt x="1305464" y="63693"/>
                  </a:lnTo>
                  <a:lnTo>
                    <a:pt x="1347565" y="86762"/>
                  </a:lnTo>
                  <a:lnTo>
                    <a:pt x="1389666" y="109145"/>
                  </a:lnTo>
                  <a:lnTo>
                    <a:pt x="1431771" y="129020"/>
                  </a:lnTo>
                  <a:lnTo>
                    <a:pt x="1473881" y="144562"/>
                  </a:lnTo>
                  <a:lnTo>
                    <a:pt x="1515998" y="153947"/>
                  </a:lnTo>
                  <a:lnTo>
                    <a:pt x="1563385" y="157376"/>
                  </a:lnTo>
                  <a:lnTo>
                    <a:pt x="1610770" y="155646"/>
                  </a:lnTo>
                  <a:lnTo>
                    <a:pt x="1658152" y="149948"/>
                  </a:lnTo>
                  <a:lnTo>
                    <a:pt x="1705530" y="141472"/>
                  </a:lnTo>
                  <a:lnTo>
                    <a:pt x="1752902" y="131409"/>
                  </a:lnTo>
                  <a:lnTo>
                    <a:pt x="1800266" y="120950"/>
                  </a:lnTo>
                  <a:lnTo>
                    <a:pt x="1847622" y="111284"/>
                  </a:lnTo>
                  <a:lnTo>
                    <a:pt x="1894967" y="103604"/>
                  </a:lnTo>
                </a:path>
                <a:path w="1895475" h="580389">
                  <a:moveTo>
                    <a:pt x="0" y="579968"/>
                  </a:moveTo>
                  <a:lnTo>
                    <a:pt x="37875" y="545279"/>
                  </a:lnTo>
                  <a:lnTo>
                    <a:pt x="75757" y="509292"/>
                  </a:lnTo>
                  <a:lnTo>
                    <a:pt x="113645" y="472563"/>
                  </a:lnTo>
                  <a:lnTo>
                    <a:pt x="151538" y="435650"/>
                  </a:lnTo>
                  <a:lnTo>
                    <a:pt x="189436" y="399106"/>
                  </a:lnTo>
                  <a:lnTo>
                    <a:pt x="227338" y="363489"/>
                  </a:lnTo>
                  <a:lnTo>
                    <a:pt x="265242" y="329353"/>
                  </a:lnTo>
                  <a:lnTo>
                    <a:pt x="303150" y="297256"/>
                  </a:lnTo>
                  <a:lnTo>
                    <a:pt x="341058" y="267753"/>
                  </a:lnTo>
                  <a:lnTo>
                    <a:pt x="378968" y="241399"/>
                  </a:lnTo>
                </a:path>
              </a:pathLst>
            </a:custGeom>
            <a:ln w="28575">
              <a:solidFill>
                <a:srgbClr val="4471C4"/>
              </a:solidFill>
            </a:ln>
          </p:spPr>
          <p:txBody>
            <a:bodyPr wrap="square" lIns="0" tIns="0" rIns="0" bIns="0" rtlCol="0"/>
            <a:lstStyle/>
            <a:p>
              <a:endParaRPr/>
            </a:p>
          </p:txBody>
        </p:sp>
      </p:grpSp>
      <p:sp>
        <p:nvSpPr>
          <p:cNvPr id="9" name="object 9"/>
          <p:cNvSpPr txBox="1">
            <a:spLocks noGrp="1"/>
          </p:cNvSpPr>
          <p:nvPr>
            <p:ph type="title"/>
          </p:nvPr>
        </p:nvSpPr>
        <p:spPr>
          <a:xfrm>
            <a:off x="277774" y="80898"/>
            <a:ext cx="11901272" cy="381515"/>
          </a:xfrm>
          <a:prstGeom prst="rect">
            <a:avLst/>
          </a:prstGeom>
        </p:spPr>
        <p:txBody>
          <a:bodyPr vert="horz" wrap="square" lIns="0" tIns="12065" rIns="0" bIns="0" rtlCol="0">
            <a:spAutoFit/>
          </a:bodyPr>
          <a:lstStyle/>
          <a:p>
            <a:pPr marL="12700">
              <a:lnSpc>
                <a:spcPct val="100000"/>
              </a:lnSpc>
              <a:spcBef>
                <a:spcPts val="95"/>
              </a:spcBef>
            </a:pPr>
            <a:r>
              <a:rPr sz="2400" dirty="0"/>
              <a:t>PASCA PANDEMI, PERTUMBUHAN PULIH CEPAT DI SELURUH WILAYAH,</a:t>
            </a:r>
          </a:p>
        </p:txBody>
      </p:sp>
      <p:sp>
        <p:nvSpPr>
          <p:cNvPr id="10" name="object 10"/>
          <p:cNvSpPr txBox="1"/>
          <p:nvPr/>
        </p:nvSpPr>
        <p:spPr>
          <a:xfrm>
            <a:off x="277773" y="464947"/>
            <a:ext cx="11634407" cy="443070"/>
          </a:xfrm>
          <a:prstGeom prst="rect">
            <a:avLst/>
          </a:prstGeom>
        </p:spPr>
        <p:txBody>
          <a:bodyPr vert="horz" wrap="square" lIns="0" tIns="12065" rIns="0" bIns="0" rtlCol="0">
            <a:spAutoFit/>
          </a:bodyPr>
          <a:lstStyle/>
          <a:p>
            <a:pPr marL="12700">
              <a:lnSpc>
                <a:spcPct val="100000"/>
              </a:lnSpc>
              <a:spcBef>
                <a:spcPts val="95"/>
              </a:spcBef>
            </a:pPr>
            <a:r>
              <a:rPr sz="2800" b="1" dirty="0">
                <a:latin typeface="Arial"/>
                <a:cs typeface="Arial"/>
              </a:rPr>
              <a:t>KEMISKINAN DAN PENGANGGURAN TERUS MENURUN</a:t>
            </a:r>
            <a:endParaRPr sz="2800" dirty="0">
              <a:latin typeface="Arial"/>
              <a:cs typeface="Arial"/>
            </a:endParaRPr>
          </a:p>
        </p:txBody>
      </p:sp>
      <p:sp>
        <p:nvSpPr>
          <p:cNvPr id="11" name="object 11"/>
          <p:cNvSpPr/>
          <p:nvPr/>
        </p:nvSpPr>
        <p:spPr>
          <a:xfrm>
            <a:off x="279819" y="1338580"/>
            <a:ext cx="1256030" cy="575945"/>
          </a:xfrm>
          <a:custGeom>
            <a:avLst/>
            <a:gdLst/>
            <a:ahLst/>
            <a:cxnLst/>
            <a:rect l="l" t="t" r="r" b="b"/>
            <a:pathLst>
              <a:path w="1256030" h="575944">
                <a:moveTo>
                  <a:pt x="1159598" y="0"/>
                </a:moveTo>
                <a:lnTo>
                  <a:pt x="95999" y="0"/>
                </a:lnTo>
                <a:lnTo>
                  <a:pt x="58630" y="7536"/>
                </a:lnTo>
                <a:lnTo>
                  <a:pt x="28116" y="28098"/>
                </a:lnTo>
                <a:lnTo>
                  <a:pt x="7543" y="58614"/>
                </a:lnTo>
                <a:lnTo>
                  <a:pt x="0" y="96012"/>
                </a:lnTo>
                <a:lnTo>
                  <a:pt x="0" y="479933"/>
                </a:lnTo>
                <a:lnTo>
                  <a:pt x="7543" y="517330"/>
                </a:lnTo>
                <a:lnTo>
                  <a:pt x="28116" y="547846"/>
                </a:lnTo>
                <a:lnTo>
                  <a:pt x="58630" y="568408"/>
                </a:lnTo>
                <a:lnTo>
                  <a:pt x="95999" y="575945"/>
                </a:lnTo>
                <a:lnTo>
                  <a:pt x="1159598" y="575945"/>
                </a:lnTo>
                <a:lnTo>
                  <a:pt x="1196942" y="568408"/>
                </a:lnTo>
                <a:lnTo>
                  <a:pt x="1227464" y="547846"/>
                </a:lnTo>
                <a:lnTo>
                  <a:pt x="1248056" y="517330"/>
                </a:lnTo>
                <a:lnTo>
                  <a:pt x="1255610" y="479933"/>
                </a:lnTo>
                <a:lnTo>
                  <a:pt x="1255610" y="96012"/>
                </a:lnTo>
                <a:lnTo>
                  <a:pt x="1248056" y="58614"/>
                </a:lnTo>
                <a:lnTo>
                  <a:pt x="1227464" y="28098"/>
                </a:lnTo>
                <a:lnTo>
                  <a:pt x="1196942" y="7536"/>
                </a:lnTo>
                <a:lnTo>
                  <a:pt x="1159598" y="0"/>
                </a:lnTo>
                <a:close/>
              </a:path>
            </a:pathLst>
          </a:custGeom>
          <a:solidFill>
            <a:srgbClr val="152C58"/>
          </a:solidFill>
        </p:spPr>
        <p:txBody>
          <a:bodyPr wrap="square" lIns="0" tIns="0" rIns="0" bIns="0" rtlCol="0"/>
          <a:lstStyle/>
          <a:p>
            <a:endParaRPr/>
          </a:p>
        </p:txBody>
      </p:sp>
      <p:sp>
        <p:nvSpPr>
          <p:cNvPr id="12" name="object 12"/>
          <p:cNvSpPr txBox="1"/>
          <p:nvPr/>
        </p:nvSpPr>
        <p:spPr>
          <a:xfrm>
            <a:off x="272574" y="1487804"/>
            <a:ext cx="1269528" cy="258404"/>
          </a:xfrm>
          <a:prstGeom prst="rect">
            <a:avLst/>
          </a:prstGeom>
        </p:spPr>
        <p:txBody>
          <a:bodyPr vert="horz" wrap="square" lIns="0" tIns="12065" rIns="0" bIns="0" rtlCol="0">
            <a:spAutoFit/>
          </a:bodyPr>
          <a:lstStyle/>
          <a:p>
            <a:pPr marL="12700">
              <a:lnSpc>
                <a:spcPct val="100000"/>
              </a:lnSpc>
              <a:spcBef>
                <a:spcPts val="95"/>
              </a:spcBef>
            </a:pPr>
            <a:r>
              <a:rPr sz="1600" b="1" dirty="0">
                <a:solidFill>
                  <a:srgbClr val="FFFFFF"/>
                </a:solidFill>
                <a:latin typeface="Arial"/>
                <a:cs typeface="Arial"/>
              </a:rPr>
              <a:t>SUMATERA</a:t>
            </a:r>
            <a:endParaRPr sz="1600" dirty="0">
              <a:latin typeface="Arial"/>
              <a:cs typeface="Arial"/>
            </a:endParaRPr>
          </a:p>
        </p:txBody>
      </p:sp>
      <p:sp>
        <p:nvSpPr>
          <p:cNvPr id="13" name="object 13"/>
          <p:cNvSpPr/>
          <p:nvPr/>
        </p:nvSpPr>
        <p:spPr>
          <a:xfrm>
            <a:off x="279819" y="2207641"/>
            <a:ext cx="1256030" cy="576580"/>
          </a:xfrm>
          <a:custGeom>
            <a:avLst/>
            <a:gdLst/>
            <a:ahLst/>
            <a:cxnLst/>
            <a:rect l="l" t="t" r="r" b="b"/>
            <a:pathLst>
              <a:path w="1256030" h="576580">
                <a:moveTo>
                  <a:pt x="1159598" y="0"/>
                </a:moveTo>
                <a:lnTo>
                  <a:pt x="95999" y="0"/>
                </a:lnTo>
                <a:lnTo>
                  <a:pt x="58630" y="7554"/>
                </a:lnTo>
                <a:lnTo>
                  <a:pt x="28116" y="28146"/>
                </a:lnTo>
                <a:lnTo>
                  <a:pt x="7543" y="58668"/>
                </a:lnTo>
                <a:lnTo>
                  <a:pt x="0" y="96012"/>
                </a:lnTo>
                <a:lnTo>
                  <a:pt x="0" y="480060"/>
                </a:lnTo>
                <a:lnTo>
                  <a:pt x="7543" y="517403"/>
                </a:lnTo>
                <a:lnTo>
                  <a:pt x="28116" y="547925"/>
                </a:lnTo>
                <a:lnTo>
                  <a:pt x="58630" y="568517"/>
                </a:lnTo>
                <a:lnTo>
                  <a:pt x="95999" y="576072"/>
                </a:lnTo>
                <a:lnTo>
                  <a:pt x="1159598" y="576072"/>
                </a:lnTo>
                <a:lnTo>
                  <a:pt x="1196942" y="568517"/>
                </a:lnTo>
                <a:lnTo>
                  <a:pt x="1227464" y="547925"/>
                </a:lnTo>
                <a:lnTo>
                  <a:pt x="1248056" y="517403"/>
                </a:lnTo>
                <a:lnTo>
                  <a:pt x="1255610" y="480060"/>
                </a:lnTo>
                <a:lnTo>
                  <a:pt x="1255610" y="96012"/>
                </a:lnTo>
                <a:lnTo>
                  <a:pt x="1248056" y="58668"/>
                </a:lnTo>
                <a:lnTo>
                  <a:pt x="1227464" y="28146"/>
                </a:lnTo>
                <a:lnTo>
                  <a:pt x="1196942" y="7554"/>
                </a:lnTo>
                <a:lnTo>
                  <a:pt x="1159598" y="0"/>
                </a:lnTo>
                <a:close/>
              </a:path>
            </a:pathLst>
          </a:custGeom>
          <a:solidFill>
            <a:srgbClr val="152C58"/>
          </a:solidFill>
        </p:spPr>
        <p:txBody>
          <a:bodyPr wrap="square" lIns="0" tIns="0" rIns="0" bIns="0" rtlCol="0"/>
          <a:lstStyle/>
          <a:p>
            <a:endParaRPr/>
          </a:p>
        </p:txBody>
      </p:sp>
      <p:sp>
        <p:nvSpPr>
          <p:cNvPr id="14" name="object 14"/>
          <p:cNvSpPr txBox="1"/>
          <p:nvPr/>
        </p:nvSpPr>
        <p:spPr>
          <a:xfrm>
            <a:off x="576204" y="2357119"/>
            <a:ext cx="663920" cy="258404"/>
          </a:xfrm>
          <a:prstGeom prst="rect">
            <a:avLst/>
          </a:prstGeom>
        </p:spPr>
        <p:txBody>
          <a:bodyPr vert="horz" wrap="square" lIns="0" tIns="12065" rIns="0" bIns="0" rtlCol="0">
            <a:spAutoFit/>
          </a:bodyPr>
          <a:lstStyle/>
          <a:p>
            <a:pPr marL="12700">
              <a:lnSpc>
                <a:spcPct val="100000"/>
              </a:lnSpc>
              <a:spcBef>
                <a:spcPts val="95"/>
              </a:spcBef>
            </a:pPr>
            <a:r>
              <a:rPr sz="1600" b="1" dirty="0">
                <a:solidFill>
                  <a:srgbClr val="FFFFFF"/>
                </a:solidFill>
                <a:latin typeface="Arial"/>
                <a:cs typeface="Arial"/>
              </a:rPr>
              <a:t>JAWA</a:t>
            </a:r>
            <a:endParaRPr sz="1600">
              <a:latin typeface="Arial"/>
              <a:cs typeface="Arial"/>
            </a:endParaRPr>
          </a:p>
        </p:txBody>
      </p:sp>
      <p:sp>
        <p:nvSpPr>
          <p:cNvPr id="15" name="object 15"/>
          <p:cNvSpPr/>
          <p:nvPr/>
        </p:nvSpPr>
        <p:spPr>
          <a:xfrm>
            <a:off x="279819" y="3103245"/>
            <a:ext cx="1256030" cy="576580"/>
          </a:xfrm>
          <a:custGeom>
            <a:avLst/>
            <a:gdLst/>
            <a:ahLst/>
            <a:cxnLst/>
            <a:rect l="l" t="t" r="r" b="b"/>
            <a:pathLst>
              <a:path w="1256030" h="576579">
                <a:moveTo>
                  <a:pt x="1159598" y="0"/>
                </a:moveTo>
                <a:lnTo>
                  <a:pt x="95999" y="0"/>
                </a:lnTo>
                <a:lnTo>
                  <a:pt x="58630" y="7554"/>
                </a:lnTo>
                <a:lnTo>
                  <a:pt x="28116" y="28146"/>
                </a:lnTo>
                <a:lnTo>
                  <a:pt x="7543" y="58668"/>
                </a:lnTo>
                <a:lnTo>
                  <a:pt x="0" y="96012"/>
                </a:lnTo>
                <a:lnTo>
                  <a:pt x="0" y="480059"/>
                </a:lnTo>
                <a:lnTo>
                  <a:pt x="7543" y="517403"/>
                </a:lnTo>
                <a:lnTo>
                  <a:pt x="28116" y="547925"/>
                </a:lnTo>
                <a:lnTo>
                  <a:pt x="58630" y="568517"/>
                </a:lnTo>
                <a:lnTo>
                  <a:pt x="95999" y="576071"/>
                </a:lnTo>
                <a:lnTo>
                  <a:pt x="1159598" y="576071"/>
                </a:lnTo>
                <a:lnTo>
                  <a:pt x="1196942" y="568517"/>
                </a:lnTo>
                <a:lnTo>
                  <a:pt x="1227464" y="547925"/>
                </a:lnTo>
                <a:lnTo>
                  <a:pt x="1248056" y="517403"/>
                </a:lnTo>
                <a:lnTo>
                  <a:pt x="1255610" y="480059"/>
                </a:lnTo>
                <a:lnTo>
                  <a:pt x="1255610" y="96012"/>
                </a:lnTo>
                <a:lnTo>
                  <a:pt x="1248056" y="58668"/>
                </a:lnTo>
                <a:lnTo>
                  <a:pt x="1227464" y="28146"/>
                </a:lnTo>
                <a:lnTo>
                  <a:pt x="1196942" y="7554"/>
                </a:lnTo>
                <a:lnTo>
                  <a:pt x="1159598" y="0"/>
                </a:lnTo>
                <a:close/>
              </a:path>
            </a:pathLst>
          </a:custGeom>
          <a:solidFill>
            <a:srgbClr val="152C58"/>
          </a:solidFill>
        </p:spPr>
        <p:txBody>
          <a:bodyPr wrap="square" lIns="0" tIns="0" rIns="0" bIns="0" rtlCol="0"/>
          <a:lstStyle/>
          <a:p>
            <a:endParaRPr/>
          </a:p>
        </p:txBody>
      </p:sp>
      <p:sp>
        <p:nvSpPr>
          <p:cNvPr id="16" name="object 16"/>
          <p:cNvSpPr txBox="1"/>
          <p:nvPr/>
        </p:nvSpPr>
        <p:spPr>
          <a:xfrm>
            <a:off x="502291" y="3130372"/>
            <a:ext cx="811364" cy="504625"/>
          </a:xfrm>
          <a:prstGeom prst="rect">
            <a:avLst/>
          </a:prstGeom>
        </p:spPr>
        <p:txBody>
          <a:bodyPr vert="horz" wrap="square" lIns="0" tIns="12065" rIns="0" bIns="0" rtlCol="0">
            <a:spAutoFit/>
          </a:bodyPr>
          <a:lstStyle/>
          <a:p>
            <a:pPr marL="116205">
              <a:lnSpc>
                <a:spcPct val="100000"/>
              </a:lnSpc>
              <a:spcBef>
                <a:spcPts val="95"/>
              </a:spcBef>
            </a:pPr>
            <a:r>
              <a:rPr sz="1600" b="1" dirty="0">
                <a:solidFill>
                  <a:srgbClr val="FFFFFF"/>
                </a:solidFill>
                <a:latin typeface="Arial"/>
                <a:cs typeface="Arial"/>
              </a:rPr>
              <a:t>BALI</a:t>
            </a:r>
            <a:endParaRPr sz="1600">
              <a:latin typeface="Arial"/>
              <a:cs typeface="Arial"/>
            </a:endParaRPr>
          </a:p>
          <a:p>
            <a:pPr marL="12700">
              <a:lnSpc>
                <a:spcPct val="100000"/>
              </a:lnSpc>
              <a:spcBef>
                <a:spcPts val="5"/>
              </a:spcBef>
            </a:pPr>
            <a:r>
              <a:rPr sz="1600" b="1" dirty="0">
                <a:solidFill>
                  <a:srgbClr val="FFFFFF"/>
                </a:solidFill>
                <a:latin typeface="Arial"/>
                <a:cs typeface="Arial"/>
              </a:rPr>
              <a:t>NUSRA</a:t>
            </a:r>
            <a:endParaRPr sz="1600">
              <a:latin typeface="Arial"/>
              <a:cs typeface="Arial"/>
            </a:endParaRPr>
          </a:p>
        </p:txBody>
      </p:sp>
      <p:sp>
        <p:nvSpPr>
          <p:cNvPr id="17" name="object 17"/>
          <p:cNvSpPr/>
          <p:nvPr/>
        </p:nvSpPr>
        <p:spPr>
          <a:xfrm>
            <a:off x="272834" y="4035297"/>
            <a:ext cx="1256030" cy="576580"/>
          </a:xfrm>
          <a:custGeom>
            <a:avLst/>
            <a:gdLst/>
            <a:ahLst/>
            <a:cxnLst/>
            <a:rect l="l" t="t" r="r" b="b"/>
            <a:pathLst>
              <a:path w="1256030" h="576579">
                <a:moveTo>
                  <a:pt x="1159598" y="0"/>
                </a:moveTo>
                <a:lnTo>
                  <a:pt x="95999" y="0"/>
                </a:lnTo>
                <a:lnTo>
                  <a:pt x="58630" y="7554"/>
                </a:lnTo>
                <a:lnTo>
                  <a:pt x="28116" y="28146"/>
                </a:lnTo>
                <a:lnTo>
                  <a:pt x="7543" y="58668"/>
                </a:lnTo>
                <a:lnTo>
                  <a:pt x="0" y="96012"/>
                </a:lnTo>
                <a:lnTo>
                  <a:pt x="0" y="480059"/>
                </a:lnTo>
                <a:lnTo>
                  <a:pt x="7543" y="517403"/>
                </a:lnTo>
                <a:lnTo>
                  <a:pt x="28116" y="547925"/>
                </a:lnTo>
                <a:lnTo>
                  <a:pt x="58630" y="568517"/>
                </a:lnTo>
                <a:lnTo>
                  <a:pt x="95999" y="576071"/>
                </a:lnTo>
                <a:lnTo>
                  <a:pt x="1159598" y="576071"/>
                </a:lnTo>
                <a:lnTo>
                  <a:pt x="1196942" y="568517"/>
                </a:lnTo>
                <a:lnTo>
                  <a:pt x="1227464" y="547925"/>
                </a:lnTo>
                <a:lnTo>
                  <a:pt x="1248056" y="517403"/>
                </a:lnTo>
                <a:lnTo>
                  <a:pt x="1255610" y="480059"/>
                </a:lnTo>
                <a:lnTo>
                  <a:pt x="1255610" y="96012"/>
                </a:lnTo>
                <a:lnTo>
                  <a:pt x="1248056" y="58668"/>
                </a:lnTo>
                <a:lnTo>
                  <a:pt x="1227464" y="28146"/>
                </a:lnTo>
                <a:lnTo>
                  <a:pt x="1196942" y="7554"/>
                </a:lnTo>
                <a:lnTo>
                  <a:pt x="1159598" y="0"/>
                </a:lnTo>
                <a:close/>
              </a:path>
            </a:pathLst>
          </a:custGeom>
          <a:solidFill>
            <a:srgbClr val="152C58"/>
          </a:solidFill>
        </p:spPr>
        <p:txBody>
          <a:bodyPr wrap="square" lIns="0" tIns="0" rIns="0" bIns="0" rtlCol="0"/>
          <a:lstStyle/>
          <a:p>
            <a:endParaRPr/>
          </a:p>
        </p:txBody>
      </p:sp>
      <p:sp>
        <p:nvSpPr>
          <p:cNvPr id="18" name="object 18"/>
          <p:cNvSpPr txBox="1"/>
          <p:nvPr/>
        </p:nvSpPr>
        <p:spPr>
          <a:xfrm>
            <a:off x="239515" y="4200271"/>
            <a:ext cx="1322006" cy="228268"/>
          </a:xfrm>
          <a:prstGeom prst="rect">
            <a:avLst/>
          </a:prstGeom>
        </p:spPr>
        <p:txBody>
          <a:bodyPr vert="horz" wrap="square" lIns="0" tIns="12700" rIns="0" bIns="0" rtlCol="0">
            <a:spAutoFit/>
          </a:bodyPr>
          <a:lstStyle/>
          <a:p>
            <a:pPr marL="12700">
              <a:lnSpc>
                <a:spcPct val="100000"/>
              </a:lnSpc>
              <a:spcBef>
                <a:spcPts val="100"/>
              </a:spcBef>
            </a:pPr>
            <a:r>
              <a:rPr sz="1400" b="1" dirty="0">
                <a:solidFill>
                  <a:srgbClr val="FFFFFF"/>
                </a:solidFill>
                <a:latin typeface="Arial"/>
                <a:cs typeface="Arial"/>
              </a:rPr>
              <a:t>KALIMANTAN</a:t>
            </a:r>
            <a:endParaRPr sz="1400">
              <a:latin typeface="Arial"/>
              <a:cs typeface="Arial"/>
            </a:endParaRPr>
          </a:p>
        </p:txBody>
      </p:sp>
      <p:sp>
        <p:nvSpPr>
          <p:cNvPr id="19" name="object 19"/>
          <p:cNvSpPr/>
          <p:nvPr/>
        </p:nvSpPr>
        <p:spPr>
          <a:xfrm>
            <a:off x="272834" y="4922265"/>
            <a:ext cx="1256030" cy="575945"/>
          </a:xfrm>
          <a:custGeom>
            <a:avLst/>
            <a:gdLst/>
            <a:ahLst/>
            <a:cxnLst/>
            <a:rect l="l" t="t" r="r" b="b"/>
            <a:pathLst>
              <a:path w="1256030" h="575945">
                <a:moveTo>
                  <a:pt x="1159598" y="0"/>
                </a:moveTo>
                <a:lnTo>
                  <a:pt x="95999" y="0"/>
                </a:lnTo>
                <a:lnTo>
                  <a:pt x="58630" y="7536"/>
                </a:lnTo>
                <a:lnTo>
                  <a:pt x="28116" y="28098"/>
                </a:lnTo>
                <a:lnTo>
                  <a:pt x="7543" y="58614"/>
                </a:lnTo>
                <a:lnTo>
                  <a:pt x="0" y="96011"/>
                </a:lnTo>
                <a:lnTo>
                  <a:pt x="0" y="479932"/>
                </a:lnTo>
                <a:lnTo>
                  <a:pt x="7543" y="517330"/>
                </a:lnTo>
                <a:lnTo>
                  <a:pt x="28116" y="547846"/>
                </a:lnTo>
                <a:lnTo>
                  <a:pt x="58630" y="568408"/>
                </a:lnTo>
                <a:lnTo>
                  <a:pt x="95999" y="575944"/>
                </a:lnTo>
                <a:lnTo>
                  <a:pt x="1159598" y="575944"/>
                </a:lnTo>
                <a:lnTo>
                  <a:pt x="1196942" y="568408"/>
                </a:lnTo>
                <a:lnTo>
                  <a:pt x="1227464" y="547846"/>
                </a:lnTo>
                <a:lnTo>
                  <a:pt x="1248056" y="517330"/>
                </a:lnTo>
                <a:lnTo>
                  <a:pt x="1255610" y="479932"/>
                </a:lnTo>
                <a:lnTo>
                  <a:pt x="1255610" y="96011"/>
                </a:lnTo>
                <a:lnTo>
                  <a:pt x="1248056" y="58614"/>
                </a:lnTo>
                <a:lnTo>
                  <a:pt x="1227464" y="28098"/>
                </a:lnTo>
                <a:lnTo>
                  <a:pt x="1196942" y="7536"/>
                </a:lnTo>
                <a:lnTo>
                  <a:pt x="1159598" y="0"/>
                </a:lnTo>
                <a:close/>
              </a:path>
            </a:pathLst>
          </a:custGeom>
          <a:solidFill>
            <a:srgbClr val="152C58"/>
          </a:solidFill>
        </p:spPr>
        <p:txBody>
          <a:bodyPr wrap="square" lIns="0" tIns="0" rIns="0" bIns="0" rtlCol="0"/>
          <a:lstStyle/>
          <a:p>
            <a:endParaRPr/>
          </a:p>
        </p:txBody>
      </p:sp>
      <p:sp>
        <p:nvSpPr>
          <p:cNvPr id="20" name="object 20"/>
          <p:cNvSpPr txBox="1"/>
          <p:nvPr/>
        </p:nvSpPr>
        <p:spPr>
          <a:xfrm>
            <a:off x="301610" y="5071694"/>
            <a:ext cx="1197054" cy="258404"/>
          </a:xfrm>
          <a:prstGeom prst="rect">
            <a:avLst/>
          </a:prstGeom>
        </p:spPr>
        <p:txBody>
          <a:bodyPr vert="horz" wrap="square" lIns="0" tIns="12065" rIns="0" bIns="0" rtlCol="0">
            <a:spAutoFit/>
          </a:bodyPr>
          <a:lstStyle/>
          <a:p>
            <a:pPr marL="12700">
              <a:lnSpc>
                <a:spcPct val="100000"/>
              </a:lnSpc>
              <a:spcBef>
                <a:spcPts val="95"/>
              </a:spcBef>
            </a:pPr>
            <a:r>
              <a:rPr sz="1600" b="1" dirty="0">
                <a:solidFill>
                  <a:srgbClr val="FFFFFF"/>
                </a:solidFill>
                <a:latin typeface="Arial"/>
                <a:cs typeface="Arial"/>
              </a:rPr>
              <a:t>SULAWESI</a:t>
            </a:r>
            <a:endParaRPr sz="1600">
              <a:latin typeface="Arial"/>
              <a:cs typeface="Arial"/>
            </a:endParaRPr>
          </a:p>
        </p:txBody>
      </p:sp>
      <p:sp>
        <p:nvSpPr>
          <p:cNvPr id="21" name="object 21"/>
          <p:cNvSpPr/>
          <p:nvPr/>
        </p:nvSpPr>
        <p:spPr>
          <a:xfrm>
            <a:off x="263220" y="5825883"/>
            <a:ext cx="1256030" cy="576580"/>
          </a:xfrm>
          <a:custGeom>
            <a:avLst/>
            <a:gdLst/>
            <a:ahLst/>
            <a:cxnLst/>
            <a:rect l="l" t="t" r="r" b="b"/>
            <a:pathLst>
              <a:path w="1256030" h="576579">
                <a:moveTo>
                  <a:pt x="1159560" y="0"/>
                </a:moveTo>
                <a:lnTo>
                  <a:pt x="95999" y="0"/>
                </a:lnTo>
                <a:lnTo>
                  <a:pt x="58630" y="7543"/>
                </a:lnTo>
                <a:lnTo>
                  <a:pt x="28116" y="28116"/>
                </a:lnTo>
                <a:lnTo>
                  <a:pt x="7543" y="58630"/>
                </a:lnTo>
                <a:lnTo>
                  <a:pt x="0" y="95999"/>
                </a:lnTo>
                <a:lnTo>
                  <a:pt x="0" y="479996"/>
                </a:lnTo>
                <a:lnTo>
                  <a:pt x="7543" y="517365"/>
                </a:lnTo>
                <a:lnTo>
                  <a:pt x="28116" y="547879"/>
                </a:lnTo>
                <a:lnTo>
                  <a:pt x="58630" y="568452"/>
                </a:lnTo>
                <a:lnTo>
                  <a:pt x="95999" y="575995"/>
                </a:lnTo>
                <a:lnTo>
                  <a:pt x="1159560" y="575995"/>
                </a:lnTo>
                <a:lnTo>
                  <a:pt x="1196904" y="568452"/>
                </a:lnTo>
                <a:lnTo>
                  <a:pt x="1227426" y="547879"/>
                </a:lnTo>
                <a:lnTo>
                  <a:pt x="1248018" y="517365"/>
                </a:lnTo>
                <a:lnTo>
                  <a:pt x="1255572" y="479996"/>
                </a:lnTo>
                <a:lnTo>
                  <a:pt x="1255572" y="95999"/>
                </a:lnTo>
                <a:lnTo>
                  <a:pt x="1248018" y="58630"/>
                </a:lnTo>
                <a:lnTo>
                  <a:pt x="1227426" y="28116"/>
                </a:lnTo>
                <a:lnTo>
                  <a:pt x="1196904" y="7543"/>
                </a:lnTo>
                <a:lnTo>
                  <a:pt x="1159560" y="0"/>
                </a:lnTo>
                <a:close/>
              </a:path>
            </a:pathLst>
          </a:custGeom>
          <a:solidFill>
            <a:srgbClr val="152C58"/>
          </a:solidFill>
        </p:spPr>
        <p:txBody>
          <a:bodyPr wrap="square" lIns="0" tIns="0" rIns="0" bIns="0" rtlCol="0"/>
          <a:lstStyle/>
          <a:p>
            <a:endParaRPr/>
          </a:p>
        </p:txBody>
      </p:sp>
      <p:sp>
        <p:nvSpPr>
          <p:cNvPr id="22" name="object 22"/>
          <p:cNvSpPr txBox="1"/>
          <p:nvPr/>
        </p:nvSpPr>
        <p:spPr>
          <a:xfrm>
            <a:off x="392124" y="5854090"/>
            <a:ext cx="997130" cy="504625"/>
          </a:xfrm>
          <a:prstGeom prst="rect">
            <a:avLst/>
          </a:prstGeom>
        </p:spPr>
        <p:txBody>
          <a:bodyPr vert="horz" wrap="square" lIns="0" tIns="12065" rIns="0" bIns="0" rtlCol="0">
            <a:spAutoFit/>
          </a:bodyPr>
          <a:lstStyle/>
          <a:p>
            <a:pPr marL="91440" marR="5080" indent="-79375">
              <a:lnSpc>
                <a:spcPct val="100000"/>
              </a:lnSpc>
              <a:spcBef>
                <a:spcPts val="95"/>
              </a:spcBef>
            </a:pPr>
            <a:r>
              <a:rPr sz="1600" b="1" dirty="0">
                <a:solidFill>
                  <a:srgbClr val="FFFFFF"/>
                </a:solidFill>
                <a:latin typeface="Arial"/>
                <a:cs typeface="Arial"/>
              </a:rPr>
              <a:t>MALUKU PAPUA</a:t>
            </a:r>
            <a:endParaRPr sz="1600">
              <a:latin typeface="Arial"/>
              <a:cs typeface="Arial"/>
            </a:endParaRPr>
          </a:p>
        </p:txBody>
      </p:sp>
      <p:grpSp>
        <p:nvGrpSpPr>
          <p:cNvPr id="23" name="object 23"/>
          <p:cNvGrpSpPr/>
          <p:nvPr/>
        </p:nvGrpSpPr>
        <p:grpSpPr>
          <a:xfrm>
            <a:off x="1819655" y="1350289"/>
            <a:ext cx="2021205" cy="680085"/>
            <a:chOff x="1819655" y="1350289"/>
            <a:chExt cx="2021205" cy="680085"/>
          </a:xfrm>
        </p:grpSpPr>
        <p:pic>
          <p:nvPicPr>
            <p:cNvPr id="24" name="object 24"/>
            <p:cNvPicPr/>
            <p:nvPr/>
          </p:nvPicPr>
          <p:blipFill>
            <a:blip r:embed="rId7" cstate="print"/>
            <a:stretch>
              <a:fillRect/>
            </a:stretch>
          </p:blipFill>
          <p:spPr>
            <a:xfrm>
              <a:off x="2215786" y="1444730"/>
              <a:ext cx="472645" cy="574593"/>
            </a:xfrm>
            <a:prstGeom prst="rect">
              <a:avLst/>
            </a:prstGeom>
          </p:spPr>
        </p:pic>
        <p:pic>
          <p:nvPicPr>
            <p:cNvPr id="25" name="object 25"/>
            <p:cNvPicPr/>
            <p:nvPr/>
          </p:nvPicPr>
          <p:blipFill>
            <a:blip r:embed="rId8" cstate="print"/>
            <a:stretch>
              <a:fillRect/>
            </a:stretch>
          </p:blipFill>
          <p:spPr>
            <a:xfrm>
              <a:off x="2575559" y="1350289"/>
              <a:ext cx="509003" cy="225526"/>
            </a:xfrm>
            <a:prstGeom prst="rect">
              <a:avLst/>
            </a:prstGeom>
          </p:spPr>
        </p:pic>
        <p:pic>
          <p:nvPicPr>
            <p:cNvPr id="26" name="object 26"/>
            <p:cNvPicPr/>
            <p:nvPr/>
          </p:nvPicPr>
          <p:blipFill>
            <a:blip r:embed="rId9" cstate="print"/>
            <a:stretch>
              <a:fillRect/>
            </a:stretch>
          </p:blipFill>
          <p:spPr>
            <a:xfrm>
              <a:off x="2953511" y="1444802"/>
              <a:ext cx="509003" cy="134061"/>
            </a:xfrm>
            <a:prstGeom prst="rect">
              <a:avLst/>
            </a:prstGeom>
          </p:spPr>
        </p:pic>
        <p:pic>
          <p:nvPicPr>
            <p:cNvPr id="27" name="object 27"/>
            <p:cNvPicPr/>
            <p:nvPr/>
          </p:nvPicPr>
          <p:blipFill>
            <a:blip r:embed="rId10" cstate="print"/>
            <a:stretch>
              <a:fillRect/>
            </a:stretch>
          </p:blipFill>
          <p:spPr>
            <a:xfrm>
              <a:off x="3331463" y="1447799"/>
              <a:ext cx="509003" cy="155575"/>
            </a:xfrm>
            <a:prstGeom prst="rect">
              <a:avLst/>
            </a:prstGeom>
          </p:spPr>
        </p:pic>
        <p:pic>
          <p:nvPicPr>
            <p:cNvPr id="28" name="object 28"/>
            <p:cNvPicPr/>
            <p:nvPr/>
          </p:nvPicPr>
          <p:blipFill>
            <a:blip r:embed="rId11" cstate="print"/>
            <a:stretch>
              <a:fillRect/>
            </a:stretch>
          </p:blipFill>
          <p:spPr>
            <a:xfrm>
              <a:off x="1819655" y="1464589"/>
              <a:ext cx="507492" cy="565378"/>
            </a:xfrm>
            <a:prstGeom prst="rect">
              <a:avLst/>
            </a:prstGeom>
          </p:spPr>
        </p:pic>
        <p:sp>
          <p:nvSpPr>
            <p:cNvPr id="29" name="object 29"/>
            <p:cNvSpPr/>
            <p:nvPr/>
          </p:nvSpPr>
          <p:spPr>
            <a:xfrm>
              <a:off x="1859787" y="1437749"/>
              <a:ext cx="1890395" cy="501650"/>
            </a:xfrm>
            <a:custGeom>
              <a:avLst/>
              <a:gdLst/>
              <a:ahLst/>
              <a:cxnLst/>
              <a:rect l="l" t="t" r="r" b="b"/>
              <a:pathLst>
                <a:path w="1890395" h="501650">
                  <a:moveTo>
                    <a:pt x="378079" y="501413"/>
                  </a:moveTo>
                  <a:lnTo>
                    <a:pt x="436233" y="473824"/>
                  </a:lnTo>
                  <a:lnTo>
                    <a:pt x="465315" y="444353"/>
                  </a:lnTo>
                  <a:lnTo>
                    <a:pt x="494400" y="406974"/>
                  </a:lnTo>
                  <a:lnTo>
                    <a:pt x="523487" y="363596"/>
                  </a:lnTo>
                  <a:lnTo>
                    <a:pt x="552574" y="316125"/>
                  </a:lnTo>
                  <a:lnTo>
                    <a:pt x="581662" y="266469"/>
                  </a:lnTo>
                  <a:lnTo>
                    <a:pt x="610749" y="216536"/>
                  </a:lnTo>
                  <a:lnTo>
                    <a:pt x="639836" y="168234"/>
                  </a:lnTo>
                  <a:lnTo>
                    <a:pt x="668921" y="123470"/>
                  </a:lnTo>
                  <a:lnTo>
                    <a:pt x="698003" y="84151"/>
                  </a:lnTo>
                  <a:lnTo>
                    <a:pt x="727082" y="52186"/>
                  </a:lnTo>
                  <a:lnTo>
                    <a:pt x="803443" y="8437"/>
                  </a:lnTo>
                  <a:lnTo>
                    <a:pt x="850719" y="0"/>
                  </a:lnTo>
                  <a:lnTo>
                    <a:pt x="897985" y="1203"/>
                  </a:lnTo>
                  <a:lnTo>
                    <a:pt x="945245" y="9082"/>
                  </a:lnTo>
                  <a:lnTo>
                    <a:pt x="992498" y="20669"/>
                  </a:lnTo>
                  <a:lnTo>
                    <a:pt x="1039747" y="33000"/>
                  </a:lnTo>
                  <a:lnTo>
                    <a:pt x="1086992" y="43106"/>
                  </a:lnTo>
                  <a:lnTo>
                    <a:pt x="1134237" y="48023"/>
                  </a:lnTo>
                  <a:lnTo>
                    <a:pt x="1188277" y="49072"/>
                  </a:lnTo>
                  <a:lnTo>
                    <a:pt x="1242304" y="49383"/>
                  </a:lnTo>
                  <a:lnTo>
                    <a:pt x="1296319" y="49276"/>
                  </a:lnTo>
                  <a:lnTo>
                    <a:pt x="1350326" y="49072"/>
                  </a:lnTo>
                  <a:lnTo>
                    <a:pt x="1404326" y="49090"/>
                  </a:lnTo>
                  <a:lnTo>
                    <a:pt x="1458322" y="49650"/>
                  </a:lnTo>
                  <a:lnTo>
                    <a:pt x="1512315" y="51071"/>
                  </a:lnTo>
                  <a:lnTo>
                    <a:pt x="1566356" y="53373"/>
                  </a:lnTo>
                  <a:lnTo>
                    <a:pt x="1620383" y="56346"/>
                  </a:lnTo>
                  <a:lnTo>
                    <a:pt x="1674398" y="59805"/>
                  </a:lnTo>
                  <a:lnTo>
                    <a:pt x="1728405" y="63567"/>
                  </a:lnTo>
                  <a:lnTo>
                    <a:pt x="1782405" y="67446"/>
                  </a:lnTo>
                  <a:lnTo>
                    <a:pt x="1836401" y="71259"/>
                  </a:lnTo>
                  <a:lnTo>
                    <a:pt x="1890395" y="74820"/>
                  </a:lnTo>
                </a:path>
                <a:path w="1890395" h="501650">
                  <a:moveTo>
                    <a:pt x="0" y="66819"/>
                  </a:moveTo>
                  <a:lnTo>
                    <a:pt x="29075" y="102709"/>
                  </a:lnTo>
                  <a:lnTo>
                    <a:pt x="58154" y="142730"/>
                  </a:lnTo>
                  <a:lnTo>
                    <a:pt x="87236" y="185643"/>
                  </a:lnTo>
                  <a:lnTo>
                    <a:pt x="116321" y="230212"/>
                  </a:lnTo>
                  <a:lnTo>
                    <a:pt x="145408" y="275196"/>
                  </a:lnTo>
                  <a:lnTo>
                    <a:pt x="174495" y="319357"/>
                  </a:lnTo>
                  <a:lnTo>
                    <a:pt x="203583" y="361458"/>
                  </a:lnTo>
                  <a:lnTo>
                    <a:pt x="232670" y="400258"/>
                  </a:lnTo>
                  <a:lnTo>
                    <a:pt x="261757" y="434520"/>
                  </a:lnTo>
                  <a:lnTo>
                    <a:pt x="290842" y="463005"/>
                  </a:lnTo>
                  <a:lnTo>
                    <a:pt x="349003" y="497690"/>
                  </a:lnTo>
                  <a:lnTo>
                    <a:pt x="378079" y="501413"/>
                  </a:lnTo>
                </a:path>
              </a:pathLst>
            </a:custGeom>
            <a:ln w="28575">
              <a:solidFill>
                <a:srgbClr val="4471C4"/>
              </a:solidFill>
            </a:ln>
          </p:spPr>
          <p:txBody>
            <a:bodyPr wrap="square" lIns="0" tIns="0" rIns="0" bIns="0" rtlCol="0"/>
            <a:lstStyle/>
            <a:p>
              <a:endParaRPr/>
            </a:p>
          </p:txBody>
        </p:sp>
      </p:grpSp>
      <p:sp>
        <p:nvSpPr>
          <p:cNvPr id="30" name="object 30"/>
          <p:cNvSpPr txBox="1"/>
          <p:nvPr/>
        </p:nvSpPr>
        <p:spPr>
          <a:xfrm>
            <a:off x="1703577" y="1257680"/>
            <a:ext cx="309880"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4,62%</a:t>
            </a:r>
            <a:endParaRPr sz="900">
              <a:latin typeface="Calibri"/>
              <a:cs typeface="Calibri"/>
            </a:endParaRPr>
          </a:p>
        </p:txBody>
      </p:sp>
      <p:sp>
        <p:nvSpPr>
          <p:cNvPr id="31" name="object 31"/>
          <p:cNvSpPr txBox="1"/>
          <p:nvPr/>
        </p:nvSpPr>
        <p:spPr>
          <a:xfrm>
            <a:off x="1956054" y="1860042"/>
            <a:ext cx="526415" cy="228909"/>
          </a:xfrm>
          <a:prstGeom prst="rect">
            <a:avLst/>
          </a:prstGeom>
        </p:spPr>
        <p:txBody>
          <a:bodyPr vert="horz" wrap="square" lIns="0" tIns="13335" rIns="0" bIns="0" rtlCol="0">
            <a:spAutoFit/>
          </a:bodyPr>
          <a:lstStyle/>
          <a:p>
            <a:pPr marL="12700">
              <a:lnSpc>
                <a:spcPct val="100000"/>
              </a:lnSpc>
              <a:spcBef>
                <a:spcPts val="105"/>
              </a:spcBef>
            </a:pPr>
            <a:r>
              <a:rPr sz="1400" b="1" dirty="0">
                <a:latin typeface="Calibri"/>
                <a:cs typeface="Calibri"/>
              </a:rPr>
              <a:t>-3,17%</a:t>
            </a:r>
            <a:endParaRPr sz="1400">
              <a:latin typeface="Calibri"/>
              <a:cs typeface="Calibri"/>
            </a:endParaRPr>
          </a:p>
        </p:txBody>
      </p:sp>
      <p:sp>
        <p:nvSpPr>
          <p:cNvPr id="32" name="object 32"/>
          <p:cNvSpPr txBox="1"/>
          <p:nvPr/>
        </p:nvSpPr>
        <p:spPr>
          <a:xfrm>
            <a:off x="2460117" y="1220215"/>
            <a:ext cx="309880"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5,29%</a:t>
            </a:r>
            <a:endParaRPr sz="900">
              <a:latin typeface="Calibri"/>
              <a:cs typeface="Calibri"/>
            </a:endParaRPr>
          </a:p>
        </p:txBody>
      </p:sp>
      <p:sp>
        <p:nvSpPr>
          <p:cNvPr id="33" name="object 33"/>
          <p:cNvSpPr txBox="1"/>
          <p:nvPr/>
        </p:nvSpPr>
        <p:spPr>
          <a:xfrm>
            <a:off x="2838069" y="1238758"/>
            <a:ext cx="309880"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4,96%</a:t>
            </a:r>
            <a:endParaRPr sz="900">
              <a:latin typeface="Calibri"/>
              <a:cs typeface="Calibri"/>
            </a:endParaRPr>
          </a:p>
        </p:txBody>
      </p:sp>
      <p:sp>
        <p:nvSpPr>
          <p:cNvPr id="34" name="object 34"/>
          <p:cNvSpPr txBox="1"/>
          <p:nvPr/>
        </p:nvSpPr>
        <p:spPr>
          <a:xfrm>
            <a:off x="3191001" y="1177797"/>
            <a:ext cx="784860" cy="228909"/>
          </a:xfrm>
          <a:prstGeom prst="rect">
            <a:avLst/>
          </a:prstGeom>
        </p:spPr>
        <p:txBody>
          <a:bodyPr vert="horz" wrap="square" lIns="0" tIns="13335" rIns="0" bIns="0" rtlCol="0">
            <a:spAutoFit/>
          </a:bodyPr>
          <a:lstStyle/>
          <a:p>
            <a:pPr marL="38100">
              <a:lnSpc>
                <a:spcPct val="100000"/>
              </a:lnSpc>
              <a:spcBef>
                <a:spcPts val="105"/>
              </a:spcBef>
            </a:pPr>
            <a:r>
              <a:rPr sz="900" dirty="0">
                <a:latin typeface="Calibri"/>
                <a:cs typeface="Calibri"/>
              </a:rPr>
              <a:t>4,90%</a:t>
            </a:r>
            <a:r>
              <a:rPr sz="2100" b="1" baseline="-17857" dirty="0">
                <a:latin typeface="Calibri"/>
                <a:cs typeface="Calibri"/>
              </a:rPr>
              <a:t>4,48%</a:t>
            </a:r>
            <a:endParaRPr sz="2100" baseline="-17857">
              <a:latin typeface="Calibri"/>
              <a:cs typeface="Calibri"/>
            </a:endParaRPr>
          </a:p>
        </p:txBody>
      </p:sp>
      <p:grpSp>
        <p:nvGrpSpPr>
          <p:cNvPr id="35" name="object 35"/>
          <p:cNvGrpSpPr/>
          <p:nvPr/>
        </p:nvGrpSpPr>
        <p:grpSpPr>
          <a:xfrm>
            <a:off x="1791915" y="2113788"/>
            <a:ext cx="2117725" cy="901065"/>
            <a:chOff x="1791915" y="2113788"/>
            <a:chExt cx="2117725" cy="901065"/>
          </a:xfrm>
        </p:grpSpPr>
        <p:pic>
          <p:nvPicPr>
            <p:cNvPr id="36" name="object 36"/>
            <p:cNvPicPr/>
            <p:nvPr/>
          </p:nvPicPr>
          <p:blipFill>
            <a:blip r:embed="rId12" cstate="print"/>
            <a:stretch>
              <a:fillRect/>
            </a:stretch>
          </p:blipFill>
          <p:spPr>
            <a:xfrm>
              <a:off x="1791915" y="2307221"/>
              <a:ext cx="494431" cy="699687"/>
            </a:xfrm>
            <a:prstGeom prst="rect">
              <a:avLst/>
            </a:prstGeom>
          </p:spPr>
        </p:pic>
        <p:pic>
          <p:nvPicPr>
            <p:cNvPr id="37" name="object 37"/>
            <p:cNvPicPr/>
            <p:nvPr/>
          </p:nvPicPr>
          <p:blipFill>
            <a:blip r:embed="rId13" cstate="print"/>
            <a:stretch>
              <a:fillRect/>
            </a:stretch>
          </p:blipFill>
          <p:spPr>
            <a:xfrm>
              <a:off x="2174747" y="2173198"/>
              <a:ext cx="530390" cy="841273"/>
            </a:xfrm>
            <a:prstGeom prst="rect">
              <a:avLst/>
            </a:prstGeom>
          </p:spPr>
        </p:pic>
        <p:pic>
          <p:nvPicPr>
            <p:cNvPr id="38" name="object 38"/>
            <p:cNvPicPr/>
            <p:nvPr/>
          </p:nvPicPr>
          <p:blipFill>
            <a:blip r:embed="rId14" cstate="print"/>
            <a:stretch>
              <a:fillRect/>
            </a:stretch>
          </p:blipFill>
          <p:spPr>
            <a:xfrm>
              <a:off x="2575559" y="2113788"/>
              <a:ext cx="531901" cy="300227"/>
            </a:xfrm>
            <a:prstGeom prst="rect">
              <a:avLst/>
            </a:prstGeom>
          </p:spPr>
        </p:pic>
        <p:pic>
          <p:nvPicPr>
            <p:cNvPr id="39" name="object 39"/>
            <p:cNvPicPr/>
            <p:nvPr/>
          </p:nvPicPr>
          <p:blipFill>
            <a:blip r:embed="rId15" cstate="print"/>
            <a:stretch>
              <a:fillRect/>
            </a:stretch>
          </p:blipFill>
          <p:spPr>
            <a:xfrm>
              <a:off x="2976371" y="2284437"/>
              <a:ext cx="531901" cy="153835"/>
            </a:xfrm>
            <a:prstGeom prst="rect">
              <a:avLst/>
            </a:prstGeom>
          </p:spPr>
        </p:pic>
        <p:pic>
          <p:nvPicPr>
            <p:cNvPr id="40" name="object 40"/>
            <p:cNvPicPr/>
            <p:nvPr/>
          </p:nvPicPr>
          <p:blipFill>
            <a:blip r:embed="rId16" cstate="print"/>
            <a:stretch>
              <a:fillRect/>
            </a:stretch>
          </p:blipFill>
          <p:spPr>
            <a:xfrm>
              <a:off x="3377183" y="2307386"/>
              <a:ext cx="531901" cy="143205"/>
            </a:xfrm>
            <a:prstGeom prst="rect">
              <a:avLst/>
            </a:prstGeom>
          </p:spPr>
        </p:pic>
        <p:sp>
          <p:nvSpPr>
            <p:cNvPr id="41" name="object 41"/>
            <p:cNvSpPr/>
            <p:nvPr/>
          </p:nvSpPr>
          <p:spPr>
            <a:xfrm>
              <a:off x="1813813" y="2213483"/>
              <a:ext cx="802005" cy="711835"/>
            </a:xfrm>
            <a:custGeom>
              <a:avLst/>
              <a:gdLst/>
              <a:ahLst/>
              <a:cxnLst/>
              <a:rect l="l" t="t" r="r" b="b"/>
              <a:pathLst>
                <a:path w="802005" h="711835">
                  <a:moveTo>
                    <a:pt x="0" y="115442"/>
                  </a:moveTo>
                  <a:lnTo>
                    <a:pt x="25073" y="155103"/>
                  </a:lnTo>
                  <a:lnTo>
                    <a:pt x="50143" y="198914"/>
                  </a:lnTo>
                  <a:lnTo>
                    <a:pt x="75211" y="245917"/>
                  </a:lnTo>
                  <a:lnTo>
                    <a:pt x="100276" y="295153"/>
                  </a:lnTo>
                  <a:lnTo>
                    <a:pt x="125339" y="345666"/>
                  </a:lnTo>
                  <a:lnTo>
                    <a:pt x="150400" y="396498"/>
                  </a:lnTo>
                  <a:lnTo>
                    <a:pt x="175459" y="446689"/>
                  </a:lnTo>
                  <a:lnTo>
                    <a:pt x="200517" y="495284"/>
                  </a:lnTo>
                  <a:lnTo>
                    <a:pt x="225573" y="541322"/>
                  </a:lnTo>
                  <a:lnTo>
                    <a:pt x="250627" y="583848"/>
                  </a:lnTo>
                  <a:lnTo>
                    <a:pt x="275681" y="621902"/>
                  </a:lnTo>
                  <a:lnTo>
                    <a:pt x="300734" y="654528"/>
                  </a:lnTo>
                  <a:lnTo>
                    <a:pt x="350837" y="699660"/>
                  </a:lnTo>
                  <a:lnTo>
                    <a:pt x="400938" y="711580"/>
                  </a:lnTo>
                  <a:lnTo>
                    <a:pt x="423226" y="703241"/>
                  </a:lnTo>
                  <a:lnTo>
                    <a:pt x="467794" y="659118"/>
                  </a:lnTo>
                  <a:lnTo>
                    <a:pt x="490075" y="625525"/>
                  </a:lnTo>
                  <a:lnTo>
                    <a:pt x="512354" y="585706"/>
                  </a:lnTo>
                  <a:lnTo>
                    <a:pt x="534632" y="540756"/>
                  </a:lnTo>
                  <a:lnTo>
                    <a:pt x="556908" y="491771"/>
                  </a:lnTo>
                  <a:lnTo>
                    <a:pt x="579182" y="439847"/>
                  </a:lnTo>
                  <a:lnTo>
                    <a:pt x="601456" y="386079"/>
                  </a:lnTo>
                  <a:lnTo>
                    <a:pt x="623728" y="331564"/>
                  </a:lnTo>
                  <a:lnTo>
                    <a:pt x="645999" y="277396"/>
                  </a:lnTo>
                  <a:lnTo>
                    <a:pt x="668269" y="224672"/>
                  </a:lnTo>
                  <a:lnTo>
                    <a:pt x="690538" y="174487"/>
                  </a:lnTo>
                  <a:lnTo>
                    <a:pt x="712807" y="127937"/>
                  </a:lnTo>
                  <a:lnTo>
                    <a:pt x="735075" y="86117"/>
                  </a:lnTo>
                  <a:lnTo>
                    <a:pt x="757343" y="50124"/>
                  </a:lnTo>
                  <a:lnTo>
                    <a:pt x="779610" y="21053"/>
                  </a:lnTo>
                  <a:lnTo>
                    <a:pt x="801878" y="0"/>
                  </a:lnTo>
                </a:path>
              </a:pathLst>
            </a:custGeom>
            <a:ln w="28575">
              <a:solidFill>
                <a:srgbClr val="4471C4"/>
              </a:solidFill>
            </a:ln>
          </p:spPr>
          <p:txBody>
            <a:bodyPr wrap="square" lIns="0" tIns="0" rIns="0" bIns="0" rtlCol="0"/>
            <a:lstStyle/>
            <a:p>
              <a:endParaRPr/>
            </a:p>
          </p:txBody>
        </p:sp>
        <p:sp>
          <p:nvSpPr>
            <p:cNvPr id="42" name="object 42"/>
            <p:cNvSpPr/>
            <p:nvPr/>
          </p:nvSpPr>
          <p:spPr>
            <a:xfrm>
              <a:off x="2615691" y="2184823"/>
              <a:ext cx="401320" cy="140335"/>
            </a:xfrm>
            <a:custGeom>
              <a:avLst/>
              <a:gdLst/>
              <a:ahLst/>
              <a:cxnLst/>
              <a:rect l="l" t="t" r="r" b="b"/>
              <a:pathLst>
                <a:path w="401319" h="140335">
                  <a:moveTo>
                    <a:pt x="0" y="28659"/>
                  </a:moveTo>
                  <a:lnTo>
                    <a:pt x="36469" y="8190"/>
                  </a:lnTo>
                  <a:lnTo>
                    <a:pt x="72933" y="0"/>
                  </a:lnTo>
                  <a:lnTo>
                    <a:pt x="109393" y="2034"/>
                  </a:lnTo>
                  <a:lnTo>
                    <a:pt x="145850" y="12240"/>
                  </a:lnTo>
                  <a:lnTo>
                    <a:pt x="182305" y="28562"/>
                  </a:lnTo>
                  <a:lnTo>
                    <a:pt x="218760" y="48946"/>
                  </a:lnTo>
                  <a:lnTo>
                    <a:pt x="255215" y="71339"/>
                  </a:lnTo>
                  <a:lnTo>
                    <a:pt x="291672" y="93686"/>
                  </a:lnTo>
                  <a:lnTo>
                    <a:pt x="328132" y="113933"/>
                  </a:lnTo>
                  <a:lnTo>
                    <a:pt x="364596" y="130026"/>
                  </a:lnTo>
                  <a:lnTo>
                    <a:pt x="401065" y="139911"/>
                  </a:lnTo>
                </a:path>
              </a:pathLst>
            </a:custGeom>
            <a:ln w="28575">
              <a:solidFill>
                <a:srgbClr val="4471C4"/>
              </a:solidFill>
            </a:ln>
          </p:spPr>
          <p:txBody>
            <a:bodyPr wrap="square" lIns="0" tIns="0" rIns="0" bIns="0" rtlCol="0"/>
            <a:lstStyle/>
            <a:p>
              <a:endParaRPr/>
            </a:p>
          </p:txBody>
        </p:sp>
        <p:sp>
          <p:nvSpPr>
            <p:cNvPr id="43" name="object 43"/>
            <p:cNvSpPr/>
            <p:nvPr/>
          </p:nvSpPr>
          <p:spPr>
            <a:xfrm>
              <a:off x="3016757" y="2324735"/>
              <a:ext cx="802005" cy="36195"/>
            </a:xfrm>
            <a:custGeom>
              <a:avLst/>
              <a:gdLst/>
              <a:ahLst/>
              <a:cxnLst/>
              <a:rect l="l" t="t" r="r" b="b"/>
              <a:pathLst>
                <a:path w="802004" h="36194">
                  <a:moveTo>
                    <a:pt x="0" y="0"/>
                  </a:moveTo>
                  <a:lnTo>
                    <a:pt x="50101" y="7160"/>
                  </a:lnTo>
                  <a:lnTo>
                    <a:pt x="100204" y="12182"/>
                  </a:lnTo>
                  <a:lnTo>
                    <a:pt x="150311" y="15522"/>
                  </a:lnTo>
                  <a:lnTo>
                    <a:pt x="200421" y="17637"/>
                  </a:lnTo>
                  <a:lnTo>
                    <a:pt x="250538" y="18984"/>
                  </a:lnTo>
                  <a:lnTo>
                    <a:pt x="300662" y="20020"/>
                  </a:lnTo>
                  <a:lnTo>
                    <a:pt x="350795" y="21202"/>
                  </a:lnTo>
                  <a:lnTo>
                    <a:pt x="400939" y="22987"/>
                  </a:lnTo>
                  <a:lnTo>
                    <a:pt x="451040" y="25074"/>
                  </a:lnTo>
                  <a:lnTo>
                    <a:pt x="501143" y="26902"/>
                  </a:lnTo>
                  <a:lnTo>
                    <a:pt x="551250" y="28530"/>
                  </a:lnTo>
                  <a:lnTo>
                    <a:pt x="601360" y="30019"/>
                  </a:lnTo>
                  <a:lnTo>
                    <a:pt x="651477" y="31431"/>
                  </a:lnTo>
                  <a:lnTo>
                    <a:pt x="701601" y="32827"/>
                  </a:lnTo>
                  <a:lnTo>
                    <a:pt x="751734" y="34267"/>
                  </a:lnTo>
                  <a:lnTo>
                    <a:pt x="801878" y="35813"/>
                  </a:lnTo>
                </a:path>
              </a:pathLst>
            </a:custGeom>
            <a:ln w="28574">
              <a:solidFill>
                <a:srgbClr val="4471C4"/>
              </a:solidFill>
            </a:ln>
          </p:spPr>
          <p:txBody>
            <a:bodyPr wrap="square" lIns="0" tIns="0" rIns="0" bIns="0" rtlCol="0"/>
            <a:lstStyle/>
            <a:p>
              <a:endParaRPr/>
            </a:p>
          </p:txBody>
        </p:sp>
      </p:grpSp>
      <p:sp>
        <p:nvSpPr>
          <p:cNvPr id="44" name="object 44"/>
          <p:cNvSpPr txBox="1"/>
          <p:nvPr/>
        </p:nvSpPr>
        <p:spPr>
          <a:xfrm>
            <a:off x="1658873" y="2089150"/>
            <a:ext cx="309880"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5,57%</a:t>
            </a:r>
            <a:endParaRPr sz="900">
              <a:latin typeface="Calibri"/>
              <a:cs typeface="Calibri"/>
            </a:endParaRPr>
          </a:p>
        </p:txBody>
      </p:sp>
      <p:sp>
        <p:nvSpPr>
          <p:cNvPr id="45" name="object 45"/>
          <p:cNvSpPr txBox="1"/>
          <p:nvPr/>
        </p:nvSpPr>
        <p:spPr>
          <a:xfrm>
            <a:off x="2237358" y="2674112"/>
            <a:ext cx="80010" cy="228909"/>
          </a:xfrm>
          <a:prstGeom prst="rect">
            <a:avLst/>
          </a:prstGeom>
        </p:spPr>
        <p:txBody>
          <a:bodyPr vert="horz" wrap="square" lIns="0" tIns="13335" rIns="0" bIns="0" rtlCol="0">
            <a:spAutoFit/>
          </a:bodyPr>
          <a:lstStyle/>
          <a:p>
            <a:pPr marL="12700">
              <a:lnSpc>
                <a:spcPct val="100000"/>
              </a:lnSpc>
              <a:spcBef>
                <a:spcPts val="105"/>
              </a:spcBef>
            </a:pPr>
            <a:r>
              <a:rPr sz="1400" b="1" dirty="0">
                <a:latin typeface="Calibri"/>
                <a:cs typeface="Calibri"/>
              </a:rPr>
              <a:t>-</a:t>
            </a:r>
            <a:endParaRPr sz="1400">
              <a:latin typeface="Calibri"/>
              <a:cs typeface="Calibri"/>
            </a:endParaRPr>
          </a:p>
        </p:txBody>
      </p:sp>
      <p:sp>
        <p:nvSpPr>
          <p:cNvPr id="46" name="object 46"/>
          <p:cNvSpPr txBox="1"/>
          <p:nvPr/>
        </p:nvSpPr>
        <p:spPr>
          <a:xfrm>
            <a:off x="2089530" y="2892044"/>
            <a:ext cx="377825" cy="228909"/>
          </a:xfrm>
          <a:prstGeom prst="rect">
            <a:avLst/>
          </a:prstGeom>
        </p:spPr>
        <p:txBody>
          <a:bodyPr vert="horz" wrap="square" lIns="0" tIns="13335" rIns="0" bIns="0" rtlCol="0">
            <a:spAutoFit/>
          </a:bodyPr>
          <a:lstStyle/>
          <a:p>
            <a:pPr marL="12700">
              <a:lnSpc>
                <a:spcPct val="100000"/>
              </a:lnSpc>
              <a:spcBef>
                <a:spcPts val="105"/>
              </a:spcBef>
            </a:pPr>
            <a:r>
              <a:rPr sz="1400" b="1" dirty="0">
                <a:latin typeface="Calibri"/>
                <a:cs typeface="Calibri"/>
              </a:rPr>
              <a:t>6,7…</a:t>
            </a:r>
            <a:endParaRPr sz="1400">
              <a:latin typeface="Calibri"/>
              <a:cs typeface="Calibri"/>
            </a:endParaRPr>
          </a:p>
        </p:txBody>
      </p:sp>
      <p:sp>
        <p:nvSpPr>
          <p:cNvPr id="47" name="object 47"/>
          <p:cNvSpPr txBox="1"/>
          <p:nvPr/>
        </p:nvSpPr>
        <p:spPr>
          <a:xfrm>
            <a:off x="2460751" y="2089150"/>
            <a:ext cx="309880"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7,95%</a:t>
            </a:r>
            <a:endParaRPr sz="900">
              <a:latin typeface="Calibri"/>
              <a:cs typeface="Calibri"/>
            </a:endParaRPr>
          </a:p>
        </p:txBody>
      </p:sp>
      <p:sp>
        <p:nvSpPr>
          <p:cNvPr id="48" name="object 48"/>
          <p:cNvSpPr txBox="1"/>
          <p:nvPr/>
        </p:nvSpPr>
        <p:spPr>
          <a:xfrm>
            <a:off x="2861817" y="2089150"/>
            <a:ext cx="309880"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5,66%</a:t>
            </a:r>
            <a:endParaRPr sz="900">
              <a:latin typeface="Calibri"/>
              <a:cs typeface="Calibri"/>
            </a:endParaRPr>
          </a:p>
        </p:txBody>
      </p:sp>
      <p:sp>
        <p:nvSpPr>
          <p:cNvPr id="49" name="object 49"/>
          <p:cNvSpPr txBox="1"/>
          <p:nvPr/>
        </p:nvSpPr>
        <p:spPr>
          <a:xfrm>
            <a:off x="3237610" y="2036826"/>
            <a:ext cx="737235" cy="444352"/>
          </a:xfrm>
          <a:prstGeom prst="rect">
            <a:avLst/>
          </a:prstGeom>
        </p:spPr>
        <p:txBody>
          <a:bodyPr vert="horz" wrap="square" lIns="0" tIns="13335" rIns="0" bIns="0" rtlCol="0">
            <a:spAutoFit/>
          </a:bodyPr>
          <a:lstStyle/>
          <a:p>
            <a:pPr marL="38100">
              <a:lnSpc>
                <a:spcPct val="100000"/>
              </a:lnSpc>
              <a:spcBef>
                <a:spcPts val="105"/>
              </a:spcBef>
            </a:pPr>
            <a:r>
              <a:rPr sz="900" dirty="0">
                <a:latin typeface="Calibri"/>
                <a:cs typeface="Calibri"/>
              </a:rPr>
              <a:t>5,18%</a:t>
            </a:r>
            <a:r>
              <a:rPr sz="2100" b="1" baseline="-13888" dirty="0">
                <a:latin typeface="Calibri"/>
                <a:cs typeface="Calibri"/>
              </a:rPr>
              <a:t>4,92%</a:t>
            </a:r>
            <a:endParaRPr sz="2100" baseline="-13888">
              <a:latin typeface="Calibri"/>
              <a:cs typeface="Calibri"/>
            </a:endParaRPr>
          </a:p>
        </p:txBody>
      </p:sp>
      <p:grpSp>
        <p:nvGrpSpPr>
          <p:cNvPr id="50" name="object 50"/>
          <p:cNvGrpSpPr/>
          <p:nvPr/>
        </p:nvGrpSpPr>
        <p:grpSpPr>
          <a:xfrm>
            <a:off x="1837834" y="3144037"/>
            <a:ext cx="2002789" cy="718185"/>
            <a:chOff x="1837834" y="3144037"/>
            <a:chExt cx="2002789" cy="718185"/>
          </a:xfrm>
        </p:grpSpPr>
        <p:pic>
          <p:nvPicPr>
            <p:cNvPr id="51" name="object 51"/>
            <p:cNvPicPr/>
            <p:nvPr/>
          </p:nvPicPr>
          <p:blipFill>
            <a:blip r:embed="rId17" cstate="print"/>
            <a:stretch>
              <a:fillRect/>
            </a:stretch>
          </p:blipFill>
          <p:spPr>
            <a:xfrm>
              <a:off x="1837834" y="3255129"/>
              <a:ext cx="472645" cy="589989"/>
            </a:xfrm>
            <a:prstGeom prst="rect">
              <a:avLst/>
            </a:prstGeom>
          </p:spPr>
        </p:pic>
        <p:pic>
          <p:nvPicPr>
            <p:cNvPr id="52" name="object 52"/>
            <p:cNvPicPr/>
            <p:nvPr/>
          </p:nvPicPr>
          <p:blipFill>
            <a:blip r:embed="rId18" cstate="print"/>
            <a:stretch>
              <a:fillRect/>
            </a:stretch>
          </p:blipFill>
          <p:spPr>
            <a:xfrm>
              <a:off x="2197608" y="3279660"/>
              <a:ext cx="509003" cy="582155"/>
            </a:xfrm>
            <a:prstGeom prst="rect">
              <a:avLst/>
            </a:prstGeom>
          </p:spPr>
        </p:pic>
        <p:pic>
          <p:nvPicPr>
            <p:cNvPr id="53" name="object 53"/>
            <p:cNvPicPr/>
            <p:nvPr/>
          </p:nvPicPr>
          <p:blipFill>
            <a:blip r:embed="rId19" cstate="print"/>
            <a:stretch>
              <a:fillRect/>
            </a:stretch>
          </p:blipFill>
          <p:spPr>
            <a:xfrm>
              <a:off x="2575560" y="3203486"/>
              <a:ext cx="509003" cy="207225"/>
            </a:xfrm>
            <a:prstGeom prst="rect">
              <a:avLst/>
            </a:prstGeom>
          </p:spPr>
        </p:pic>
        <p:pic>
          <p:nvPicPr>
            <p:cNvPr id="54" name="object 54"/>
            <p:cNvPicPr/>
            <p:nvPr/>
          </p:nvPicPr>
          <p:blipFill>
            <a:blip r:embed="rId20" cstate="print"/>
            <a:stretch>
              <a:fillRect/>
            </a:stretch>
          </p:blipFill>
          <p:spPr>
            <a:xfrm>
              <a:off x="2953512" y="3268979"/>
              <a:ext cx="509003" cy="178308"/>
            </a:xfrm>
            <a:prstGeom prst="rect">
              <a:avLst/>
            </a:prstGeom>
          </p:spPr>
        </p:pic>
        <p:pic>
          <p:nvPicPr>
            <p:cNvPr id="55" name="object 55"/>
            <p:cNvPicPr/>
            <p:nvPr/>
          </p:nvPicPr>
          <p:blipFill>
            <a:blip r:embed="rId21" cstate="print"/>
            <a:stretch>
              <a:fillRect/>
            </a:stretch>
          </p:blipFill>
          <p:spPr>
            <a:xfrm>
              <a:off x="3331463" y="3144037"/>
              <a:ext cx="509003" cy="298678"/>
            </a:xfrm>
            <a:prstGeom prst="rect">
              <a:avLst/>
            </a:prstGeom>
          </p:spPr>
        </p:pic>
        <p:sp>
          <p:nvSpPr>
            <p:cNvPr id="56" name="object 56"/>
            <p:cNvSpPr/>
            <p:nvPr/>
          </p:nvSpPr>
          <p:spPr>
            <a:xfrm>
              <a:off x="1860804" y="3184270"/>
              <a:ext cx="1889760" cy="580390"/>
            </a:xfrm>
            <a:custGeom>
              <a:avLst/>
              <a:gdLst/>
              <a:ahLst/>
              <a:cxnLst/>
              <a:rect l="l" t="t" r="r" b="b"/>
              <a:pathLst>
                <a:path w="1889760" h="580389">
                  <a:moveTo>
                    <a:pt x="0" y="93852"/>
                  </a:moveTo>
                  <a:lnTo>
                    <a:pt x="29073" y="133819"/>
                  </a:lnTo>
                  <a:lnTo>
                    <a:pt x="58146" y="178021"/>
                  </a:lnTo>
                  <a:lnTo>
                    <a:pt x="87219" y="225186"/>
                  </a:lnTo>
                  <a:lnTo>
                    <a:pt x="116292" y="274044"/>
                  </a:lnTo>
                  <a:lnTo>
                    <a:pt x="145366" y="323324"/>
                  </a:lnTo>
                  <a:lnTo>
                    <a:pt x="174439" y="371755"/>
                  </a:lnTo>
                  <a:lnTo>
                    <a:pt x="203512" y="418067"/>
                  </a:lnTo>
                  <a:lnTo>
                    <a:pt x="232585" y="460988"/>
                  </a:lnTo>
                  <a:lnTo>
                    <a:pt x="261659" y="499249"/>
                  </a:lnTo>
                  <a:lnTo>
                    <a:pt x="290732" y="531577"/>
                  </a:lnTo>
                  <a:lnTo>
                    <a:pt x="319805" y="556703"/>
                  </a:lnTo>
                  <a:lnTo>
                    <a:pt x="377951" y="580262"/>
                  </a:lnTo>
                  <a:lnTo>
                    <a:pt x="407025" y="575428"/>
                  </a:lnTo>
                  <a:lnTo>
                    <a:pt x="465170" y="532490"/>
                  </a:lnTo>
                  <a:lnTo>
                    <a:pt x="494241" y="498109"/>
                  </a:lnTo>
                  <a:lnTo>
                    <a:pt x="523310" y="457603"/>
                  </a:lnTo>
                  <a:lnTo>
                    <a:pt x="552378" y="412832"/>
                  </a:lnTo>
                  <a:lnTo>
                    <a:pt x="581444" y="365658"/>
                  </a:lnTo>
                  <a:lnTo>
                    <a:pt x="610508" y="317943"/>
                  </a:lnTo>
                  <a:lnTo>
                    <a:pt x="639568" y="271548"/>
                  </a:lnTo>
                  <a:lnTo>
                    <a:pt x="668626" y="228334"/>
                  </a:lnTo>
                  <a:lnTo>
                    <a:pt x="697680" y="190164"/>
                  </a:lnTo>
                  <a:lnTo>
                    <a:pt x="726730" y="158898"/>
                  </a:lnTo>
                  <a:lnTo>
                    <a:pt x="803020" y="113935"/>
                  </a:lnTo>
                  <a:lnTo>
                    <a:pt x="850264" y="101933"/>
                  </a:lnTo>
                  <a:lnTo>
                    <a:pt x="897508" y="98170"/>
                  </a:lnTo>
                  <a:lnTo>
                    <a:pt x="944752" y="100425"/>
                  </a:lnTo>
                  <a:lnTo>
                    <a:pt x="991996" y="106478"/>
                  </a:lnTo>
                  <a:lnTo>
                    <a:pt x="1039240" y="114109"/>
                  </a:lnTo>
                  <a:lnTo>
                    <a:pt x="1086484" y="121097"/>
                  </a:lnTo>
                  <a:lnTo>
                    <a:pt x="1133728" y="125221"/>
                  </a:lnTo>
                  <a:lnTo>
                    <a:pt x="1180972" y="129446"/>
                  </a:lnTo>
                  <a:lnTo>
                    <a:pt x="1228216" y="137088"/>
                  </a:lnTo>
                  <a:lnTo>
                    <a:pt x="1275460" y="146599"/>
                  </a:lnTo>
                  <a:lnTo>
                    <a:pt x="1322704" y="156432"/>
                  </a:lnTo>
                  <a:lnTo>
                    <a:pt x="1369948" y="165038"/>
                  </a:lnTo>
                  <a:lnTo>
                    <a:pt x="1417193" y="170870"/>
                  </a:lnTo>
                  <a:lnTo>
                    <a:pt x="1464437" y="172380"/>
                  </a:lnTo>
                  <a:lnTo>
                    <a:pt x="1511681" y="168020"/>
                  </a:lnTo>
                  <a:lnTo>
                    <a:pt x="1558883" y="157082"/>
                  </a:lnTo>
                  <a:lnTo>
                    <a:pt x="1606095" y="140803"/>
                  </a:lnTo>
                  <a:lnTo>
                    <a:pt x="1653317" y="120416"/>
                  </a:lnTo>
                  <a:lnTo>
                    <a:pt x="1700545" y="97154"/>
                  </a:lnTo>
                  <a:lnTo>
                    <a:pt x="1747780" y="72250"/>
                  </a:lnTo>
                  <a:lnTo>
                    <a:pt x="1795019" y="46934"/>
                  </a:lnTo>
                  <a:lnTo>
                    <a:pt x="1842262" y="22440"/>
                  </a:lnTo>
                  <a:lnTo>
                    <a:pt x="1889506" y="0"/>
                  </a:lnTo>
                </a:path>
              </a:pathLst>
            </a:custGeom>
            <a:ln w="28574">
              <a:solidFill>
                <a:srgbClr val="4471C4"/>
              </a:solidFill>
            </a:ln>
          </p:spPr>
          <p:txBody>
            <a:bodyPr wrap="square" lIns="0" tIns="0" rIns="0" bIns="0" rtlCol="0"/>
            <a:lstStyle/>
            <a:p>
              <a:endParaRPr/>
            </a:p>
          </p:txBody>
        </p:sp>
      </p:grpSp>
      <p:sp>
        <p:nvSpPr>
          <p:cNvPr id="57" name="object 57"/>
          <p:cNvSpPr txBox="1"/>
          <p:nvPr/>
        </p:nvSpPr>
        <p:spPr>
          <a:xfrm>
            <a:off x="1704848" y="3045714"/>
            <a:ext cx="309880"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4,72%</a:t>
            </a:r>
            <a:endParaRPr sz="900">
              <a:latin typeface="Calibri"/>
              <a:cs typeface="Calibri"/>
            </a:endParaRPr>
          </a:p>
        </p:txBody>
      </p:sp>
      <p:sp>
        <p:nvSpPr>
          <p:cNvPr id="58" name="object 58"/>
          <p:cNvSpPr txBox="1"/>
          <p:nvPr/>
        </p:nvSpPr>
        <p:spPr>
          <a:xfrm>
            <a:off x="2197989" y="3671696"/>
            <a:ext cx="208915" cy="228268"/>
          </a:xfrm>
          <a:prstGeom prst="rect">
            <a:avLst/>
          </a:prstGeom>
        </p:spPr>
        <p:txBody>
          <a:bodyPr vert="horz" wrap="square" lIns="0" tIns="12700" rIns="0" bIns="0" rtlCol="0">
            <a:spAutoFit/>
          </a:bodyPr>
          <a:lstStyle/>
          <a:p>
            <a:pPr marL="12700">
              <a:lnSpc>
                <a:spcPct val="100000"/>
              </a:lnSpc>
              <a:spcBef>
                <a:spcPts val="100"/>
              </a:spcBef>
            </a:pPr>
            <a:r>
              <a:rPr sz="1400" b="1" dirty="0">
                <a:latin typeface="Calibri"/>
                <a:cs typeface="Calibri"/>
              </a:rPr>
              <a:t>-…</a:t>
            </a:r>
            <a:endParaRPr sz="1400">
              <a:latin typeface="Calibri"/>
              <a:cs typeface="Calibri"/>
            </a:endParaRPr>
          </a:p>
        </p:txBody>
      </p:sp>
      <p:sp>
        <p:nvSpPr>
          <p:cNvPr id="59" name="object 59"/>
          <p:cNvSpPr txBox="1"/>
          <p:nvPr/>
        </p:nvSpPr>
        <p:spPr>
          <a:xfrm>
            <a:off x="2460751" y="3074034"/>
            <a:ext cx="309880"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3,76%</a:t>
            </a:r>
            <a:endParaRPr sz="900">
              <a:latin typeface="Calibri"/>
              <a:cs typeface="Calibri"/>
            </a:endParaRPr>
          </a:p>
        </p:txBody>
      </p:sp>
      <p:sp>
        <p:nvSpPr>
          <p:cNvPr id="60" name="object 60"/>
          <p:cNvSpPr txBox="1"/>
          <p:nvPr/>
        </p:nvSpPr>
        <p:spPr>
          <a:xfrm>
            <a:off x="2838704" y="3062985"/>
            <a:ext cx="309880"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4,01%</a:t>
            </a:r>
            <a:endParaRPr sz="900">
              <a:latin typeface="Calibri"/>
              <a:cs typeface="Calibri"/>
            </a:endParaRPr>
          </a:p>
        </p:txBody>
      </p:sp>
      <p:sp>
        <p:nvSpPr>
          <p:cNvPr id="61" name="object 61"/>
          <p:cNvSpPr txBox="1"/>
          <p:nvPr/>
        </p:nvSpPr>
        <p:spPr>
          <a:xfrm>
            <a:off x="3191255" y="3017266"/>
            <a:ext cx="785495" cy="228909"/>
          </a:xfrm>
          <a:prstGeom prst="rect">
            <a:avLst/>
          </a:prstGeom>
        </p:spPr>
        <p:txBody>
          <a:bodyPr vert="horz" wrap="square" lIns="0" tIns="13335" rIns="0" bIns="0" rtlCol="0">
            <a:spAutoFit/>
          </a:bodyPr>
          <a:lstStyle/>
          <a:p>
            <a:pPr marL="38100">
              <a:lnSpc>
                <a:spcPct val="100000"/>
              </a:lnSpc>
              <a:spcBef>
                <a:spcPts val="105"/>
              </a:spcBef>
            </a:pPr>
            <a:r>
              <a:rPr sz="1350" baseline="-12345" dirty="0">
                <a:latin typeface="Calibri"/>
                <a:cs typeface="Calibri"/>
              </a:rPr>
              <a:t>3,04%</a:t>
            </a:r>
            <a:r>
              <a:rPr sz="1400" b="1" dirty="0">
                <a:latin typeface="Calibri"/>
                <a:cs typeface="Calibri"/>
              </a:rPr>
              <a:t>6,84%</a:t>
            </a:r>
            <a:endParaRPr sz="1400">
              <a:latin typeface="Calibri"/>
              <a:cs typeface="Calibri"/>
            </a:endParaRPr>
          </a:p>
        </p:txBody>
      </p:sp>
      <p:graphicFrame>
        <p:nvGraphicFramePr>
          <p:cNvPr id="62" name="object 62"/>
          <p:cNvGraphicFramePr>
            <a:graphicFrameLocks noGrp="1"/>
          </p:cNvGraphicFramePr>
          <p:nvPr/>
        </p:nvGraphicFramePr>
        <p:xfrm>
          <a:off x="1584071" y="909472"/>
          <a:ext cx="10380979" cy="338455"/>
        </p:xfrm>
        <a:graphic>
          <a:graphicData uri="http://schemas.openxmlformats.org/drawingml/2006/table">
            <a:tbl>
              <a:tblPr firstRow="1" bandRow="1">
                <a:tableStyleId>{2D5ABB26-0587-4C30-8999-92F81FD0307C}</a:tableStyleId>
              </a:tblPr>
              <a:tblGrid>
                <a:gridCol w="2463165">
                  <a:extLst>
                    <a:ext uri="{9D8B030D-6E8A-4147-A177-3AD203B41FA5}">
                      <a16:colId xmlns:a16="http://schemas.microsoft.com/office/drawing/2014/main" val="20000"/>
                    </a:ext>
                  </a:extLst>
                </a:gridCol>
                <a:gridCol w="2579369">
                  <a:extLst>
                    <a:ext uri="{9D8B030D-6E8A-4147-A177-3AD203B41FA5}">
                      <a16:colId xmlns:a16="http://schemas.microsoft.com/office/drawing/2014/main" val="20001"/>
                    </a:ext>
                  </a:extLst>
                </a:gridCol>
                <a:gridCol w="2641600">
                  <a:extLst>
                    <a:ext uri="{9D8B030D-6E8A-4147-A177-3AD203B41FA5}">
                      <a16:colId xmlns:a16="http://schemas.microsoft.com/office/drawing/2014/main" val="20002"/>
                    </a:ext>
                  </a:extLst>
                </a:gridCol>
                <a:gridCol w="2696845">
                  <a:extLst>
                    <a:ext uri="{9D8B030D-6E8A-4147-A177-3AD203B41FA5}">
                      <a16:colId xmlns:a16="http://schemas.microsoft.com/office/drawing/2014/main" val="20003"/>
                    </a:ext>
                  </a:extLst>
                </a:gridCol>
              </a:tblGrid>
              <a:tr h="338455">
                <a:tc>
                  <a:txBody>
                    <a:bodyPr/>
                    <a:lstStyle/>
                    <a:p>
                      <a:pPr marL="134620">
                        <a:lnSpc>
                          <a:spcPct val="100000"/>
                        </a:lnSpc>
                        <a:spcBef>
                          <a:spcPts val="300"/>
                        </a:spcBef>
                      </a:pPr>
                      <a:r>
                        <a:rPr sz="1600" b="1" spc="-200" dirty="0">
                          <a:solidFill>
                            <a:srgbClr val="FFFFFF"/>
                          </a:solidFill>
                          <a:latin typeface="Arial"/>
                          <a:cs typeface="Arial"/>
                        </a:rPr>
                        <a:t>PERTUMBUHAN</a:t>
                      </a:r>
                      <a:r>
                        <a:rPr sz="1600" b="1" spc="-10" dirty="0">
                          <a:solidFill>
                            <a:srgbClr val="FFFFFF"/>
                          </a:solidFill>
                          <a:latin typeface="Arial"/>
                          <a:cs typeface="Arial"/>
                        </a:rPr>
                        <a:t> </a:t>
                      </a:r>
                      <a:r>
                        <a:rPr sz="1600" b="1" spc="-50" dirty="0">
                          <a:solidFill>
                            <a:srgbClr val="FFFFFF"/>
                          </a:solidFill>
                          <a:latin typeface="Arial"/>
                          <a:cs typeface="Arial"/>
                        </a:rPr>
                        <a:t>EKONOMI</a:t>
                      </a:r>
                      <a:endParaRPr sz="1600">
                        <a:latin typeface="Arial"/>
                        <a:cs typeface="Arial"/>
                      </a:endParaRPr>
                    </a:p>
                  </a:txBody>
                  <a:tcPr marL="0" marR="0" marT="38100" marB="0">
                    <a:lnR w="19050">
                      <a:solidFill>
                        <a:srgbClr val="FFFFFF"/>
                      </a:solidFill>
                      <a:prstDash val="solid"/>
                    </a:lnR>
                    <a:solidFill>
                      <a:srgbClr val="4471C4"/>
                    </a:solidFill>
                  </a:tcPr>
                </a:tc>
                <a:tc>
                  <a:txBody>
                    <a:bodyPr/>
                    <a:lstStyle/>
                    <a:p>
                      <a:pPr marL="356235">
                        <a:lnSpc>
                          <a:spcPct val="100000"/>
                        </a:lnSpc>
                        <a:spcBef>
                          <a:spcPts val="320"/>
                        </a:spcBef>
                      </a:pPr>
                      <a:r>
                        <a:rPr sz="1600" b="1" spc="-204" dirty="0">
                          <a:solidFill>
                            <a:srgbClr val="FFFFFF"/>
                          </a:solidFill>
                          <a:latin typeface="Arial"/>
                          <a:cs typeface="Arial"/>
                        </a:rPr>
                        <a:t>TINGKAT</a:t>
                      </a:r>
                      <a:r>
                        <a:rPr sz="1600" b="1" spc="30" dirty="0">
                          <a:solidFill>
                            <a:srgbClr val="FFFFFF"/>
                          </a:solidFill>
                          <a:latin typeface="Arial"/>
                          <a:cs typeface="Arial"/>
                        </a:rPr>
                        <a:t> </a:t>
                      </a:r>
                      <a:r>
                        <a:rPr sz="1600" b="1" spc="-75" dirty="0">
                          <a:solidFill>
                            <a:srgbClr val="FFFFFF"/>
                          </a:solidFill>
                          <a:latin typeface="Arial"/>
                          <a:cs typeface="Arial"/>
                        </a:rPr>
                        <a:t>KEMISKINAN</a:t>
                      </a:r>
                      <a:endParaRPr sz="1600" dirty="0">
                        <a:latin typeface="Arial"/>
                        <a:cs typeface="Arial"/>
                      </a:endParaRPr>
                    </a:p>
                  </a:txBody>
                  <a:tcPr marL="0" marR="0" marT="40640" marB="0">
                    <a:lnL w="19050">
                      <a:solidFill>
                        <a:srgbClr val="FFFFFF"/>
                      </a:solidFill>
                      <a:prstDash val="solid"/>
                    </a:lnL>
                    <a:lnR w="38100">
                      <a:solidFill>
                        <a:srgbClr val="FFFFFF"/>
                      </a:solidFill>
                      <a:prstDash val="solid"/>
                    </a:lnR>
                    <a:solidFill>
                      <a:srgbClr val="4471C4"/>
                    </a:solidFill>
                  </a:tcPr>
                </a:tc>
                <a:tc>
                  <a:txBody>
                    <a:bodyPr/>
                    <a:lstStyle/>
                    <a:p>
                      <a:pPr marL="184150">
                        <a:lnSpc>
                          <a:spcPct val="100000"/>
                        </a:lnSpc>
                        <a:spcBef>
                          <a:spcPts val="300"/>
                        </a:spcBef>
                      </a:pPr>
                      <a:r>
                        <a:rPr sz="1600" b="1" spc="-229" dirty="0">
                          <a:solidFill>
                            <a:srgbClr val="FFFFFF"/>
                          </a:solidFill>
                          <a:latin typeface="Arial"/>
                          <a:cs typeface="Arial"/>
                        </a:rPr>
                        <a:t>PENGANGGURAN</a:t>
                      </a:r>
                      <a:r>
                        <a:rPr sz="1600" b="1" spc="-10" dirty="0">
                          <a:solidFill>
                            <a:srgbClr val="FFFFFF"/>
                          </a:solidFill>
                          <a:latin typeface="Arial"/>
                          <a:cs typeface="Arial"/>
                        </a:rPr>
                        <a:t> </a:t>
                      </a:r>
                      <a:r>
                        <a:rPr sz="1600" b="1" spc="-90" dirty="0">
                          <a:solidFill>
                            <a:srgbClr val="FFFFFF"/>
                          </a:solidFill>
                          <a:latin typeface="Arial"/>
                          <a:cs typeface="Arial"/>
                        </a:rPr>
                        <a:t>TERBUKA</a:t>
                      </a:r>
                      <a:endParaRPr sz="1600">
                        <a:latin typeface="Arial"/>
                        <a:cs typeface="Arial"/>
                      </a:endParaRPr>
                    </a:p>
                  </a:txBody>
                  <a:tcPr marL="0" marR="0" marT="38100" marB="0">
                    <a:lnL w="38100">
                      <a:solidFill>
                        <a:srgbClr val="FFFFFF"/>
                      </a:solidFill>
                      <a:prstDash val="solid"/>
                    </a:lnL>
                    <a:lnR w="28575">
                      <a:solidFill>
                        <a:srgbClr val="FFFFFF"/>
                      </a:solidFill>
                      <a:prstDash val="solid"/>
                    </a:lnR>
                    <a:solidFill>
                      <a:srgbClr val="4471C4"/>
                    </a:solidFill>
                  </a:tcPr>
                </a:tc>
                <a:tc>
                  <a:txBody>
                    <a:bodyPr/>
                    <a:lstStyle/>
                    <a:p>
                      <a:pPr marL="884555">
                        <a:lnSpc>
                          <a:spcPct val="100000"/>
                        </a:lnSpc>
                        <a:spcBef>
                          <a:spcPts val="320"/>
                        </a:spcBef>
                      </a:pPr>
                      <a:r>
                        <a:rPr sz="1600" b="1" spc="-120" dirty="0">
                          <a:solidFill>
                            <a:srgbClr val="FFFFFF"/>
                          </a:solidFill>
                          <a:latin typeface="Arial"/>
                          <a:cs typeface="Arial"/>
                        </a:rPr>
                        <a:t>GINI</a:t>
                      </a:r>
                      <a:r>
                        <a:rPr sz="1600" b="1" spc="-30" dirty="0">
                          <a:solidFill>
                            <a:srgbClr val="FFFFFF"/>
                          </a:solidFill>
                          <a:latin typeface="Arial"/>
                          <a:cs typeface="Arial"/>
                        </a:rPr>
                        <a:t> </a:t>
                      </a:r>
                      <a:r>
                        <a:rPr sz="1600" b="1" spc="-10" dirty="0">
                          <a:solidFill>
                            <a:srgbClr val="FFFFFF"/>
                          </a:solidFill>
                          <a:latin typeface="Arial"/>
                          <a:cs typeface="Arial"/>
                        </a:rPr>
                        <a:t>RASIO</a:t>
                      </a:r>
                      <a:endParaRPr sz="1600" dirty="0">
                        <a:latin typeface="Arial"/>
                        <a:cs typeface="Arial"/>
                      </a:endParaRPr>
                    </a:p>
                  </a:txBody>
                  <a:tcPr marL="0" marR="0" marT="40640" marB="0">
                    <a:lnL w="28575">
                      <a:solidFill>
                        <a:srgbClr val="FFFFFF"/>
                      </a:solidFill>
                      <a:prstDash val="solid"/>
                    </a:lnL>
                    <a:solidFill>
                      <a:srgbClr val="4471C4"/>
                    </a:solidFill>
                  </a:tcPr>
                </a:tc>
                <a:extLst>
                  <a:ext uri="{0D108BD9-81ED-4DB2-BD59-A6C34878D82A}">
                    <a16:rowId xmlns:a16="http://schemas.microsoft.com/office/drawing/2014/main" val="10000"/>
                  </a:ext>
                </a:extLst>
              </a:tr>
            </a:tbl>
          </a:graphicData>
        </a:graphic>
      </p:graphicFrame>
      <p:grpSp>
        <p:nvGrpSpPr>
          <p:cNvPr id="63" name="object 63"/>
          <p:cNvGrpSpPr/>
          <p:nvPr/>
        </p:nvGrpSpPr>
        <p:grpSpPr>
          <a:xfrm>
            <a:off x="1816607" y="4009593"/>
            <a:ext cx="2021205" cy="678815"/>
            <a:chOff x="1816607" y="4009593"/>
            <a:chExt cx="2021205" cy="678815"/>
          </a:xfrm>
        </p:grpSpPr>
        <p:pic>
          <p:nvPicPr>
            <p:cNvPr id="64" name="object 64"/>
            <p:cNvPicPr/>
            <p:nvPr/>
          </p:nvPicPr>
          <p:blipFill>
            <a:blip r:embed="rId22" cstate="print"/>
            <a:stretch>
              <a:fillRect/>
            </a:stretch>
          </p:blipFill>
          <p:spPr>
            <a:xfrm>
              <a:off x="2212738" y="4094967"/>
              <a:ext cx="472645" cy="574615"/>
            </a:xfrm>
            <a:prstGeom prst="rect">
              <a:avLst/>
            </a:prstGeom>
          </p:spPr>
        </p:pic>
        <p:pic>
          <p:nvPicPr>
            <p:cNvPr id="65" name="object 65"/>
            <p:cNvPicPr/>
            <p:nvPr/>
          </p:nvPicPr>
          <p:blipFill>
            <a:blip r:embed="rId23" cstate="print"/>
            <a:stretch>
              <a:fillRect/>
            </a:stretch>
          </p:blipFill>
          <p:spPr>
            <a:xfrm>
              <a:off x="2572511" y="4009593"/>
              <a:ext cx="509003" cy="275894"/>
            </a:xfrm>
            <a:prstGeom prst="rect">
              <a:avLst/>
            </a:prstGeom>
          </p:spPr>
        </p:pic>
        <p:pic>
          <p:nvPicPr>
            <p:cNvPr id="66" name="object 66"/>
            <p:cNvPicPr/>
            <p:nvPr/>
          </p:nvPicPr>
          <p:blipFill>
            <a:blip r:embed="rId24" cstate="print"/>
            <a:stretch>
              <a:fillRect/>
            </a:stretch>
          </p:blipFill>
          <p:spPr>
            <a:xfrm>
              <a:off x="2950463" y="4107230"/>
              <a:ext cx="509003" cy="184480"/>
            </a:xfrm>
            <a:prstGeom prst="rect">
              <a:avLst/>
            </a:prstGeom>
          </p:spPr>
        </p:pic>
        <p:pic>
          <p:nvPicPr>
            <p:cNvPr id="67" name="object 67"/>
            <p:cNvPicPr/>
            <p:nvPr/>
          </p:nvPicPr>
          <p:blipFill>
            <a:blip r:embed="rId25" cstate="print"/>
            <a:stretch>
              <a:fillRect/>
            </a:stretch>
          </p:blipFill>
          <p:spPr>
            <a:xfrm>
              <a:off x="3328415" y="4101045"/>
              <a:ext cx="509003" cy="153835"/>
            </a:xfrm>
            <a:prstGeom prst="rect">
              <a:avLst/>
            </a:prstGeom>
          </p:spPr>
        </p:pic>
        <p:pic>
          <p:nvPicPr>
            <p:cNvPr id="68" name="object 68"/>
            <p:cNvPicPr/>
            <p:nvPr/>
          </p:nvPicPr>
          <p:blipFill>
            <a:blip r:embed="rId26" cstate="print"/>
            <a:stretch>
              <a:fillRect/>
            </a:stretch>
          </p:blipFill>
          <p:spPr>
            <a:xfrm>
              <a:off x="1816607" y="4120857"/>
              <a:ext cx="509003" cy="566966"/>
            </a:xfrm>
            <a:prstGeom prst="rect">
              <a:avLst/>
            </a:prstGeom>
          </p:spPr>
        </p:pic>
        <p:sp>
          <p:nvSpPr>
            <p:cNvPr id="69" name="object 69"/>
            <p:cNvSpPr/>
            <p:nvPr/>
          </p:nvSpPr>
          <p:spPr>
            <a:xfrm>
              <a:off x="1858009" y="4099809"/>
              <a:ext cx="1889760" cy="497840"/>
            </a:xfrm>
            <a:custGeom>
              <a:avLst/>
              <a:gdLst/>
              <a:ahLst/>
              <a:cxnLst/>
              <a:rect l="l" t="t" r="r" b="b"/>
              <a:pathLst>
                <a:path w="1889760" h="497839">
                  <a:moveTo>
                    <a:pt x="377825" y="497717"/>
                  </a:moveTo>
                  <a:lnTo>
                    <a:pt x="431818" y="472358"/>
                  </a:lnTo>
                  <a:lnTo>
                    <a:pt x="458814" y="445405"/>
                  </a:lnTo>
                  <a:lnTo>
                    <a:pt x="485811" y="411087"/>
                  </a:lnTo>
                  <a:lnTo>
                    <a:pt x="512807" y="371017"/>
                  </a:lnTo>
                  <a:lnTo>
                    <a:pt x="539804" y="326807"/>
                  </a:lnTo>
                  <a:lnTo>
                    <a:pt x="566800" y="280071"/>
                  </a:lnTo>
                  <a:lnTo>
                    <a:pt x="593797" y="232421"/>
                  </a:lnTo>
                  <a:lnTo>
                    <a:pt x="620794" y="185471"/>
                  </a:lnTo>
                  <a:lnTo>
                    <a:pt x="647790" y="140832"/>
                  </a:lnTo>
                  <a:lnTo>
                    <a:pt x="674787" y="100119"/>
                  </a:lnTo>
                  <a:lnTo>
                    <a:pt x="701783" y="64943"/>
                  </a:lnTo>
                  <a:lnTo>
                    <a:pt x="728780" y="36919"/>
                  </a:lnTo>
                  <a:lnTo>
                    <a:pt x="797771" y="2558"/>
                  </a:lnTo>
                  <a:lnTo>
                    <a:pt x="839764" y="0"/>
                  </a:lnTo>
                  <a:lnTo>
                    <a:pt x="881756" y="7159"/>
                  </a:lnTo>
                  <a:lnTo>
                    <a:pt x="923744" y="21213"/>
                  </a:lnTo>
                  <a:lnTo>
                    <a:pt x="965728" y="39341"/>
                  </a:lnTo>
                  <a:lnTo>
                    <a:pt x="1007707" y="58721"/>
                  </a:lnTo>
                  <a:lnTo>
                    <a:pt x="1049679" y="76529"/>
                  </a:lnTo>
                  <a:lnTo>
                    <a:pt x="1091645" y="89944"/>
                  </a:lnTo>
                  <a:lnTo>
                    <a:pt x="1133602" y="96143"/>
                  </a:lnTo>
                  <a:lnTo>
                    <a:pt x="1180845" y="95736"/>
                  </a:lnTo>
                  <a:lnTo>
                    <a:pt x="1228089" y="91460"/>
                  </a:lnTo>
                  <a:lnTo>
                    <a:pt x="1275333" y="84445"/>
                  </a:lnTo>
                  <a:lnTo>
                    <a:pt x="1322577" y="75823"/>
                  </a:lnTo>
                  <a:lnTo>
                    <a:pt x="1369821" y="66725"/>
                  </a:lnTo>
                  <a:lnTo>
                    <a:pt x="1417065" y="58281"/>
                  </a:lnTo>
                  <a:lnTo>
                    <a:pt x="1464309" y="51624"/>
                  </a:lnTo>
                  <a:lnTo>
                    <a:pt x="1511553" y="47883"/>
                  </a:lnTo>
                  <a:lnTo>
                    <a:pt x="1565547" y="46894"/>
                  </a:lnTo>
                  <a:lnTo>
                    <a:pt x="1619540" y="48008"/>
                  </a:lnTo>
                  <a:lnTo>
                    <a:pt x="1673533" y="50656"/>
                  </a:lnTo>
                  <a:lnTo>
                    <a:pt x="1727526" y="54265"/>
                  </a:lnTo>
                  <a:lnTo>
                    <a:pt x="1781519" y="58265"/>
                  </a:lnTo>
                  <a:lnTo>
                    <a:pt x="1835512" y="62086"/>
                  </a:lnTo>
                  <a:lnTo>
                    <a:pt x="1889505" y="65155"/>
                  </a:lnTo>
                </a:path>
                <a:path w="1889760" h="497839">
                  <a:moveTo>
                    <a:pt x="0" y="61345"/>
                  </a:moveTo>
                  <a:lnTo>
                    <a:pt x="29073" y="97431"/>
                  </a:lnTo>
                  <a:lnTo>
                    <a:pt x="58145" y="137682"/>
                  </a:lnTo>
                  <a:lnTo>
                    <a:pt x="87218" y="180847"/>
                  </a:lnTo>
                  <a:lnTo>
                    <a:pt x="116289" y="225676"/>
                  </a:lnTo>
                  <a:lnTo>
                    <a:pt x="145358" y="270919"/>
                  </a:lnTo>
                  <a:lnTo>
                    <a:pt x="174426" y="315325"/>
                  </a:lnTo>
                  <a:lnTo>
                    <a:pt x="203492" y="357645"/>
                  </a:lnTo>
                  <a:lnTo>
                    <a:pt x="232556" y="396627"/>
                  </a:lnTo>
                  <a:lnTo>
                    <a:pt x="261616" y="431022"/>
                  </a:lnTo>
                  <a:lnTo>
                    <a:pt x="290674" y="459578"/>
                  </a:lnTo>
                  <a:lnTo>
                    <a:pt x="348778" y="494176"/>
                  </a:lnTo>
                  <a:lnTo>
                    <a:pt x="377825" y="497717"/>
                  </a:lnTo>
                </a:path>
              </a:pathLst>
            </a:custGeom>
            <a:ln w="28575">
              <a:solidFill>
                <a:srgbClr val="4471C4"/>
              </a:solidFill>
            </a:ln>
          </p:spPr>
          <p:txBody>
            <a:bodyPr wrap="square" lIns="0" tIns="0" rIns="0" bIns="0" rtlCol="0"/>
            <a:lstStyle/>
            <a:p>
              <a:endParaRPr/>
            </a:p>
          </p:txBody>
        </p:sp>
      </p:grpSp>
      <p:sp>
        <p:nvSpPr>
          <p:cNvPr id="70" name="object 70"/>
          <p:cNvSpPr txBox="1"/>
          <p:nvPr/>
        </p:nvSpPr>
        <p:spPr>
          <a:xfrm>
            <a:off x="1702054" y="3949445"/>
            <a:ext cx="309880"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5,30%</a:t>
            </a:r>
            <a:endParaRPr sz="900">
              <a:latin typeface="Calibri"/>
              <a:cs typeface="Calibri"/>
            </a:endParaRPr>
          </a:p>
        </p:txBody>
      </p:sp>
      <p:sp>
        <p:nvSpPr>
          <p:cNvPr id="71" name="object 71"/>
          <p:cNvSpPr txBox="1"/>
          <p:nvPr/>
        </p:nvSpPr>
        <p:spPr>
          <a:xfrm>
            <a:off x="2194941" y="4597400"/>
            <a:ext cx="208915" cy="228268"/>
          </a:xfrm>
          <a:prstGeom prst="rect">
            <a:avLst/>
          </a:prstGeom>
        </p:spPr>
        <p:txBody>
          <a:bodyPr vert="horz" wrap="square" lIns="0" tIns="12700" rIns="0" bIns="0" rtlCol="0">
            <a:spAutoFit/>
          </a:bodyPr>
          <a:lstStyle/>
          <a:p>
            <a:pPr marL="12700">
              <a:lnSpc>
                <a:spcPct val="100000"/>
              </a:lnSpc>
              <a:spcBef>
                <a:spcPts val="100"/>
              </a:spcBef>
            </a:pPr>
            <a:r>
              <a:rPr sz="1400" b="1" dirty="0">
                <a:latin typeface="Calibri"/>
                <a:cs typeface="Calibri"/>
              </a:rPr>
              <a:t>-…</a:t>
            </a:r>
            <a:endParaRPr sz="1400">
              <a:latin typeface="Calibri"/>
              <a:cs typeface="Calibri"/>
            </a:endParaRPr>
          </a:p>
        </p:txBody>
      </p:sp>
      <p:sp>
        <p:nvSpPr>
          <p:cNvPr id="72" name="object 72"/>
          <p:cNvSpPr txBox="1"/>
          <p:nvPr/>
        </p:nvSpPr>
        <p:spPr>
          <a:xfrm>
            <a:off x="2457957" y="3949445"/>
            <a:ext cx="309880"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6,27%</a:t>
            </a:r>
            <a:endParaRPr sz="900">
              <a:latin typeface="Calibri"/>
              <a:cs typeface="Calibri"/>
            </a:endParaRPr>
          </a:p>
        </p:txBody>
      </p:sp>
      <p:sp>
        <p:nvSpPr>
          <p:cNvPr id="73" name="object 73"/>
          <p:cNvSpPr txBox="1"/>
          <p:nvPr/>
        </p:nvSpPr>
        <p:spPr>
          <a:xfrm>
            <a:off x="2835910" y="3949700"/>
            <a:ext cx="309880"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4,53%</a:t>
            </a:r>
            <a:endParaRPr sz="900">
              <a:latin typeface="Calibri"/>
              <a:cs typeface="Calibri"/>
            </a:endParaRPr>
          </a:p>
        </p:txBody>
      </p:sp>
      <p:sp>
        <p:nvSpPr>
          <p:cNvPr id="74" name="object 74"/>
          <p:cNvSpPr txBox="1"/>
          <p:nvPr/>
        </p:nvSpPr>
        <p:spPr>
          <a:xfrm>
            <a:off x="3188461" y="3885438"/>
            <a:ext cx="727710" cy="443711"/>
          </a:xfrm>
          <a:prstGeom prst="rect">
            <a:avLst/>
          </a:prstGeom>
        </p:spPr>
        <p:txBody>
          <a:bodyPr vert="horz" wrap="square" lIns="0" tIns="12700" rIns="0" bIns="0" rtlCol="0">
            <a:spAutoFit/>
          </a:bodyPr>
          <a:lstStyle/>
          <a:p>
            <a:pPr marL="38100">
              <a:lnSpc>
                <a:spcPct val="100000"/>
              </a:lnSpc>
              <a:spcBef>
                <a:spcPts val="100"/>
              </a:spcBef>
            </a:pPr>
            <a:r>
              <a:rPr sz="900" dirty="0">
                <a:latin typeface="Calibri"/>
                <a:cs typeface="Calibri"/>
              </a:rPr>
              <a:t>5,60%</a:t>
            </a:r>
            <a:r>
              <a:rPr sz="2100" b="1" baseline="-19841" dirty="0">
                <a:latin typeface="Calibri"/>
                <a:cs typeface="Calibri"/>
              </a:rPr>
              <a:t>5,22%</a:t>
            </a:r>
            <a:endParaRPr sz="2100" baseline="-19841">
              <a:latin typeface="Calibri"/>
              <a:cs typeface="Calibri"/>
            </a:endParaRPr>
          </a:p>
        </p:txBody>
      </p:sp>
      <p:grpSp>
        <p:nvGrpSpPr>
          <p:cNvPr id="75" name="object 75"/>
          <p:cNvGrpSpPr/>
          <p:nvPr/>
        </p:nvGrpSpPr>
        <p:grpSpPr>
          <a:xfrm>
            <a:off x="1795272" y="4899659"/>
            <a:ext cx="2021205" cy="588645"/>
            <a:chOff x="1795272" y="4899659"/>
            <a:chExt cx="2021205" cy="588645"/>
          </a:xfrm>
        </p:grpSpPr>
        <p:pic>
          <p:nvPicPr>
            <p:cNvPr id="76" name="object 76"/>
            <p:cNvPicPr/>
            <p:nvPr/>
          </p:nvPicPr>
          <p:blipFill>
            <a:blip r:embed="rId27" cstate="print"/>
            <a:stretch>
              <a:fillRect/>
            </a:stretch>
          </p:blipFill>
          <p:spPr>
            <a:xfrm>
              <a:off x="2191402" y="4928353"/>
              <a:ext cx="472645" cy="541520"/>
            </a:xfrm>
            <a:prstGeom prst="rect">
              <a:avLst/>
            </a:prstGeom>
          </p:spPr>
        </p:pic>
        <p:pic>
          <p:nvPicPr>
            <p:cNvPr id="77" name="object 77"/>
            <p:cNvPicPr/>
            <p:nvPr/>
          </p:nvPicPr>
          <p:blipFill>
            <a:blip r:embed="rId28" cstate="print"/>
            <a:stretch>
              <a:fillRect/>
            </a:stretch>
          </p:blipFill>
          <p:spPr>
            <a:xfrm>
              <a:off x="2551176" y="4899659"/>
              <a:ext cx="509003" cy="237744"/>
            </a:xfrm>
            <a:prstGeom prst="rect">
              <a:avLst/>
            </a:prstGeom>
          </p:spPr>
        </p:pic>
        <p:pic>
          <p:nvPicPr>
            <p:cNvPr id="78" name="object 78"/>
            <p:cNvPicPr/>
            <p:nvPr/>
          </p:nvPicPr>
          <p:blipFill>
            <a:blip r:embed="rId29" cstate="print"/>
            <a:stretch>
              <a:fillRect/>
            </a:stretch>
          </p:blipFill>
          <p:spPr>
            <a:xfrm>
              <a:off x="2929127" y="5000294"/>
              <a:ext cx="509003" cy="152349"/>
            </a:xfrm>
            <a:prstGeom prst="rect">
              <a:avLst/>
            </a:prstGeom>
          </p:spPr>
        </p:pic>
        <p:pic>
          <p:nvPicPr>
            <p:cNvPr id="79" name="object 79"/>
            <p:cNvPicPr/>
            <p:nvPr/>
          </p:nvPicPr>
          <p:blipFill>
            <a:blip r:embed="rId30" cstate="print"/>
            <a:stretch>
              <a:fillRect/>
            </a:stretch>
          </p:blipFill>
          <p:spPr>
            <a:xfrm>
              <a:off x="3307080" y="5000205"/>
              <a:ext cx="509003" cy="153835"/>
            </a:xfrm>
            <a:prstGeom prst="rect">
              <a:avLst/>
            </a:prstGeom>
          </p:spPr>
        </p:pic>
        <p:pic>
          <p:nvPicPr>
            <p:cNvPr id="80" name="object 80"/>
            <p:cNvPicPr/>
            <p:nvPr/>
          </p:nvPicPr>
          <p:blipFill>
            <a:blip r:embed="rId31" cstate="print"/>
            <a:stretch>
              <a:fillRect/>
            </a:stretch>
          </p:blipFill>
          <p:spPr>
            <a:xfrm>
              <a:off x="1795272" y="4994109"/>
              <a:ext cx="509003" cy="493814"/>
            </a:xfrm>
            <a:prstGeom prst="rect">
              <a:avLst/>
            </a:prstGeom>
          </p:spPr>
        </p:pic>
        <p:sp>
          <p:nvSpPr>
            <p:cNvPr id="81" name="object 81"/>
            <p:cNvSpPr/>
            <p:nvPr/>
          </p:nvSpPr>
          <p:spPr>
            <a:xfrm>
              <a:off x="2214245" y="4951094"/>
              <a:ext cx="378460" cy="447040"/>
            </a:xfrm>
            <a:custGeom>
              <a:avLst/>
              <a:gdLst/>
              <a:ahLst/>
              <a:cxnLst/>
              <a:rect l="l" t="t" r="r" b="b"/>
              <a:pathLst>
                <a:path w="378460" h="447039">
                  <a:moveTo>
                    <a:pt x="0" y="446785"/>
                  </a:moveTo>
                  <a:lnTo>
                    <a:pt x="58146" y="417208"/>
                  </a:lnTo>
                  <a:lnTo>
                    <a:pt x="87221" y="387844"/>
                  </a:lnTo>
                  <a:lnTo>
                    <a:pt x="116296" y="351225"/>
                  </a:lnTo>
                  <a:lnTo>
                    <a:pt x="145373" y="309198"/>
                  </a:lnTo>
                  <a:lnTo>
                    <a:pt x="174451" y="263612"/>
                  </a:lnTo>
                  <a:lnTo>
                    <a:pt x="203532" y="216313"/>
                  </a:lnTo>
                  <a:lnTo>
                    <a:pt x="232615" y="169149"/>
                  </a:lnTo>
                  <a:lnTo>
                    <a:pt x="261701" y="123966"/>
                  </a:lnTo>
                  <a:lnTo>
                    <a:pt x="290790" y="82613"/>
                  </a:lnTo>
                  <a:lnTo>
                    <a:pt x="319882" y="46936"/>
                  </a:lnTo>
                  <a:lnTo>
                    <a:pt x="348978" y="18782"/>
                  </a:lnTo>
                  <a:lnTo>
                    <a:pt x="378079" y="0"/>
                  </a:lnTo>
                </a:path>
              </a:pathLst>
            </a:custGeom>
            <a:ln w="28575">
              <a:solidFill>
                <a:srgbClr val="4471C4"/>
              </a:solidFill>
            </a:ln>
          </p:spPr>
          <p:txBody>
            <a:bodyPr wrap="square" lIns="0" tIns="0" rIns="0" bIns="0" rtlCol="0"/>
            <a:lstStyle/>
            <a:p>
              <a:endParaRPr/>
            </a:p>
          </p:txBody>
        </p:sp>
        <p:sp>
          <p:nvSpPr>
            <p:cNvPr id="82" name="object 82"/>
            <p:cNvSpPr/>
            <p:nvPr/>
          </p:nvSpPr>
          <p:spPr>
            <a:xfrm>
              <a:off x="2592323" y="4937955"/>
              <a:ext cx="378460" cy="109855"/>
            </a:xfrm>
            <a:custGeom>
              <a:avLst/>
              <a:gdLst/>
              <a:ahLst/>
              <a:cxnLst/>
              <a:rect l="l" t="t" r="r" b="b"/>
              <a:pathLst>
                <a:path w="378460" h="109854">
                  <a:moveTo>
                    <a:pt x="0" y="13139"/>
                  </a:moveTo>
                  <a:lnTo>
                    <a:pt x="41994" y="561"/>
                  </a:lnTo>
                  <a:lnTo>
                    <a:pt x="83990" y="0"/>
                  </a:lnTo>
                  <a:lnTo>
                    <a:pt x="125988" y="8798"/>
                  </a:lnTo>
                  <a:lnTo>
                    <a:pt x="167989" y="24297"/>
                  </a:lnTo>
                  <a:lnTo>
                    <a:pt x="209995" y="43840"/>
                  </a:lnTo>
                  <a:lnTo>
                    <a:pt x="252005" y="64767"/>
                  </a:lnTo>
                  <a:lnTo>
                    <a:pt x="294022" y="84421"/>
                  </a:lnTo>
                  <a:lnTo>
                    <a:pt x="336046" y="100144"/>
                  </a:lnTo>
                  <a:lnTo>
                    <a:pt x="378078" y="109278"/>
                  </a:lnTo>
                </a:path>
              </a:pathLst>
            </a:custGeom>
            <a:ln w="28575">
              <a:solidFill>
                <a:srgbClr val="4471C4"/>
              </a:solidFill>
            </a:ln>
          </p:spPr>
          <p:txBody>
            <a:bodyPr wrap="square" lIns="0" tIns="0" rIns="0" bIns="0" rtlCol="0"/>
            <a:lstStyle/>
            <a:p>
              <a:endParaRPr/>
            </a:p>
          </p:txBody>
        </p:sp>
        <p:sp>
          <p:nvSpPr>
            <p:cNvPr id="83" name="object 83"/>
            <p:cNvSpPr/>
            <p:nvPr/>
          </p:nvSpPr>
          <p:spPr>
            <a:xfrm>
              <a:off x="1836166" y="5034152"/>
              <a:ext cx="1890395" cy="363855"/>
            </a:xfrm>
            <a:custGeom>
              <a:avLst/>
              <a:gdLst/>
              <a:ahLst/>
              <a:cxnLst/>
              <a:rect l="l" t="t" r="r" b="b"/>
              <a:pathLst>
                <a:path w="1890395" h="363854">
                  <a:moveTo>
                    <a:pt x="1134236" y="13081"/>
                  </a:moveTo>
                  <a:lnTo>
                    <a:pt x="1181481" y="16990"/>
                  </a:lnTo>
                  <a:lnTo>
                    <a:pt x="1228726" y="17998"/>
                  </a:lnTo>
                  <a:lnTo>
                    <a:pt x="1275975" y="16880"/>
                  </a:lnTo>
                  <a:lnTo>
                    <a:pt x="1323228" y="14414"/>
                  </a:lnTo>
                  <a:lnTo>
                    <a:pt x="1370488" y="11376"/>
                  </a:lnTo>
                  <a:lnTo>
                    <a:pt x="1417754" y="8544"/>
                  </a:lnTo>
                  <a:lnTo>
                    <a:pt x="1465030" y="6694"/>
                  </a:lnTo>
                  <a:lnTo>
                    <a:pt x="1512316" y="6604"/>
                  </a:lnTo>
                  <a:lnTo>
                    <a:pt x="1566309" y="8418"/>
                  </a:lnTo>
                  <a:lnTo>
                    <a:pt x="1620305" y="11184"/>
                  </a:lnTo>
                  <a:lnTo>
                    <a:pt x="1674305" y="14638"/>
                  </a:lnTo>
                  <a:lnTo>
                    <a:pt x="1728312" y="18519"/>
                  </a:lnTo>
                  <a:lnTo>
                    <a:pt x="1782327" y="22564"/>
                  </a:lnTo>
                  <a:lnTo>
                    <a:pt x="1836354" y="26511"/>
                  </a:lnTo>
                  <a:lnTo>
                    <a:pt x="1890395" y="30099"/>
                  </a:lnTo>
                </a:path>
                <a:path w="1890395" h="363854">
                  <a:moveTo>
                    <a:pt x="0" y="0"/>
                  </a:moveTo>
                  <a:lnTo>
                    <a:pt x="31496" y="32899"/>
                  </a:lnTo>
                  <a:lnTo>
                    <a:pt x="62992" y="70016"/>
                  </a:lnTo>
                  <a:lnTo>
                    <a:pt x="94489" y="109946"/>
                  </a:lnTo>
                  <a:lnTo>
                    <a:pt x="125988" y="151280"/>
                  </a:lnTo>
                  <a:lnTo>
                    <a:pt x="157489" y="192612"/>
                  </a:lnTo>
                  <a:lnTo>
                    <a:pt x="188991" y="232537"/>
                  </a:lnTo>
                  <a:lnTo>
                    <a:pt x="220497" y="269645"/>
                  </a:lnTo>
                  <a:lnTo>
                    <a:pt x="252005" y="302532"/>
                  </a:lnTo>
                  <a:lnTo>
                    <a:pt x="283517" y="329791"/>
                  </a:lnTo>
                  <a:lnTo>
                    <a:pt x="346553" y="361795"/>
                  </a:lnTo>
                  <a:lnTo>
                    <a:pt x="378078" y="363728"/>
                  </a:lnTo>
                </a:path>
              </a:pathLst>
            </a:custGeom>
            <a:ln w="28575">
              <a:solidFill>
                <a:srgbClr val="4471C4"/>
              </a:solidFill>
            </a:ln>
          </p:spPr>
          <p:txBody>
            <a:bodyPr wrap="square" lIns="0" tIns="0" rIns="0" bIns="0" rtlCol="0"/>
            <a:lstStyle/>
            <a:p>
              <a:endParaRPr/>
            </a:p>
          </p:txBody>
        </p:sp>
      </p:grpSp>
      <p:sp>
        <p:nvSpPr>
          <p:cNvPr id="84" name="object 84"/>
          <p:cNvSpPr txBox="1"/>
          <p:nvPr/>
        </p:nvSpPr>
        <p:spPr>
          <a:xfrm>
            <a:off x="1680210" y="4787900"/>
            <a:ext cx="309880"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6,79%</a:t>
            </a:r>
            <a:endParaRPr sz="900">
              <a:latin typeface="Calibri"/>
              <a:cs typeface="Calibri"/>
            </a:endParaRPr>
          </a:p>
        </p:txBody>
      </p:sp>
      <p:sp>
        <p:nvSpPr>
          <p:cNvPr id="85" name="object 85"/>
          <p:cNvSpPr txBox="1"/>
          <p:nvPr/>
        </p:nvSpPr>
        <p:spPr>
          <a:xfrm>
            <a:off x="2250058" y="5261609"/>
            <a:ext cx="54610" cy="228268"/>
          </a:xfrm>
          <a:prstGeom prst="rect">
            <a:avLst/>
          </a:prstGeom>
        </p:spPr>
        <p:txBody>
          <a:bodyPr vert="horz" wrap="square" lIns="0" tIns="12700" rIns="0" bIns="0" rtlCol="0">
            <a:spAutoFit/>
          </a:bodyPr>
          <a:lstStyle/>
          <a:p>
            <a:pPr>
              <a:lnSpc>
                <a:spcPct val="100000"/>
              </a:lnSpc>
              <a:spcBef>
                <a:spcPts val="100"/>
              </a:spcBef>
            </a:pPr>
            <a:r>
              <a:rPr sz="1400" b="1" dirty="0">
                <a:latin typeface="Calibri"/>
                <a:cs typeface="Calibri"/>
              </a:rPr>
              <a:t>-</a:t>
            </a:r>
            <a:endParaRPr sz="1400">
              <a:latin typeface="Calibri"/>
              <a:cs typeface="Calibri"/>
            </a:endParaRPr>
          </a:p>
        </p:txBody>
      </p:sp>
      <p:sp>
        <p:nvSpPr>
          <p:cNvPr id="86" name="object 86"/>
          <p:cNvSpPr txBox="1"/>
          <p:nvPr/>
        </p:nvSpPr>
        <p:spPr>
          <a:xfrm>
            <a:off x="2100707" y="5479491"/>
            <a:ext cx="354330" cy="228268"/>
          </a:xfrm>
          <a:prstGeom prst="rect">
            <a:avLst/>
          </a:prstGeom>
        </p:spPr>
        <p:txBody>
          <a:bodyPr vert="horz" wrap="square" lIns="0" tIns="12700" rIns="0" bIns="0" rtlCol="0">
            <a:spAutoFit/>
          </a:bodyPr>
          <a:lstStyle/>
          <a:p>
            <a:pPr>
              <a:lnSpc>
                <a:spcPct val="100000"/>
              </a:lnSpc>
              <a:spcBef>
                <a:spcPts val="100"/>
              </a:spcBef>
            </a:pPr>
            <a:r>
              <a:rPr sz="1400" b="1" dirty="0">
                <a:latin typeface="Calibri"/>
                <a:cs typeface="Calibri"/>
              </a:rPr>
              <a:t>1,9…</a:t>
            </a:r>
            <a:endParaRPr sz="1400">
              <a:latin typeface="Calibri"/>
              <a:cs typeface="Calibri"/>
            </a:endParaRPr>
          </a:p>
        </p:txBody>
      </p:sp>
      <p:sp>
        <p:nvSpPr>
          <p:cNvPr id="87" name="object 87"/>
          <p:cNvSpPr txBox="1"/>
          <p:nvPr/>
        </p:nvSpPr>
        <p:spPr>
          <a:xfrm>
            <a:off x="2436367" y="4765294"/>
            <a:ext cx="309880"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8,78%</a:t>
            </a:r>
            <a:endParaRPr sz="900">
              <a:latin typeface="Calibri"/>
              <a:cs typeface="Calibri"/>
            </a:endParaRPr>
          </a:p>
        </p:txBody>
      </p:sp>
      <p:sp>
        <p:nvSpPr>
          <p:cNvPr id="88" name="object 88"/>
          <p:cNvSpPr txBox="1"/>
          <p:nvPr/>
        </p:nvSpPr>
        <p:spPr>
          <a:xfrm>
            <a:off x="2814320" y="4800980"/>
            <a:ext cx="309880"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6,48%</a:t>
            </a:r>
            <a:endParaRPr sz="900">
              <a:latin typeface="Calibri"/>
              <a:cs typeface="Calibri"/>
            </a:endParaRPr>
          </a:p>
        </p:txBody>
      </p:sp>
      <p:sp>
        <p:nvSpPr>
          <p:cNvPr id="89" name="object 89"/>
          <p:cNvSpPr txBox="1"/>
          <p:nvPr/>
        </p:nvSpPr>
        <p:spPr>
          <a:xfrm>
            <a:off x="3167126" y="4730622"/>
            <a:ext cx="725805" cy="443711"/>
          </a:xfrm>
          <a:prstGeom prst="rect">
            <a:avLst/>
          </a:prstGeom>
        </p:spPr>
        <p:txBody>
          <a:bodyPr vert="horz" wrap="square" lIns="0" tIns="12700" rIns="0" bIns="0" rtlCol="0">
            <a:spAutoFit/>
          </a:bodyPr>
          <a:lstStyle/>
          <a:p>
            <a:pPr marL="38100">
              <a:lnSpc>
                <a:spcPct val="100000"/>
              </a:lnSpc>
              <a:spcBef>
                <a:spcPts val="100"/>
              </a:spcBef>
            </a:pPr>
            <a:r>
              <a:rPr sz="900" dirty="0">
                <a:latin typeface="Calibri"/>
                <a:cs typeface="Calibri"/>
              </a:rPr>
              <a:t>6,63%</a:t>
            </a:r>
            <a:r>
              <a:rPr sz="2100" b="1" baseline="-19841" dirty="0">
                <a:latin typeface="Calibri"/>
                <a:cs typeface="Calibri"/>
              </a:rPr>
              <a:t>6,07%</a:t>
            </a:r>
            <a:endParaRPr sz="2100" baseline="-19841">
              <a:latin typeface="Calibri"/>
              <a:cs typeface="Calibri"/>
            </a:endParaRPr>
          </a:p>
        </p:txBody>
      </p:sp>
      <p:sp>
        <p:nvSpPr>
          <p:cNvPr id="90" name="object 90"/>
          <p:cNvSpPr txBox="1"/>
          <p:nvPr/>
        </p:nvSpPr>
        <p:spPr>
          <a:xfrm>
            <a:off x="2101342" y="5878474"/>
            <a:ext cx="309880"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2,21%</a:t>
            </a:r>
            <a:endParaRPr sz="900">
              <a:latin typeface="Calibri"/>
              <a:cs typeface="Calibri"/>
            </a:endParaRPr>
          </a:p>
        </p:txBody>
      </p:sp>
      <p:sp>
        <p:nvSpPr>
          <p:cNvPr id="91" name="object 91"/>
          <p:cNvSpPr txBox="1"/>
          <p:nvPr/>
        </p:nvSpPr>
        <p:spPr>
          <a:xfrm>
            <a:off x="2455164" y="5661152"/>
            <a:ext cx="1440180" cy="228268"/>
          </a:xfrm>
          <a:prstGeom prst="rect">
            <a:avLst/>
          </a:prstGeom>
        </p:spPr>
        <p:txBody>
          <a:bodyPr vert="horz" wrap="square" lIns="0" tIns="12700" rIns="0" bIns="0" rtlCol="0">
            <a:spAutoFit/>
          </a:bodyPr>
          <a:lstStyle/>
          <a:p>
            <a:pPr marL="38100">
              <a:lnSpc>
                <a:spcPct val="100000"/>
              </a:lnSpc>
              <a:spcBef>
                <a:spcPts val="100"/>
              </a:spcBef>
            </a:pPr>
            <a:r>
              <a:rPr sz="900" dirty="0">
                <a:latin typeface="Calibri"/>
                <a:cs typeface="Calibri"/>
              </a:rPr>
              <a:t>9,15% </a:t>
            </a:r>
            <a:r>
              <a:rPr sz="1350" baseline="3086" dirty="0">
                <a:latin typeface="Calibri"/>
                <a:cs typeface="Calibri"/>
              </a:rPr>
              <a:t>13,09% </a:t>
            </a:r>
            <a:r>
              <a:rPr sz="1350" baseline="-30864" dirty="0">
                <a:latin typeface="Calibri"/>
                <a:cs typeface="Calibri"/>
              </a:rPr>
              <a:t>6,17</a:t>
            </a:r>
            <a:r>
              <a:rPr sz="2100" b="1" baseline="-17857" dirty="0">
                <a:latin typeface="Calibri"/>
                <a:cs typeface="Calibri"/>
              </a:rPr>
              <a:t>8</a:t>
            </a:r>
            <a:r>
              <a:rPr sz="1350" baseline="-30864" dirty="0">
                <a:latin typeface="Calibri"/>
                <a:cs typeface="Calibri"/>
              </a:rPr>
              <a:t>%</a:t>
            </a:r>
            <a:r>
              <a:rPr sz="2100" b="1" baseline="-17857" dirty="0">
                <a:latin typeface="Calibri"/>
                <a:cs typeface="Calibri"/>
              </a:rPr>
              <a:t>,45%</a:t>
            </a:r>
            <a:endParaRPr sz="2100" baseline="-17857">
              <a:latin typeface="Calibri"/>
              <a:cs typeface="Calibri"/>
            </a:endParaRPr>
          </a:p>
        </p:txBody>
      </p:sp>
      <p:sp>
        <p:nvSpPr>
          <p:cNvPr id="92" name="object 92"/>
          <p:cNvSpPr/>
          <p:nvPr/>
        </p:nvSpPr>
        <p:spPr>
          <a:xfrm>
            <a:off x="4246879" y="2027047"/>
            <a:ext cx="2162175" cy="0"/>
          </a:xfrm>
          <a:custGeom>
            <a:avLst/>
            <a:gdLst/>
            <a:ahLst/>
            <a:cxnLst/>
            <a:rect l="l" t="t" r="r" b="b"/>
            <a:pathLst>
              <a:path w="2162175">
                <a:moveTo>
                  <a:pt x="0" y="0"/>
                </a:moveTo>
                <a:lnTo>
                  <a:pt x="2161794" y="0"/>
                </a:lnTo>
              </a:path>
            </a:pathLst>
          </a:custGeom>
          <a:ln w="9525">
            <a:solidFill>
              <a:srgbClr val="D9D9D9"/>
            </a:solidFill>
          </a:ln>
        </p:spPr>
        <p:txBody>
          <a:bodyPr wrap="square" lIns="0" tIns="0" rIns="0" bIns="0" rtlCol="0"/>
          <a:lstStyle/>
          <a:p>
            <a:endParaRPr/>
          </a:p>
        </p:txBody>
      </p:sp>
      <p:sp>
        <p:nvSpPr>
          <p:cNvPr id="93" name="object 93"/>
          <p:cNvSpPr/>
          <p:nvPr/>
        </p:nvSpPr>
        <p:spPr>
          <a:xfrm>
            <a:off x="4427092" y="1548029"/>
            <a:ext cx="1801495" cy="288925"/>
          </a:xfrm>
          <a:custGeom>
            <a:avLst/>
            <a:gdLst/>
            <a:ahLst/>
            <a:cxnLst/>
            <a:rect l="l" t="t" r="r" b="b"/>
            <a:pathLst>
              <a:path w="1801495" h="288925">
                <a:moveTo>
                  <a:pt x="0" y="41883"/>
                </a:moveTo>
                <a:lnTo>
                  <a:pt x="51482" y="48366"/>
                </a:lnTo>
                <a:lnTo>
                  <a:pt x="102953" y="56238"/>
                </a:lnTo>
                <a:lnTo>
                  <a:pt x="154418" y="64460"/>
                </a:lnTo>
                <a:lnTo>
                  <a:pt x="205880" y="71996"/>
                </a:lnTo>
                <a:lnTo>
                  <a:pt x="257345" y="77808"/>
                </a:lnTo>
                <a:lnTo>
                  <a:pt x="308816" y="80859"/>
                </a:lnTo>
                <a:lnTo>
                  <a:pt x="360299" y="80110"/>
                </a:lnTo>
                <a:lnTo>
                  <a:pt x="405346" y="74214"/>
                </a:lnTo>
                <a:lnTo>
                  <a:pt x="450385" y="63041"/>
                </a:lnTo>
                <a:lnTo>
                  <a:pt x="495418" y="48646"/>
                </a:lnTo>
                <a:lnTo>
                  <a:pt x="540448" y="33088"/>
                </a:lnTo>
                <a:lnTo>
                  <a:pt x="585478" y="18423"/>
                </a:lnTo>
                <a:lnTo>
                  <a:pt x="630511" y="6708"/>
                </a:lnTo>
                <a:lnTo>
                  <a:pt x="675550" y="0"/>
                </a:lnTo>
                <a:lnTo>
                  <a:pt x="720598" y="354"/>
                </a:lnTo>
                <a:lnTo>
                  <a:pt x="765645" y="9019"/>
                </a:lnTo>
                <a:lnTo>
                  <a:pt x="810684" y="24500"/>
                </a:lnTo>
                <a:lnTo>
                  <a:pt x="855717" y="44887"/>
                </a:lnTo>
                <a:lnTo>
                  <a:pt x="900747" y="68267"/>
                </a:lnTo>
                <a:lnTo>
                  <a:pt x="945777" y="92732"/>
                </a:lnTo>
                <a:lnTo>
                  <a:pt x="990810" y="116369"/>
                </a:lnTo>
                <a:lnTo>
                  <a:pt x="1035849" y="137267"/>
                </a:lnTo>
                <a:lnTo>
                  <a:pt x="1080897" y="153516"/>
                </a:lnTo>
                <a:lnTo>
                  <a:pt x="1132379" y="166725"/>
                </a:lnTo>
                <a:lnTo>
                  <a:pt x="1183850" y="176735"/>
                </a:lnTo>
                <a:lnTo>
                  <a:pt x="1235315" y="184514"/>
                </a:lnTo>
                <a:lnTo>
                  <a:pt x="1286777" y="191031"/>
                </a:lnTo>
                <a:lnTo>
                  <a:pt x="1338242" y="197255"/>
                </a:lnTo>
                <a:lnTo>
                  <a:pt x="1389713" y="204155"/>
                </a:lnTo>
                <a:lnTo>
                  <a:pt x="1441196" y="212698"/>
                </a:lnTo>
                <a:lnTo>
                  <a:pt x="1492678" y="222664"/>
                </a:lnTo>
                <a:lnTo>
                  <a:pt x="1544149" y="233192"/>
                </a:lnTo>
                <a:lnTo>
                  <a:pt x="1595614" y="244129"/>
                </a:lnTo>
                <a:lnTo>
                  <a:pt x="1647076" y="255321"/>
                </a:lnTo>
                <a:lnTo>
                  <a:pt x="1698541" y="266616"/>
                </a:lnTo>
                <a:lnTo>
                  <a:pt x="1750012" y="277859"/>
                </a:lnTo>
                <a:lnTo>
                  <a:pt x="1801495" y="288898"/>
                </a:lnTo>
              </a:path>
            </a:pathLst>
          </a:custGeom>
          <a:ln w="38100">
            <a:solidFill>
              <a:srgbClr val="4471C4"/>
            </a:solidFill>
          </a:ln>
        </p:spPr>
        <p:txBody>
          <a:bodyPr wrap="square" lIns="0" tIns="0" rIns="0" bIns="0" rtlCol="0"/>
          <a:lstStyle/>
          <a:p>
            <a:endParaRPr/>
          </a:p>
        </p:txBody>
      </p:sp>
      <p:sp>
        <p:nvSpPr>
          <p:cNvPr id="94" name="object 94"/>
          <p:cNvSpPr txBox="1"/>
          <p:nvPr/>
        </p:nvSpPr>
        <p:spPr>
          <a:xfrm>
            <a:off x="4312411" y="1352550"/>
            <a:ext cx="227965"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9,63</a:t>
            </a:r>
            <a:endParaRPr sz="900">
              <a:latin typeface="Calibri"/>
              <a:cs typeface="Calibri"/>
            </a:endParaRPr>
          </a:p>
        </p:txBody>
      </p:sp>
      <p:sp>
        <p:nvSpPr>
          <p:cNvPr id="95" name="object 95"/>
          <p:cNvSpPr txBox="1"/>
          <p:nvPr/>
        </p:nvSpPr>
        <p:spPr>
          <a:xfrm>
            <a:off x="4672965" y="1380820"/>
            <a:ext cx="228600"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9,49</a:t>
            </a:r>
            <a:endParaRPr sz="900">
              <a:latin typeface="Calibri"/>
              <a:cs typeface="Calibri"/>
            </a:endParaRPr>
          </a:p>
        </p:txBody>
      </p:sp>
      <p:sp>
        <p:nvSpPr>
          <p:cNvPr id="96" name="object 96"/>
          <p:cNvSpPr txBox="1"/>
          <p:nvPr/>
        </p:nvSpPr>
        <p:spPr>
          <a:xfrm>
            <a:off x="5033264" y="1352550"/>
            <a:ext cx="227965"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9,79</a:t>
            </a:r>
            <a:endParaRPr sz="900">
              <a:latin typeface="Calibri"/>
              <a:cs typeface="Calibri"/>
            </a:endParaRPr>
          </a:p>
        </p:txBody>
      </p:sp>
      <p:sp>
        <p:nvSpPr>
          <p:cNvPr id="97" name="object 97"/>
          <p:cNvSpPr txBox="1"/>
          <p:nvPr/>
        </p:nvSpPr>
        <p:spPr>
          <a:xfrm>
            <a:off x="5393563" y="1454658"/>
            <a:ext cx="227965"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9,22</a:t>
            </a:r>
            <a:endParaRPr sz="900">
              <a:latin typeface="Calibri"/>
              <a:cs typeface="Calibri"/>
            </a:endParaRPr>
          </a:p>
        </p:txBody>
      </p:sp>
      <p:sp>
        <p:nvSpPr>
          <p:cNvPr id="98" name="object 98"/>
          <p:cNvSpPr txBox="1"/>
          <p:nvPr/>
        </p:nvSpPr>
        <p:spPr>
          <a:xfrm>
            <a:off x="5753861" y="1513713"/>
            <a:ext cx="227965"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9,00</a:t>
            </a:r>
            <a:endParaRPr sz="900">
              <a:latin typeface="Calibri"/>
              <a:cs typeface="Calibri"/>
            </a:endParaRPr>
          </a:p>
        </p:txBody>
      </p:sp>
      <p:sp>
        <p:nvSpPr>
          <p:cNvPr id="99" name="object 99"/>
          <p:cNvSpPr txBox="1"/>
          <p:nvPr/>
        </p:nvSpPr>
        <p:spPr>
          <a:xfrm>
            <a:off x="6058027" y="1509521"/>
            <a:ext cx="342265" cy="228909"/>
          </a:xfrm>
          <a:prstGeom prst="rect">
            <a:avLst/>
          </a:prstGeom>
        </p:spPr>
        <p:txBody>
          <a:bodyPr vert="horz" wrap="square" lIns="0" tIns="13335" rIns="0" bIns="0" rtlCol="0">
            <a:spAutoFit/>
          </a:bodyPr>
          <a:lstStyle/>
          <a:p>
            <a:pPr marL="12700">
              <a:lnSpc>
                <a:spcPct val="100000"/>
              </a:lnSpc>
              <a:spcBef>
                <a:spcPts val="105"/>
              </a:spcBef>
            </a:pPr>
            <a:r>
              <a:rPr sz="1400" b="1" dirty="0">
                <a:latin typeface="Calibri"/>
                <a:cs typeface="Calibri"/>
              </a:rPr>
              <a:t>8,71</a:t>
            </a:r>
            <a:endParaRPr sz="1400">
              <a:latin typeface="Calibri"/>
              <a:cs typeface="Calibri"/>
            </a:endParaRPr>
          </a:p>
        </p:txBody>
      </p:sp>
      <p:sp>
        <p:nvSpPr>
          <p:cNvPr id="100" name="object 100"/>
          <p:cNvSpPr/>
          <p:nvPr/>
        </p:nvSpPr>
        <p:spPr>
          <a:xfrm>
            <a:off x="4420996" y="2503564"/>
            <a:ext cx="1801495" cy="264160"/>
          </a:xfrm>
          <a:custGeom>
            <a:avLst/>
            <a:gdLst/>
            <a:ahLst/>
            <a:cxnLst/>
            <a:rect l="l" t="t" r="r" b="b"/>
            <a:pathLst>
              <a:path w="1801495" h="264160">
                <a:moveTo>
                  <a:pt x="0" y="264146"/>
                </a:moveTo>
                <a:lnTo>
                  <a:pt x="45047" y="242448"/>
                </a:lnTo>
                <a:lnTo>
                  <a:pt x="90086" y="220031"/>
                </a:lnTo>
                <a:lnTo>
                  <a:pt x="135119" y="197332"/>
                </a:lnTo>
                <a:lnTo>
                  <a:pt x="180149" y="174786"/>
                </a:lnTo>
                <a:lnTo>
                  <a:pt x="225179" y="152829"/>
                </a:lnTo>
                <a:lnTo>
                  <a:pt x="270212" y="131897"/>
                </a:lnTo>
                <a:lnTo>
                  <a:pt x="315251" y="112427"/>
                </a:lnTo>
                <a:lnTo>
                  <a:pt x="360299" y="94855"/>
                </a:lnTo>
                <a:lnTo>
                  <a:pt x="405346" y="77804"/>
                </a:lnTo>
                <a:lnTo>
                  <a:pt x="450385" y="60267"/>
                </a:lnTo>
                <a:lnTo>
                  <a:pt x="495418" y="43237"/>
                </a:lnTo>
                <a:lnTo>
                  <a:pt x="540448" y="27704"/>
                </a:lnTo>
                <a:lnTo>
                  <a:pt x="585478" y="14659"/>
                </a:lnTo>
                <a:lnTo>
                  <a:pt x="630511" y="5094"/>
                </a:lnTo>
                <a:lnTo>
                  <a:pt x="675550" y="0"/>
                </a:lnTo>
                <a:lnTo>
                  <a:pt x="720598" y="367"/>
                </a:lnTo>
                <a:lnTo>
                  <a:pt x="765645" y="8144"/>
                </a:lnTo>
                <a:lnTo>
                  <a:pt x="810684" y="23152"/>
                </a:lnTo>
                <a:lnTo>
                  <a:pt x="855717" y="43332"/>
                </a:lnTo>
                <a:lnTo>
                  <a:pt x="900747" y="66629"/>
                </a:lnTo>
                <a:lnTo>
                  <a:pt x="945777" y="90986"/>
                </a:lnTo>
                <a:lnTo>
                  <a:pt x="990810" y="114346"/>
                </a:lnTo>
                <a:lnTo>
                  <a:pt x="1035849" y="134651"/>
                </a:lnTo>
                <a:lnTo>
                  <a:pt x="1080897" y="149846"/>
                </a:lnTo>
                <a:lnTo>
                  <a:pt x="1132379" y="161251"/>
                </a:lnTo>
                <a:lnTo>
                  <a:pt x="1183850" y="168987"/>
                </a:lnTo>
                <a:lnTo>
                  <a:pt x="1235315" y="174162"/>
                </a:lnTo>
                <a:lnTo>
                  <a:pt x="1286777" y="177882"/>
                </a:lnTo>
                <a:lnTo>
                  <a:pt x="1338242" y="181254"/>
                </a:lnTo>
                <a:lnTo>
                  <a:pt x="1389713" y="185382"/>
                </a:lnTo>
                <a:lnTo>
                  <a:pt x="1441195" y="191375"/>
                </a:lnTo>
                <a:lnTo>
                  <a:pt x="1492678" y="198975"/>
                </a:lnTo>
                <a:lnTo>
                  <a:pt x="1544149" y="207189"/>
                </a:lnTo>
                <a:lnTo>
                  <a:pt x="1595614" y="215851"/>
                </a:lnTo>
                <a:lnTo>
                  <a:pt x="1647076" y="224798"/>
                </a:lnTo>
                <a:lnTo>
                  <a:pt x="1698541" y="233865"/>
                </a:lnTo>
                <a:lnTo>
                  <a:pt x="1750012" y="242887"/>
                </a:lnTo>
                <a:lnTo>
                  <a:pt x="1801494" y="251700"/>
                </a:lnTo>
              </a:path>
            </a:pathLst>
          </a:custGeom>
          <a:ln w="38100">
            <a:solidFill>
              <a:srgbClr val="4471C4"/>
            </a:solidFill>
          </a:ln>
        </p:spPr>
        <p:txBody>
          <a:bodyPr wrap="square" lIns="0" tIns="0" rIns="0" bIns="0" rtlCol="0"/>
          <a:lstStyle/>
          <a:p>
            <a:endParaRPr/>
          </a:p>
        </p:txBody>
      </p:sp>
      <p:sp>
        <p:nvSpPr>
          <p:cNvPr id="101" name="object 101"/>
          <p:cNvSpPr txBox="1"/>
          <p:nvPr/>
        </p:nvSpPr>
        <p:spPr>
          <a:xfrm>
            <a:off x="4306570" y="2521077"/>
            <a:ext cx="227965"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8,06</a:t>
            </a:r>
            <a:endParaRPr sz="900">
              <a:latin typeface="Calibri"/>
              <a:cs typeface="Calibri"/>
            </a:endParaRPr>
          </a:p>
        </p:txBody>
      </p:sp>
      <p:sp>
        <p:nvSpPr>
          <p:cNvPr id="102" name="object 102"/>
          <p:cNvSpPr txBox="1"/>
          <p:nvPr/>
        </p:nvSpPr>
        <p:spPr>
          <a:xfrm>
            <a:off x="4666869" y="2351659"/>
            <a:ext cx="227965"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8,85</a:t>
            </a:r>
            <a:endParaRPr sz="900">
              <a:latin typeface="Calibri"/>
              <a:cs typeface="Calibri"/>
            </a:endParaRPr>
          </a:p>
        </p:txBody>
      </p:sp>
      <p:sp>
        <p:nvSpPr>
          <p:cNvPr id="103" name="object 103"/>
          <p:cNvSpPr txBox="1"/>
          <p:nvPr/>
        </p:nvSpPr>
        <p:spPr>
          <a:xfrm>
            <a:off x="5027167" y="2257171"/>
            <a:ext cx="227965"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9,30</a:t>
            </a:r>
            <a:endParaRPr sz="900">
              <a:latin typeface="Calibri"/>
              <a:cs typeface="Calibri"/>
            </a:endParaRPr>
          </a:p>
        </p:txBody>
      </p:sp>
      <p:sp>
        <p:nvSpPr>
          <p:cNvPr id="104" name="object 104"/>
          <p:cNvSpPr txBox="1"/>
          <p:nvPr/>
        </p:nvSpPr>
        <p:spPr>
          <a:xfrm>
            <a:off x="5387466" y="2406777"/>
            <a:ext cx="227965"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8,59</a:t>
            </a:r>
            <a:endParaRPr sz="900">
              <a:latin typeface="Calibri"/>
              <a:cs typeface="Calibri"/>
            </a:endParaRPr>
          </a:p>
        </p:txBody>
      </p:sp>
      <p:sp>
        <p:nvSpPr>
          <p:cNvPr id="105" name="object 105"/>
          <p:cNvSpPr txBox="1"/>
          <p:nvPr/>
        </p:nvSpPr>
        <p:spPr>
          <a:xfrm>
            <a:off x="5747765" y="2448305"/>
            <a:ext cx="227965"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8,40</a:t>
            </a:r>
            <a:endParaRPr sz="900">
              <a:latin typeface="Calibri"/>
              <a:cs typeface="Calibri"/>
            </a:endParaRPr>
          </a:p>
        </p:txBody>
      </p:sp>
      <p:sp>
        <p:nvSpPr>
          <p:cNvPr id="106" name="object 106"/>
          <p:cNvSpPr txBox="1"/>
          <p:nvPr/>
        </p:nvSpPr>
        <p:spPr>
          <a:xfrm>
            <a:off x="6051930" y="2427554"/>
            <a:ext cx="341630" cy="228909"/>
          </a:xfrm>
          <a:prstGeom prst="rect">
            <a:avLst/>
          </a:prstGeom>
        </p:spPr>
        <p:txBody>
          <a:bodyPr vert="horz" wrap="square" lIns="0" tIns="13335" rIns="0" bIns="0" rtlCol="0">
            <a:spAutoFit/>
          </a:bodyPr>
          <a:lstStyle/>
          <a:p>
            <a:pPr marL="12700">
              <a:lnSpc>
                <a:spcPct val="100000"/>
              </a:lnSpc>
              <a:spcBef>
                <a:spcPts val="105"/>
              </a:spcBef>
            </a:pPr>
            <a:r>
              <a:rPr sz="1400" b="1" dirty="0">
                <a:latin typeface="Calibri"/>
                <a:cs typeface="Calibri"/>
              </a:rPr>
              <a:t>8,12</a:t>
            </a:r>
            <a:endParaRPr sz="1400">
              <a:latin typeface="Calibri"/>
              <a:cs typeface="Calibri"/>
            </a:endParaRPr>
          </a:p>
        </p:txBody>
      </p:sp>
      <p:sp>
        <p:nvSpPr>
          <p:cNvPr id="107" name="object 107"/>
          <p:cNvSpPr/>
          <p:nvPr/>
        </p:nvSpPr>
        <p:spPr>
          <a:xfrm>
            <a:off x="4428871" y="3451859"/>
            <a:ext cx="1811020" cy="232410"/>
          </a:xfrm>
          <a:custGeom>
            <a:avLst/>
            <a:gdLst/>
            <a:ahLst/>
            <a:cxnLst/>
            <a:rect l="l" t="t" r="r" b="b"/>
            <a:pathLst>
              <a:path w="1811020" h="232410">
                <a:moveTo>
                  <a:pt x="0" y="15493"/>
                </a:moveTo>
                <a:lnTo>
                  <a:pt x="51754" y="24655"/>
                </a:lnTo>
                <a:lnTo>
                  <a:pt x="103497" y="35286"/>
                </a:lnTo>
                <a:lnTo>
                  <a:pt x="155234" y="46278"/>
                </a:lnTo>
                <a:lnTo>
                  <a:pt x="206969" y="56519"/>
                </a:lnTo>
                <a:lnTo>
                  <a:pt x="258706" y="64898"/>
                </a:lnTo>
                <a:lnTo>
                  <a:pt x="310449" y="70304"/>
                </a:lnTo>
                <a:lnTo>
                  <a:pt x="362203" y="71627"/>
                </a:lnTo>
                <a:lnTo>
                  <a:pt x="407489" y="67612"/>
                </a:lnTo>
                <a:lnTo>
                  <a:pt x="452766" y="58721"/>
                </a:lnTo>
                <a:lnTo>
                  <a:pt x="498037" y="46687"/>
                </a:lnTo>
                <a:lnTo>
                  <a:pt x="543306" y="33242"/>
                </a:lnTo>
                <a:lnTo>
                  <a:pt x="588574" y="20118"/>
                </a:lnTo>
                <a:lnTo>
                  <a:pt x="633845" y="9048"/>
                </a:lnTo>
                <a:lnTo>
                  <a:pt x="679122" y="1765"/>
                </a:lnTo>
                <a:lnTo>
                  <a:pt x="724407" y="0"/>
                </a:lnTo>
                <a:lnTo>
                  <a:pt x="769693" y="4538"/>
                </a:lnTo>
                <a:lnTo>
                  <a:pt x="814970" y="14134"/>
                </a:lnTo>
                <a:lnTo>
                  <a:pt x="860241" y="27336"/>
                </a:lnTo>
                <a:lnTo>
                  <a:pt x="905510" y="42687"/>
                </a:lnTo>
                <a:lnTo>
                  <a:pt x="950778" y="58736"/>
                </a:lnTo>
                <a:lnTo>
                  <a:pt x="996049" y="74027"/>
                </a:lnTo>
                <a:lnTo>
                  <a:pt x="1041326" y="87106"/>
                </a:lnTo>
                <a:lnTo>
                  <a:pt x="1086612" y="96519"/>
                </a:lnTo>
                <a:lnTo>
                  <a:pt x="1138366" y="102234"/>
                </a:lnTo>
                <a:lnTo>
                  <a:pt x="1190109" y="104214"/>
                </a:lnTo>
                <a:lnTo>
                  <a:pt x="1241846" y="104044"/>
                </a:lnTo>
                <a:lnTo>
                  <a:pt x="1293581" y="103307"/>
                </a:lnTo>
                <a:lnTo>
                  <a:pt x="1345318" y="103588"/>
                </a:lnTo>
                <a:lnTo>
                  <a:pt x="1397061" y="106470"/>
                </a:lnTo>
                <a:lnTo>
                  <a:pt x="1448815" y="113537"/>
                </a:lnTo>
                <a:lnTo>
                  <a:pt x="1494101" y="123499"/>
                </a:lnTo>
                <a:lnTo>
                  <a:pt x="1539378" y="136034"/>
                </a:lnTo>
                <a:lnTo>
                  <a:pt x="1584649" y="150549"/>
                </a:lnTo>
                <a:lnTo>
                  <a:pt x="1629918" y="166449"/>
                </a:lnTo>
                <a:lnTo>
                  <a:pt x="1675186" y="183141"/>
                </a:lnTo>
                <a:lnTo>
                  <a:pt x="1720457" y="200030"/>
                </a:lnTo>
                <a:lnTo>
                  <a:pt x="1765734" y="216524"/>
                </a:lnTo>
                <a:lnTo>
                  <a:pt x="1811019" y="232028"/>
                </a:lnTo>
              </a:path>
            </a:pathLst>
          </a:custGeom>
          <a:ln w="38100">
            <a:solidFill>
              <a:srgbClr val="4471C4"/>
            </a:solidFill>
          </a:ln>
        </p:spPr>
        <p:txBody>
          <a:bodyPr wrap="square" lIns="0" tIns="0" rIns="0" bIns="0" rtlCol="0"/>
          <a:lstStyle/>
          <a:p>
            <a:endParaRPr/>
          </a:p>
        </p:txBody>
      </p:sp>
      <p:sp>
        <p:nvSpPr>
          <p:cNvPr id="108" name="object 108"/>
          <p:cNvSpPr txBox="1"/>
          <p:nvPr/>
        </p:nvSpPr>
        <p:spPr>
          <a:xfrm>
            <a:off x="4285869" y="3220973"/>
            <a:ext cx="285750"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13,15</a:t>
            </a:r>
            <a:endParaRPr sz="900">
              <a:latin typeface="Calibri"/>
              <a:cs typeface="Calibri"/>
            </a:endParaRPr>
          </a:p>
        </p:txBody>
      </p:sp>
      <p:sp>
        <p:nvSpPr>
          <p:cNvPr id="109" name="object 109"/>
          <p:cNvSpPr txBox="1"/>
          <p:nvPr/>
        </p:nvSpPr>
        <p:spPr>
          <a:xfrm>
            <a:off x="4647946" y="3276980"/>
            <a:ext cx="285750"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12,88</a:t>
            </a:r>
            <a:endParaRPr sz="900">
              <a:latin typeface="Calibri"/>
              <a:cs typeface="Calibri"/>
            </a:endParaRPr>
          </a:p>
        </p:txBody>
      </p:sp>
      <p:sp>
        <p:nvSpPr>
          <p:cNvPr id="110" name="object 110"/>
          <p:cNvSpPr txBox="1"/>
          <p:nvPr/>
        </p:nvSpPr>
        <p:spPr>
          <a:xfrm>
            <a:off x="5010403" y="3205353"/>
            <a:ext cx="285750"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13,22</a:t>
            </a:r>
            <a:endParaRPr sz="900">
              <a:latin typeface="Calibri"/>
              <a:cs typeface="Calibri"/>
            </a:endParaRPr>
          </a:p>
        </p:txBody>
      </p:sp>
      <p:sp>
        <p:nvSpPr>
          <p:cNvPr id="111" name="object 111"/>
          <p:cNvSpPr txBox="1"/>
          <p:nvPr/>
        </p:nvSpPr>
        <p:spPr>
          <a:xfrm>
            <a:off x="5372480" y="3301746"/>
            <a:ext cx="285750"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12,77</a:t>
            </a:r>
            <a:endParaRPr sz="900">
              <a:latin typeface="Calibri"/>
              <a:cs typeface="Calibri"/>
            </a:endParaRPr>
          </a:p>
        </p:txBody>
      </p:sp>
      <p:sp>
        <p:nvSpPr>
          <p:cNvPr id="112" name="object 112"/>
          <p:cNvSpPr txBox="1"/>
          <p:nvPr/>
        </p:nvSpPr>
        <p:spPr>
          <a:xfrm>
            <a:off x="5709539" y="3254755"/>
            <a:ext cx="772795" cy="228909"/>
          </a:xfrm>
          <a:prstGeom prst="rect">
            <a:avLst/>
          </a:prstGeom>
        </p:spPr>
        <p:txBody>
          <a:bodyPr vert="horz" wrap="square" lIns="0" tIns="13335" rIns="0" bIns="0" rtlCol="0">
            <a:spAutoFit/>
          </a:bodyPr>
          <a:lstStyle/>
          <a:p>
            <a:pPr marL="38100">
              <a:lnSpc>
                <a:spcPct val="100000"/>
              </a:lnSpc>
              <a:spcBef>
                <a:spcPts val="105"/>
              </a:spcBef>
            </a:pPr>
            <a:r>
              <a:rPr sz="900" dirty="0">
                <a:latin typeface="Calibri"/>
                <a:cs typeface="Calibri"/>
              </a:rPr>
              <a:t>12,69 </a:t>
            </a:r>
            <a:r>
              <a:rPr sz="2100" b="1" baseline="-31746" dirty="0">
                <a:latin typeface="Calibri"/>
                <a:cs typeface="Calibri"/>
              </a:rPr>
              <a:t>12,13</a:t>
            </a:r>
            <a:endParaRPr sz="2100" baseline="-31746">
              <a:latin typeface="Calibri"/>
              <a:cs typeface="Calibri"/>
            </a:endParaRPr>
          </a:p>
        </p:txBody>
      </p:sp>
      <p:sp>
        <p:nvSpPr>
          <p:cNvPr id="113" name="object 113"/>
          <p:cNvSpPr/>
          <p:nvPr/>
        </p:nvSpPr>
        <p:spPr>
          <a:xfrm>
            <a:off x="4412107" y="4429886"/>
            <a:ext cx="1801495" cy="213360"/>
          </a:xfrm>
          <a:custGeom>
            <a:avLst/>
            <a:gdLst/>
            <a:ahLst/>
            <a:cxnLst/>
            <a:rect l="l" t="t" r="r" b="b"/>
            <a:pathLst>
              <a:path w="1801495" h="213360">
                <a:moveTo>
                  <a:pt x="0" y="92582"/>
                </a:moveTo>
                <a:lnTo>
                  <a:pt x="51442" y="96688"/>
                </a:lnTo>
                <a:lnTo>
                  <a:pt x="102898" y="102346"/>
                </a:lnTo>
                <a:lnTo>
                  <a:pt x="154364" y="108388"/>
                </a:lnTo>
                <a:lnTo>
                  <a:pt x="205840" y="113646"/>
                </a:lnTo>
                <a:lnTo>
                  <a:pt x="257323" y="116951"/>
                </a:lnTo>
                <a:lnTo>
                  <a:pt x="308809" y="117135"/>
                </a:lnTo>
                <a:lnTo>
                  <a:pt x="360298" y="113030"/>
                </a:lnTo>
                <a:lnTo>
                  <a:pt x="405310" y="103896"/>
                </a:lnTo>
                <a:lnTo>
                  <a:pt x="450332" y="89350"/>
                </a:lnTo>
                <a:lnTo>
                  <a:pt x="495362" y="71384"/>
                </a:lnTo>
                <a:lnTo>
                  <a:pt x="540400" y="51990"/>
                </a:lnTo>
                <a:lnTo>
                  <a:pt x="585444" y="33162"/>
                </a:lnTo>
                <a:lnTo>
                  <a:pt x="630493" y="16892"/>
                </a:lnTo>
                <a:lnTo>
                  <a:pt x="675544" y="5174"/>
                </a:lnTo>
                <a:lnTo>
                  <a:pt x="720597" y="0"/>
                </a:lnTo>
                <a:lnTo>
                  <a:pt x="765609" y="2026"/>
                </a:lnTo>
                <a:lnTo>
                  <a:pt x="810631" y="9636"/>
                </a:lnTo>
                <a:lnTo>
                  <a:pt x="855661" y="21413"/>
                </a:lnTo>
                <a:lnTo>
                  <a:pt x="900699" y="35941"/>
                </a:lnTo>
                <a:lnTo>
                  <a:pt x="945743" y="51802"/>
                </a:lnTo>
                <a:lnTo>
                  <a:pt x="990792" y="67579"/>
                </a:lnTo>
                <a:lnTo>
                  <a:pt x="1035843" y="81857"/>
                </a:lnTo>
                <a:lnTo>
                  <a:pt x="1080896" y="93218"/>
                </a:lnTo>
                <a:lnTo>
                  <a:pt x="1132339" y="103344"/>
                </a:lnTo>
                <a:lnTo>
                  <a:pt x="1183795" y="112291"/>
                </a:lnTo>
                <a:lnTo>
                  <a:pt x="1235261" y="120403"/>
                </a:lnTo>
                <a:lnTo>
                  <a:pt x="1286737" y="128024"/>
                </a:lnTo>
                <a:lnTo>
                  <a:pt x="1338220" y="135498"/>
                </a:lnTo>
                <a:lnTo>
                  <a:pt x="1389706" y="143170"/>
                </a:lnTo>
                <a:lnTo>
                  <a:pt x="1441195" y="151383"/>
                </a:lnTo>
                <a:lnTo>
                  <a:pt x="1492638" y="160048"/>
                </a:lnTo>
                <a:lnTo>
                  <a:pt x="1544094" y="168824"/>
                </a:lnTo>
                <a:lnTo>
                  <a:pt x="1595560" y="177682"/>
                </a:lnTo>
                <a:lnTo>
                  <a:pt x="1647036" y="186594"/>
                </a:lnTo>
                <a:lnTo>
                  <a:pt x="1698519" y="195530"/>
                </a:lnTo>
                <a:lnTo>
                  <a:pt x="1750005" y="204461"/>
                </a:lnTo>
                <a:lnTo>
                  <a:pt x="1801494" y="213360"/>
                </a:lnTo>
              </a:path>
            </a:pathLst>
          </a:custGeom>
          <a:ln w="38100">
            <a:solidFill>
              <a:srgbClr val="4471C4"/>
            </a:solidFill>
          </a:ln>
        </p:spPr>
        <p:txBody>
          <a:bodyPr wrap="square" lIns="0" tIns="0" rIns="0" bIns="0" rtlCol="0"/>
          <a:lstStyle/>
          <a:p>
            <a:endParaRPr/>
          </a:p>
        </p:txBody>
      </p:sp>
      <p:sp>
        <p:nvSpPr>
          <p:cNvPr id="114" name="object 114"/>
          <p:cNvSpPr txBox="1"/>
          <p:nvPr/>
        </p:nvSpPr>
        <p:spPr>
          <a:xfrm>
            <a:off x="4297426" y="4276090"/>
            <a:ext cx="227965"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5,92</a:t>
            </a:r>
            <a:endParaRPr sz="900">
              <a:latin typeface="Calibri"/>
              <a:cs typeface="Calibri"/>
            </a:endParaRPr>
          </a:p>
        </p:txBody>
      </p:sp>
      <p:sp>
        <p:nvSpPr>
          <p:cNvPr id="115" name="object 115"/>
          <p:cNvSpPr txBox="1"/>
          <p:nvPr/>
        </p:nvSpPr>
        <p:spPr>
          <a:xfrm>
            <a:off x="4657725" y="4296536"/>
            <a:ext cx="227965"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5,85</a:t>
            </a:r>
            <a:endParaRPr sz="900">
              <a:latin typeface="Calibri"/>
              <a:cs typeface="Calibri"/>
            </a:endParaRPr>
          </a:p>
        </p:txBody>
      </p:sp>
      <p:sp>
        <p:nvSpPr>
          <p:cNvPr id="116" name="object 116"/>
          <p:cNvSpPr txBox="1"/>
          <p:nvPr/>
        </p:nvSpPr>
        <p:spPr>
          <a:xfrm>
            <a:off x="5018278" y="4183507"/>
            <a:ext cx="227965"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6,21</a:t>
            </a:r>
            <a:endParaRPr sz="900">
              <a:latin typeface="Calibri"/>
              <a:cs typeface="Calibri"/>
            </a:endParaRPr>
          </a:p>
        </p:txBody>
      </p:sp>
      <p:sp>
        <p:nvSpPr>
          <p:cNvPr id="117" name="object 117"/>
          <p:cNvSpPr txBox="1"/>
          <p:nvPr/>
        </p:nvSpPr>
        <p:spPr>
          <a:xfrm>
            <a:off x="5378577" y="4276725"/>
            <a:ext cx="227965"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5,92</a:t>
            </a:r>
            <a:endParaRPr sz="900">
              <a:latin typeface="Calibri"/>
              <a:cs typeface="Calibri"/>
            </a:endParaRPr>
          </a:p>
        </p:txBody>
      </p:sp>
      <p:sp>
        <p:nvSpPr>
          <p:cNvPr id="118" name="object 118"/>
          <p:cNvSpPr txBox="1"/>
          <p:nvPr/>
        </p:nvSpPr>
        <p:spPr>
          <a:xfrm>
            <a:off x="5738876" y="4335017"/>
            <a:ext cx="227965"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5,73</a:t>
            </a:r>
            <a:endParaRPr sz="900">
              <a:latin typeface="Calibri"/>
              <a:cs typeface="Calibri"/>
            </a:endParaRPr>
          </a:p>
        </p:txBody>
      </p:sp>
      <p:sp>
        <p:nvSpPr>
          <p:cNvPr id="119" name="object 119"/>
          <p:cNvSpPr txBox="1"/>
          <p:nvPr/>
        </p:nvSpPr>
        <p:spPr>
          <a:xfrm>
            <a:off x="6042786" y="4316348"/>
            <a:ext cx="342265" cy="228268"/>
          </a:xfrm>
          <a:prstGeom prst="rect">
            <a:avLst/>
          </a:prstGeom>
        </p:spPr>
        <p:txBody>
          <a:bodyPr vert="horz" wrap="square" lIns="0" tIns="12700" rIns="0" bIns="0" rtlCol="0">
            <a:spAutoFit/>
          </a:bodyPr>
          <a:lstStyle/>
          <a:p>
            <a:pPr marL="12700">
              <a:lnSpc>
                <a:spcPct val="100000"/>
              </a:lnSpc>
              <a:spcBef>
                <a:spcPts val="100"/>
              </a:spcBef>
            </a:pPr>
            <a:r>
              <a:rPr sz="1400" b="1" dirty="0">
                <a:latin typeface="Calibri"/>
                <a:cs typeface="Calibri"/>
              </a:rPr>
              <a:t>5,54</a:t>
            </a:r>
            <a:endParaRPr sz="1400">
              <a:latin typeface="Calibri"/>
              <a:cs typeface="Calibri"/>
            </a:endParaRPr>
          </a:p>
        </p:txBody>
      </p:sp>
      <p:sp>
        <p:nvSpPr>
          <p:cNvPr id="120" name="object 120"/>
          <p:cNvSpPr/>
          <p:nvPr/>
        </p:nvSpPr>
        <p:spPr>
          <a:xfrm>
            <a:off x="4402201" y="5261102"/>
            <a:ext cx="1810385" cy="187325"/>
          </a:xfrm>
          <a:custGeom>
            <a:avLst/>
            <a:gdLst/>
            <a:ahLst/>
            <a:cxnLst/>
            <a:rect l="l" t="t" r="r" b="b"/>
            <a:pathLst>
              <a:path w="1810385" h="187325">
                <a:moveTo>
                  <a:pt x="0" y="23114"/>
                </a:moveTo>
                <a:lnTo>
                  <a:pt x="51714" y="32667"/>
                </a:lnTo>
                <a:lnTo>
                  <a:pt x="103439" y="43856"/>
                </a:lnTo>
                <a:lnTo>
                  <a:pt x="155171" y="55454"/>
                </a:lnTo>
                <a:lnTo>
                  <a:pt x="206905" y="66234"/>
                </a:lnTo>
                <a:lnTo>
                  <a:pt x="258637" y="74971"/>
                </a:lnTo>
                <a:lnTo>
                  <a:pt x="310362" y="80437"/>
                </a:lnTo>
                <a:lnTo>
                  <a:pt x="362076" y="81407"/>
                </a:lnTo>
                <a:lnTo>
                  <a:pt x="407326" y="76888"/>
                </a:lnTo>
                <a:lnTo>
                  <a:pt x="452584" y="67329"/>
                </a:lnTo>
                <a:lnTo>
                  <a:pt x="497848" y="54443"/>
                </a:lnTo>
                <a:lnTo>
                  <a:pt x="543115" y="39941"/>
                </a:lnTo>
                <a:lnTo>
                  <a:pt x="588382" y="25534"/>
                </a:lnTo>
                <a:lnTo>
                  <a:pt x="633646" y="12934"/>
                </a:lnTo>
                <a:lnTo>
                  <a:pt x="678904" y="3852"/>
                </a:lnTo>
                <a:lnTo>
                  <a:pt x="724153" y="0"/>
                </a:lnTo>
                <a:lnTo>
                  <a:pt x="775868" y="2732"/>
                </a:lnTo>
                <a:lnTo>
                  <a:pt x="827593" y="11161"/>
                </a:lnTo>
                <a:lnTo>
                  <a:pt x="879325" y="23346"/>
                </a:lnTo>
                <a:lnTo>
                  <a:pt x="931059" y="37349"/>
                </a:lnTo>
                <a:lnTo>
                  <a:pt x="982791" y="51229"/>
                </a:lnTo>
                <a:lnTo>
                  <a:pt x="1034516" y="63048"/>
                </a:lnTo>
                <a:lnTo>
                  <a:pt x="1086231" y="70866"/>
                </a:lnTo>
                <a:lnTo>
                  <a:pt x="1137985" y="73654"/>
                </a:lnTo>
                <a:lnTo>
                  <a:pt x="1189726" y="72863"/>
                </a:lnTo>
                <a:lnTo>
                  <a:pt x="1241455" y="70109"/>
                </a:lnTo>
                <a:lnTo>
                  <a:pt x="1293176" y="67006"/>
                </a:lnTo>
                <a:lnTo>
                  <a:pt x="1344890" y="65169"/>
                </a:lnTo>
                <a:lnTo>
                  <a:pt x="1396600" y="66214"/>
                </a:lnTo>
                <a:lnTo>
                  <a:pt x="1448308" y="71755"/>
                </a:lnTo>
                <a:lnTo>
                  <a:pt x="1493593" y="80674"/>
                </a:lnTo>
                <a:lnTo>
                  <a:pt x="1538868" y="92505"/>
                </a:lnTo>
                <a:lnTo>
                  <a:pt x="1584135" y="106578"/>
                </a:lnTo>
                <a:lnTo>
                  <a:pt x="1629394" y="122221"/>
                </a:lnTo>
                <a:lnTo>
                  <a:pt x="1674647" y="138763"/>
                </a:lnTo>
                <a:lnTo>
                  <a:pt x="1719895" y="155533"/>
                </a:lnTo>
                <a:lnTo>
                  <a:pt x="1765141" y="171859"/>
                </a:lnTo>
                <a:lnTo>
                  <a:pt x="1810385" y="187071"/>
                </a:lnTo>
              </a:path>
            </a:pathLst>
          </a:custGeom>
          <a:ln w="38099">
            <a:solidFill>
              <a:srgbClr val="4471C4"/>
            </a:solidFill>
          </a:ln>
        </p:spPr>
        <p:txBody>
          <a:bodyPr wrap="square" lIns="0" tIns="0" rIns="0" bIns="0" rtlCol="0"/>
          <a:lstStyle/>
          <a:p>
            <a:endParaRPr/>
          </a:p>
        </p:txBody>
      </p:sp>
      <p:sp>
        <p:nvSpPr>
          <p:cNvPr id="121" name="object 121"/>
          <p:cNvSpPr txBox="1"/>
          <p:nvPr/>
        </p:nvSpPr>
        <p:spPr>
          <a:xfrm>
            <a:off x="4259071" y="5038090"/>
            <a:ext cx="285750"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11,27</a:t>
            </a:r>
            <a:endParaRPr sz="900">
              <a:latin typeface="Calibri"/>
              <a:cs typeface="Calibri"/>
            </a:endParaRPr>
          </a:p>
        </p:txBody>
      </p:sp>
      <p:sp>
        <p:nvSpPr>
          <p:cNvPr id="122" name="object 122"/>
          <p:cNvSpPr txBox="1"/>
          <p:nvPr/>
        </p:nvSpPr>
        <p:spPr>
          <a:xfrm>
            <a:off x="4621148" y="5096382"/>
            <a:ext cx="285750"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11,06</a:t>
            </a:r>
            <a:endParaRPr sz="900">
              <a:latin typeface="Calibri"/>
              <a:cs typeface="Calibri"/>
            </a:endParaRPr>
          </a:p>
        </p:txBody>
      </p:sp>
      <p:sp>
        <p:nvSpPr>
          <p:cNvPr id="123" name="object 123"/>
          <p:cNvSpPr txBox="1"/>
          <p:nvPr/>
        </p:nvSpPr>
        <p:spPr>
          <a:xfrm>
            <a:off x="4983226" y="5014976"/>
            <a:ext cx="285750"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11,35</a:t>
            </a:r>
            <a:endParaRPr sz="900">
              <a:latin typeface="Calibri"/>
              <a:cs typeface="Calibri"/>
            </a:endParaRPr>
          </a:p>
        </p:txBody>
      </p:sp>
      <p:sp>
        <p:nvSpPr>
          <p:cNvPr id="124" name="object 124"/>
          <p:cNvSpPr txBox="1"/>
          <p:nvPr/>
        </p:nvSpPr>
        <p:spPr>
          <a:xfrm>
            <a:off x="5345684" y="5085715"/>
            <a:ext cx="285750"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11,10</a:t>
            </a:r>
            <a:endParaRPr sz="900">
              <a:latin typeface="Calibri"/>
              <a:cs typeface="Calibri"/>
            </a:endParaRPr>
          </a:p>
        </p:txBody>
      </p:sp>
      <p:sp>
        <p:nvSpPr>
          <p:cNvPr id="125" name="object 125"/>
          <p:cNvSpPr txBox="1"/>
          <p:nvPr/>
        </p:nvSpPr>
        <p:spPr>
          <a:xfrm>
            <a:off x="5682360" y="5022596"/>
            <a:ext cx="772795" cy="228268"/>
          </a:xfrm>
          <a:prstGeom prst="rect">
            <a:avLst/>
          </a:prstGeom>
        </p:spPr>
        <p:txBody>
          <a:bodyPr vert="horz" wrap="square" lIns="0" tIns="12700" rIns="0" bIns="0" rtlCol="0">
            <a:spAutoFit/>
          </a:bodyPr>
          <a:lstStyle/>
          <a:p>
            <a:pPr marL="38100">
              <a:lnSpc>
                <a:spcPct val="100000"/>
              </a:lnSpc>
              <a:spcBef>
                <a:spcPts val="100"/>
              </a:spcBef>
            </a:pPr>
            <a:r>
              <a:rPr sz="900" dirty="0">
                <a:latin typeface="Calibri"/>
                <a:cs typeface="Calibri"/>
              </a:rPr>
              <a:t>11,09 </a:t>
            </a:r>
            <a:r>
              <a:rPr sz="2100" b="1" baseline="-31746" dirty="0">
                <a:latin typeface="Calibri"/>
                <a:cs typeface="Calibri"/>
              </a:rPr>
              <a:t>10,68</a:t>
            </a:r>
            <a:endParaRPr sz="2100" baseline="-31746">
              <a:latin typeface="Calibri"/>
              <a:cs typeface="Calibri"/>
            </a:endParaRPr>
          </a:p>
        </p:txBody>
      </p:sp>
      <p:grpSp>
        <p:nvGrpSpPr>
          <p:cNvPr id="126" name="object 126"/>
          <p:cNvGrpSpPr/>
          <p:nvPr/>
        </p:nvGrpSpPr>
        <p:grpSpPr>
          <a:xfrm>
            <a:off x="9581181" y="1607311"/>
            <a:ext cx="2124710" cy="416559"/>
            <a:chOff x="9581181" y="1607311"/>
            <a:chExt cx="2124710" cy="416559"/>
          </a:xfrm>
        </p:grpSpPr>
        <p:pic>
          <p:nvPicPr>
            <p:cNvPr id="127" name="object 127"/>
            <p:cNvPicPr/>
            <p:nvPr/>
          </p:nvPicPr>
          <p:blipFill>
            <a:blip r:embed="rId32" cstate="print"/>
            <a:stretch>
              <a:fillRect/>
            </a:stretch>
          </p:blipFill>
          <p:spPr>
            <a:xfrm>
              <a:off x="9581181" y="1607311"/>
              <a:ext cx="497249" cy="133350"/>
            </a:xfrm>
            <a:prstGeom prst="rect">
              <a:avLst/>
            </a:prstGeom>
          </p:spPr>
        </p:pic>
        <p:pic>
          <p:nvPicPr>
            <p:cNvPr id="128" name="object 128"/>
            <p:cNvPicPr/>
            <p:nvPr/>
          </p:nvPicPr>
          <p:blipFill>
            <a:blip r:embed="rId33" cstate="print"/>
            <a:stretch>
              <a:fillRect/>
            </a:stretch>
          </p:blipFill>
          <p:spPr>
            <a:xfrm>
              <a:off x="9965436" y="1618526"/>
              <a:ext cx="533412" cy="161505"/>
            </a:xfrm>
            <a:prstGeom prst="rect">
              <a:avLst/>
            </a:prstGeom>
          </p:spPr>
        </p:pic>
        <p:pic>
          <p:nvPicPr>
            <p:cNvPr id="129" name="object 129"/>
            <p:cNvPicPr/>
            <p:nvPr/>
          </p:nvPicPr>
          <p:blipFill>
            <a:blip r:embed="rId34" cstate="print"/>
            <a:stretch>
              <a:fillRect/>
            </a:stretch>
          </p:blipFill>
          <p:spPr>
            <a:xfrm>
              <a:off x="10367772" y="1650441"/>
              <a:ext cx="533412" cy="275894"/>
            </a:xfrm>
            <a:prstGeom prst="rect">
              <a:avLst/>
            </a:prstGeom>
          </p:spPr>
        </p:pic>
        <p:pic>
          <p:nvPicPr>
            <p:cNvPr id="130" name="object 130"/>
            <p:cNvPicPr/>
            <p:nvPr/>
          </p:nvPicPr>
          <p:blipFill>
            <a:blip r:embed="rId35" cstate="print"/>
            <a:stretch>
              <a:fillRect/>
            </a:stretch>
          </p:blipFill>
          <p:spPr>
            <a:xfrm>
              <a:off x="10770108" y="1755686"/>
              <a:ext cx="533412" cy="188937"/>
            </a:xfrm>
            <a:prstGeom prst="rect">
              <a:avLst/>
            </a:prstGeom>
          </p:spPr>
        </p:pic>
        <p:pic>
          <p:nvPicPr>
            <p:cNvPr id="131" name="object 131"/>
            <p:cNvPicPr/>
            <p:nvPr/>
          </p:nvPicPr>
          <p:blipFill>
            <a:blip r:embed="rId36" cstate="print"/>
            <a:stretch>
              <a:fillRect/>
            </a:stretch>
          </p:blipFill>
          <p:spPr>
            <a:xfrm>
              <a:off x="11172444" y="1757121"/>
              <a:ext cx="533412" cy="266750"/>
            </a:xfrm>
            <a:prstGeom prst="rect">
              <a:avLst/>
            </a:prstGeom>
          </p:spPr>
        </p:pic>
        <p:sp>
          <p:nvSpPr>
            <p:cNvPr id="132" name="object 132"/>
            <p:cNvSpPr/>
            <p:nvPr/>
          </p:nvSpPr>
          <p:spPr>
            <a:xfrm>
              <a:off x="9604248" y="1630044"/>
              <a:ext cx="2011680" cy="303530"/>
            </a:xfrm>
            <a:custGeom>
              <a:avLst/>
              <a:gdLst/>
              <a:ahLst/>
              <a:cxnLst/>
              <a:rect l="l" t="t" r="r" b="b"/>
              <a:pathLst>
                <a:path w="2011679" h="303530">
                  <a:moveTo>
                    <a:pt x="0" y="0"/>
                  </a:moveTo>
                  <a:lnTo>
                    <a:pt x="50292" y="3651"/>
                  </a:lnTo>
                  <a:lnTo>
                    <a:pt x="100584" y="7278"/>
                  </a:lnTo>
                  <a:lnTo>
                    <a:pt x="150876" y="10894"/>
                  </a:lnTo>
                  <a:lnTo>
                    <a:pt x="201168" y="14509"/>
                  </a:lnTo>
                  <a:lnTo>
                    <a:pt x="251460" y="18137"/>
                  </a:lnTo>
                  <a:lnTo>
                    <a:pt x="301752" y="21788"/>
                  </a:lnTo>
                  <a:lnTo>
                    <a:pt x="352044" y="25475"/>
                  </a:lnTo>
                  <a:lnTo>
                    <a:pt x="402335" y="29209"/>
                  </a:lnTo>
                  <a:lnTo>
                    <a:pt x="452627" y="32266"/>
                  </a:lnTo>
                  <a:lnTo>
                    <a:pt x="502920" y="34256"/>
                  </a:lnTo>
                  <a:lnTo>
                    <a:pt x="553212" y="35838"/>
                  </a:lnTo>
                  <a:lnTo>
                    <a:pt x="603504" y="37671"/>
                  </a:lnTo>
                  <a:lnTo>
                    <a:pt x="653796" y="40415"/>
                  </a:lnTo>
                  <a:lnTo>
                    <a:pt x="704088" y="44729"/>
                  </a:lnTo>
                  <a:lnTo>
                    <a:pt x="754380" y="51273"/>
                  </a:lnTo>
                  <a:lnTo>
                    <a:pt x="804672" y="60705"/>
                  </a:lnTo>
                  <a:lnTo>
                    <a:pt x="849338" y="72914"/>
                  </a:lnTo>
                  <a:lnTo>
                    <a:pt x="894012" y="88993"/>
                  </a:lnTo>
                  <a:lnTo>
                    <a:pt x="938694" y="107714"/>
                  </a:lnTo>
                  <a:lnTo>
                    <a:pt x="983382" y="127850"/>
                  </a:lnTo>
                  <a:lnTo>
                    <a:pt x="1028076" y="148172"/>
                  </a:lnTo>
                  <a:lnTo>
                    <a:pt x="1072773" y="167451"/>
                  </a:lnTo>
                  <a:lnTo>
                    <a:pt x="1117474" y="184461"/>
                  </a:lnTo>
                  <a:lnTo>
                    <a:pt x="1162177" y="197971"/>
                  </a:lnTo>
                  <a:lnTo>
                    <a:pt x="1206880" y="206755"/>
                  </a:lnTo>
                  <a:lnTo>
                    <a:pt x="1257173" y="209593"/>
                  </a:lnTo>
                  <a:lnTo>
                    <a:pt x="1307465" y="206069"/>
                  </a:lnTo>
                  <a:lnTo>
                    <a:pt x="1357757" y="198277"/>
                  </a:lnTo>
                  <a:lnTo>
                    <a:pt x="1408049" y="188309"/>
                  </a:lnTo>
                  <a:lnTo>
                    <a:pt x="1458341" y="178257"/>
                  </a:lnTo>
                  <a:lnTo>
                    <a:pt x="1508633" y="170215"/>
                  </a:lnTo>
                  <a:lnTo>
                    <a:pt x="1558925" y="166275"/>
                  </a:lnTo>
                  <a:lnTo>
                    <a:pt x="1609217" y="168528"/>
                  </a:lnTo>
                  <a:lnTo>
                    <a:pt x="1659509" y="177105"/>
                  </a:lnTo>
                  <a:lnTo>
                    <a:pt x="1709801" y="190065"/>
                  </a:lnTo>
                  <a:lnTo>
                    <a:pt x="1760093" y="206397"/>
                  </a:lnTo>
                  <a:lnTo>
                    <a:pt x="1810385" y="225091"/>
                  </a:lnTo>
                  <a:lnTo>
                    <a:pt x="1860677" y="245137"/>
                  </a:lnTo>
                  <a:lnTo>
                    <a:pt x="1910969" y="265523"/>
                  </a:lnTo>
                  <a:lnTo>
                    <a:pt x="1961261" y="285239"/>
                  </a:lnTo>
                  <a:lnTo>
                    <a:pt x="2011552" y="303275"/>
                  </a:lnTo>
                </a:path>
              </a:pathLst>
            </a:custGeom>
            <a:ln w="28575">
              <a:solidFill>
                <a:srgbClr val="006FC0"/>
              </a:solidFill>
            </a:ln>
          </p:spPr>
          <p:txBody>
            <a:bodyPr wrap="square" lIns="0" tIns="0" rIns="0" bIns="0" rtlCol="0"/>
            <a:lstStyle/>
            <a:p>
              <a:endParaRPr/>
            </a:p>
          </p:txBody>
        </p:sp>
      </p:grpSp>
      <p:sp>
        <p:nvSpPr>
          <p:cNvPr id="133" name="object 133"/>
          <p:cNvSpPr txBox="1"/>
          <p:nvPr/>
        </p:nvSpPr>
        <p:spPr>
          <a:xfrm>
            <a:off x="9363456" y="1302512"/>
            <a:ext cx="812800" cy="228909"/>
          </a:xfrm>
          <a:prstGeom prst="rect">
            <a:avLst/>
          </a:prstGeom>
        </p:spPr>
        <p:txBody>
          <a:bodyPr vert="horz" wrap="square" lIns="0" tIns="13335" rIns="0" bIns="0" rtlCol="0">
            <a:spAutoFit/>
          </a:bodyPr>
          <a:lstStyle/>
          <a:p>
            <a:pPr marL="38100">
              <a:lnSpc>
                <a:spcPct val="100000"/>
              </a:lnSpc>
              <a:spcBef>
                <a:spcPts val="105"/>
              </a:spcBef>
            </a:pPr>
            <a:r>
              <a:rPr sz="1400" b="1" dirty="0">
                <a:latin typeface="Calibri"/>
                <a:cs typeface="Calibri"/>
              </a:rPr>
              <a:t>0,321 </a:t>
            </a:r>
            <a:r>
              <a:rPr sz="1350" baseline="-21604" dirty="0">
                <a:latin typeface="Calibri"/>
                <a:cs typeface="Calibri"/>
              </a:rPr>
              <a:t>0,319</a:t>
            </a:r>
            <a:endParaRPr sz="1350" baseline="-21604">
              <a:latin typeface="Calibri"/>
              <a:cs typeface="Calibri"/>
            </a:endParaRPr>
          </a:p>
        </p:txBody>
      </p:sp>
      <p:sp>
        <p:nvSpPr>
          <p:cNvPr id="134" name="object 134"/>
          <p:cNvSpPr txBox="1"/>
          <p:nvPr/>
        </p:nvSpPr>
        <p:spPr>
          <a:xfrm>
            <a:off x="10266933" y="1443990"/>
            <a:ext cx="285750"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0,318</a:t>
            </a:r>
            <a:endParaRPr sz="900">
              <a:latin typeface="Calibri"/>
              <a:cs typeface="Calibri"/>
            </a:endParaRPr>
          </a:p>
        </p:txBody>
      </p:sp>
      <p:sp>
        <p:nvSpPr>
          <p:cNvPr id="135" name="object 135"/>
          <p:cNvSpPr txBox="1"/>
          <p:nvPr/>
        </p:nvSpPr>
        <p:spPr>
          <a:xfrm>
            <a:off x="10669269" y="1589913"/>
            <a:ext cx="285750"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0,312</a:t>
            </a:r>
            <a:endParaRPr sz="900">
              <a:latin typeface="Calibri"/>
              <a:cs typeface="Calibri"/>
            </a:endParaRPr>
          </a:p>
        </p:txBody>
      </p:sp>
      <p:sp>
        <p:nvSpPr>
          <p:cNvPr id="136" name="object 136"/>
          <p:cNvSpPr txBox="1"/>
          <p:nvPr/>
        </p:nvSpPr>
        <p:spPr>
          <a:xfrm>
            <a:off x="11071606" y="1551254"/>
            <a:ext cx="287020"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0,313</a:t>
            </a:r>
            <a:endParaRPr sz="900">
              <a:latin typeface="Calibri"/>
              <a:cs typeface="Calibri"/>
            </a:endParaRPr>
          </a:p>
        </p:txBody>
      </p:sp>
      <p:sp>
        <p:nvSpPr>
          <p:cNvPr id="137" name="object 137"/>
          <p:cNvSpPr txBox="1"/>
          <p:nvPr/>
        </p:nvSpPr>
        <p:spPr>
          <a:xfrm>
            <a:off x="11400790" y="1605788"/>
            <a:ext cx="431800" cy="228909"/>
          </a:xfrm>
          <a:prstGeom prst="rect">
            <a:avLst/>
          </a:prstGeom>
        </p:spPr>
        <p:txBody>
          <a:bodyPr vert="horz" wrap="square" lIns="0" tIns="13335" rIns="0" bIns="0" rtlCol="0">
            <a:spAutoFit/>
          </a:bodyPr>
          <a:lstStyle/>
          <a:p>
            <a:pPr marL="12700">
              <a:lnSpc>
                <a:spcPct val="100000"/>
              </a:lnSpc>
              <a:spcBef>
                <a:spcPts val="105"/>
              </a:spcBef>
            </a:pPr>
            <a:r>
              <a:rPr sz="1400" b="1" dirty="0">
                <a:latin typeface="Calibri"/>
                <a:cs typeface="Calibri"/>
              </a:rPr>
              <a:t>0,307</a:t>
            </a:r>
            <a:endParaRPr sz="1400">
              <a:latin typeface="Calibri"/>
              <a:cs typeface="Calibri"/>
            </a:endParaRPr>
          </a:p>
        </p:txBody>
      </p:sp>
      <p:grpSp>
        <p:nvGrpSpPr>
          <p:cNvPr id="138" name="object 138"/>
          <p:cNvGrpSpPr/>
          <p:nvPr/>
        </p:nvGrpSpPr>
        <p:grpSpPr>
          <a:xfrm>
            <a:off x="9581130" y="2372867"/>
            <a:ext cx="2125345" cy="401320"/>
            <a:chOff x="9581130" y="2372867"/>
            <a:chExt cx="2125345" cy="401320"/>
          </a:xfrm>
        </p:grpSpPr>
        <p:pic>
          <p:nvPicPr>
            <p:cNvPr id="139" name="object 139"/>
            <p:cNvPicPr/>
            <p:nvPr/>
          </p:nvPicPr>
          <p:blipFill>
            <a:blip r:embed="rId37" cstate="print"/>
            <a:stretch>
              <a:fillRect/>
            </a:stretch>
          </p:blipFill>
          <p:spPr>
            <a:xfrm>
              <a:off x="9581130" y="2640583"/>
              <a:ext cx="495840" cy="133350"/>
            </a:xfrm>
            <a:prstGeom prst="rect">
              <a:avLst/>
            </a:prstGeom>
          </p:spPr>
        </p:pic>
        <p:pic>
          <p:nvPicPr>
            <p:cNvPr id="140" name="object 140"/>
            <p:cNvPicPr/>
            <p:nvPr/>
          </p:nvPicPr>
          <p:blipFill>
            <a:blip r:embed="rId38" cstate="print"/>
            <a:stretch>
              <a:fillRect/>
            </a:stretch>
          </p:blipFill>
          <p:spPr>
            <a:xfrm>
              <a:off x="9965436" y="2510027"/>
              <a:ext cx="533412" cy="242315"/>
            </a:xfrm>
            <a:prstGeom prst="rect">
              <a:avLst/>
            </a:prstGeom>
          </p:spPr>
        </p:pic>
        <p:pic>
          <p:nvPicPr>
            <p:cNvPr id="141" name="object 141"/>
            <p:cNvPicPr/>
            <p:nvPr/>
          </p:nvPicPr>
          <p:blipFill>
            <a:blip r:embed="rId39" cstate="print"/>
            <a:stretch>
              <a:fillRect/>
            </a:stretch>
          </p:blipFill>
          <p:spPr>
            <a:xfrm>
              <a:off x="10367772" y="2475026"/>
              <a:ext cx="533412" cy="166192"/>
            </a:xfrm>
            <a:prstGeom prst="rect">
              <a:avLst/>
            </a:prstGeom>
          </p:spPr>
        </p:pic>
        <p:pic>
          <p:nvPicPr>
            <p:cNvPr id="142" name="object 142"/>
            <p:cNvPicPr/>
            <p:nvPr/>
          </p:nvPicPr>
          <p:blipFill>
            <a:blip r:embed="rId40" cstate="print"/>
            <a:stretch>
              <a:fillRect/>
            </a:stretch>
          </p:blipFill>
          <p:spPr>
            <a:xfrm>
              <a:off x="10770108" y="2372867"/>
              <a:ext cx="533412" cy="233172"/>
            </a:xfrm>
            <a:prstGeom prst="rect">
              <a:avLst/>
            </a:prstGeom>
          </p:spPr>
        </p:pic>
        <p:pic>
          <p:nvPicPr>
            <p:cNvPr id="143" name="object 143"/>
            <p:cNvPicPr/>
            <p:nvPr/>
          </p:nvPicPr>
          <p:blipFill>
            <a:blip r:embed="rId41" cstate="print"/>
            <a:stretch>
              <a:fillRect/>
            </a:stretch>
          </p:blipFill>
          <p:spPr>
            <a:xfrm>
              <a:off x="11172444" y="2372918"/>
              <a:ext cx="533412" cy="272745"/>
            </a:xfrm>
            <a:prstGeom prst="rect">
              <a:avLst/>
            </a:prstGeom>
          </p:spPr>
        </p:pic>
        <p:sp>
          <p:nvSpPr>
            <p:cNvPr id="144" name="object 144"/>
            <p:cNvSpPr/>
            <p:nvPr/>
          </p:nvSpPr>
          <p:spPr>
            <a:xfrm>
              <a:off x="9603232" y="2413253"/>
              <a:ext cx="2012950" cy="279400"/>
            </a:xfrm>
            <a:custGeom>
              <a:avLst/>
              <a:gdLst/>
              <a:ahLst/>
              <a:cxnLst/>
              <a:rect l="l" t="t" r="r" b="b"/>
              <a:pathLst>
                <a:path w="2012950" h="279400">
                  <a:moveTo>
                    <a:pt x="0" y="279146"/>
                  </a:moveTo>
                  <a:lnTo>
                    <a:pt x="50297" y="276046"/>
                  </a:lnTo>
                  <a:lnTo>
                    <a:pt x="100603" y="273758"/>
                  </a:lnTo>
                  <a:lnTo>
                    <a:pt x="150916" y="271794"/>
                  </a:lnTo>
                  <a:lnTo>
                    <a:pt x="201231" y="269668"/>
                  </a:lnTo>
                  <a:lnTo>
                    <a:pt x="251546" y="266893"/>
                  </a:lnTo>
                  <a:lnTo>
                    <a:pt x="301859" y="262983"/>
                  </a:lnTo>
                  <a:lnTo>
                    <a:pt x="352165" y="257450"/>
                  </a:lnTo>
                  <a:lnTo>
                    <a:pt x="402463" y="249809"/>
                  </a:lnTo>
                  <a:lnTo>
                    <a:pt x="452796" y="239155"/>
                  </a:lnTo>
                  <a:lnTo>
                    <a:pt x="503120" y="225635"/>
                  </a:lnTo>
                  <a:lnTo>
                    <a:pt x="553434" y="210192"/>
                  </a:lnTo>
                  <a:lnTo>
                    <a:pt x="603742" y="193770"/>
                  </a:lnTo>
                  <a:lnTo>
                    <a:pt x="654043" y="177312"/>
                  </a:lnTo>
                  <a:lnTo>
                    <a:pt x="704340" y="161762"/>
                  </a:lnTo>
                  <a:lnTo>
                    <a:pt x="754633" y="148063"/>
                  </a:lnTo>
                  <a:lnTo>
                    <a:pt x="804926" y="137160"/>
                  </a:lnTo>
                  <a:lnTo>
                    <a:pt x="855260" y="129586"/>
                  </a:lnTo>
                  <a:lnTo>
                    <a:pt x="905585" y="124676"/>
                  </a:lnTo>
                  <a:lnTo>
                    <a:pt x="955904" y="121566"/>
                  </a:lnTo>
                  <a:lnTo>
                    <a:pt x="1006221" y="119395"/>
                  </a:lnTo>
                  <a:lnTo>
                    <a:pt x="1056537" y="117302"/>
                  </a:lnTo>
                  <a:lnTo>
                    <a:pt x="1106856" y="114425"/>
                  </a:lnTo>
                  <a:lnTo>
                    <a:pt x="1157181" y="109901"/>
                  </a:lnTo>
                  <a:lnTo>
                    <a:pt x="1207516" y="102870"/>
                  </a:lnTo>
                  <a:lnTo>
                    <a:pt x="1257813" y="91620"/>
                  </a:lnTo>
                  <a:lnTo>
                    <a:pt x="1308119" y="76241"/>
                  </a:lnTo>
                  <a:lnTo>
                    <a:pt x="1358432" y="58567"/>
                  </a:lnTo>
                  <a:lnTo>
                    <a:pt x="1408747" y="40433"/>
                  </a:lnTo>
                  <a:lnTo>
                    <a:pt x="1459062" y="23674"/>
                  </a:lnTo>
                  <a:lnTo>
                    <a:pt x="1509375" y="10126"/>
                  </a:lnTo>
                  <a:lnTo>
                    <a:pt x="1559681" y="1622"/>
                  </a:lnTo>
                  <a:lnTo>
                    <a:pt x="1609978" y="0"/>
                  </a:lnTo>
                  <a:lnTo>
                    <a:pt x="1654687" y="5019"/>
                  </a:lnTo>
                  <a:lnTo>
                    <a:pt x="1699403" y="15087"/>
                  </a:lnTo>
                  <a:lnTo>
                    <a:pt x="1744123" y="29191"/>
                  </a:lnTo>
                  <a:lnTo>
                    <a:pt x="1788847" y="46321"/>
                  </a:lnTo>
                  <a:lnTo>
                    <a:pt x="1833573" y="65466"/>
                  </a:lnTo>
                  <a:lnTo>
                    <a:pt x="1878297" y="85616"/>
                  </a:lnTo>
                  <a:lnTo>
                    <a:pt x="1923017" y="105760"/>
                  </a:lnTo>
                  <a:lnTo>
                    <a:pt x="1967733" y="124887"/>
                  </a:lnTo>
                  <a:lnTo>
                    <a:pt x="2012442" y="141986"/>
                  </a:lnTo>
                </a:path>
              </a:pathLst>
            </a:custGeom>
            <a:ln w="28575">
              <a:solidFill>
                <a:srgbClr val="4471C4"/>
              </a:solidFill>
            </a:ln>
          </p:spPr>
          <p:txBody>
            <a:bodyPr wrap="square" lIns="0" tIns="0" rIns="0" bIns="0" rtlCol="0"/>
            <a:lstStyle/>
            <a:p>
              <a:endParaRPr/>
            </a:p>
          </p:txBody>
        </p:sp>
      </p:grpSp>
      <p:sp>
        <p:nvSpPr>
          <p:cNvPr id="145" name="object 145"/>
          <p:cNvSpPr txBox="1"/>
          <p:nvPr/>
        </p:nvSpPr>
        <p:spPr>
          <a:xfrm>
            <a:off x="9447403" y="2430272"/>
            <a:ext cx="313690" cy="166071"/>
          </a:xfrm>
          <a:prstGeom prst="rect">
            <a:avLst/>
          </a:prstGeom>
        </p:spPr>
        <p:txBody>
          <a:bodyPr vert="horz" wrap="square" lIns="0" tIns="12065" rIns="0" bIns="0" rtlCol="0">
            <a:spAutoFit/>
          </a:bodyPr>
          <a:lstStyle/>
          <a:p>
            <a:pPr marL="12700">
              <a:lnSpc>
                <a:spcPct val="100000"/>
              </a:lnSpc>
              <a:spcBef>
                <a:spcPts val="95"/>
              </a:spcBef>
            </a:pPr>
            <a:r>
              <a:rPr sz="1000" dirty="0">
                <a:latin typeface="Calibri"/>
                <a:cs typeface="Calibri"/>
              </a:rPr>
              <a:t>0,386</a:t>
            </a:r>
            <a:endParaRPr sz="1000">
              <a:latin typeface="Calibri"/>
              <a:cs typeface="Calibri"/>
            </a:endParaRPr>
          </a:p>
        </p:txBody>
      </p:sp>
      <p:sp>
        <p:nvSpPr>
          <p:cNvPr id="146" name="object 146"/>
          <p:cNvSpPr txBox="1"/>
          <p:nvPr/>
        </p:nvSpPr>
        <p:spPr>
          <a:xfrm>
            <a:off x="9849993" y="2400680"/>
            <a:ext cx="313690" cy="166071"/>
          </a:xfrm>
          <a:prstGeom prst="rect">
            <a:avLst/>
          </a:prstGeom>
        </p:spPr>
        <p:txBody>
          <a:bodyPr vert="horz" wrap="square" lIns="0" tIns="12065" rIns="0" bIns="0" rtlCol="0">
            <a:spAutoFit/>
          </a:bodyPr>
          <a:lstStyle/>
          <a:p>
            <a:pPr marL="12700">
              <a:lnSpc>
                <a:spcPct val="100000"/>
              </a:lnSpc>
              <a:spcBef>
                <a:spcPts val="95"/>
              </a:spcBef>
            </a:pPr>
            <a:r>
              <a:rPr sz="1000" dirty="0">
                <a:latin typeface="Calibri"/>
                <a:cs typeface="Calibri"/>
              </a:rPr>
              <a:t>0,388</a:t>
            </a:r>
            <a:endParaRPr sz="1000">
              <a:latin typeface="Calibri"/>
              <a:cs typeface="Calibri"/>
            </a:endParaRPr>
          </a:p>
        </p:txBody>
      </p:sp>
      <p:sp>
        <p:nvSpPr>
          <p:cNvPr id="147" name="object 147"/>
          <p:cNvSpPr txBox="1"/>
          <p:nvPr/>
        </p:nvSpPr>
        <p:spPr>
          <a:xfrm>
            <a:off x="10252329" y="2288286"/>
            <a:ext cx="313690" cy="166071"/>
          </a:xfrm>
          <a:prstGeom prst="rect">
            <a:avLst/>
          </a:prstGeom>
        </p:spPr>
        <p:txBody>
          <a:bodyPr vert="horz" wrap="square" lIns="0" tIns="12065" rIns="0" bIns="0" rtlCol="0">
            <a:spAutoFit/>
          </a:bodyPr>
          <a:lstStyle/>
          <a:p>
            <a:pPr marL="12700">
              <a:lnSpc>
                <a:spcPct val="100000"/>
              </a:lnSpc>
              <a:spcBef>
                <a:spcPts val="95"/>
              </a:spcBef>
            </a:pPr>
            <a:r>
              <a:rPr sz="1000" dirty="0">
                <a:latin typeface="Calibri"/>
                <a:cs typeface="Calibri"/>
              </a:rPr>
              <a:t>0,396</a:t>
            </a:r>
            <a:endParaRPr sz="1000">
              <a:latin typeface="Calibri"/>
              <a:cs typeface="Calibri"/>
            </a:endParaRPr>
          </a:p>
        </p:txBody>
      </p:sp>
      <p:sp>
        <p:nvSpPr>
          <p:cNvPr id="148" name="object 148"/>
          <p:cNvSpPr txBox="1"/>
          <p:nvPr/>
        </p:nvSpPr>
        <p:spPr>
          <a:xfrm>
            <a:off x="10629645" y="2201926"/>
            <a:ext cx="1229360" cy="228909"/>
          </a:xfrm>
          <a:prstGeom prst="rect">
            <a:avLst/>
          </a:prstGeom>
        </p:spPr>
        <p:txBody>
          <a:bodyPr vert="horz" wrap="square" lIns="0" tIns="13335" rIns="0" bIns="0" rtlCol="0">
            <a:spAutoFit/>
          </a:bodyPr>
          <a:lstStyle/>
          <a:p>
            <a:pPr marL="38100">
              <a:lnSpc>
                <a:spcPct val="100000"/>
              </a:lnSpc>
              <a:spcBef>
                <a:spcPts val="105"/>
              </a:spcBef>
            </a:pPr>
            <a:r>
              <a:rPr sz="1000" dirty="0">
                <a:latin typeface="Calibri"/>
                <a:cs typeface="Calibri"/>
              </a:rPr>
              <a:t>0,398 </a:t>
            </a:r>
            <a:r>
              <a:rPr sz="2100" b="1" baseline="1984" dirty="0">
                <a:latin typeface="Calibri"/>
                <a:cs typeface="Calibri"/>
              </a:rPr>
              <a:t>0,405</a:t>
            </a:r>
            <a:r>
              <a:rPr sz="2100" b="1" baseline="-7936" dirty="0">
                <a:latin typeface="Calibri"/>
                <a:cs typeface="Calibri"/>
              </a:rPr>
              <a:t>0,395</a:t>
            </a:r>
            <a:endParaRPr sz="2100" baseline="-7936">
              <a:latin typeface="Calibri"/>
              <a:cs typeface="Calibri"/>
            </a:endParaRPr>
          </a:p>
        </p:txBody>
      </p:sp>
      <p:grpSp>
        <p:nvGrpSpPr>
          <p:cNvPr id="149" name="object 149"/>
          <p:cNvGrpSpPr/>
          <p:nvPr/>
        </p:nvGrpSpPr>
        <p:grpSpPr>
          <a:xfrm>
            <a:off x="9558219" y="5216114"/>
            <a:ext cx="2111375" cy="346710"/>
            <a:chOff x="9558219" y="5216114"/>
            <a:chExt cx="2111375" cy="346710"/>
          </a:xfrm>
        </p:grpSpPr>
        <p:pic>
          <p:nvPicPr>
            <p:cNvPr id="150" name="object 150"/>
            <p:cNvPicPr/>
            <p:nvPr/>
          </p:nvPicPr>
          <p:blipFill>
            <a:blip r:embed="rId42" cstate="print"/>
            <a:stretch>
              <a:fillRect/>
            </a:stretch>
          </p:blipFill>
          <p:spPr>
            <a:xfrm>
              <a:off x="9558219" y="5216114"/>
              <a:ext cx="494431" cy="124250"/>
            </a:xfrm>
            <a:prstGeom prst="rect">
              <a:avLst/>
            </a:prstGeom>
          </p:spPr>
        </p:pic>
        <p:pic>
          <p:nvPicPr>
            <p:cNvPr id="151" name="object 151"/>
            <p:cNvPicPr/>
            <p:nvPr/>
          </p:nvPicPr>
          <p:blipFill>
            <a:blip r:embed="rId43" cstate="print"/>
            <a:stretch>
              <a:fillRect/>
            </a:stretch>
          </p:blipFill>
          <p:spPr>
            <a:xfrm>
              <a:off x="9939528" y="5218137"/>
              <a:ext cx="530390" cy="204254"/>
            </a:xfrm>
            <a:prstGeom prst="rect">
              <a:avLst/>
            </a:prstGeom>
          </p:spPr>
        </p:pic>
        <p:pic>
          <p:nvPicPr>
            <p:cNvPr id="152" name="object 152"/>
            <p:cNvPicPr/>
            <p:nvPr/>
          </p:nvPicPr>
          <p:blipFill>
            <a:blip r:embed="rId44" cstate="print"/>
            <a:stretch>
              <a:fillRect/>
            </a:stretch>
          </p:blipFill>
          <p:spPr>
            <a:xfrm>
              <a:off x="10340340" y="5288267"/>
              <a:ext cx="530390" cy="146443"/>
            </a:xfrm>
            <a:prstGeom prst="rect">
              <a:avLst/>
            </a:prstGeom>
          </p:spPr>
        </p:pic>
        <p:pic>
          <p:nvPicPr>
            <p:cNvPr id="153" name="object 153"/>
            <p:cNvPicPr/>
            <p:nvPr/>
          </p:nvPicPr>
          <p:blipFill>
            <a:blip r:embed="rId45" cstate="print"/>
            <a:stretch>
              <a:fillRect/>
            </a:stretch>
          </p:blipFill>
          <p:spPr>
            <a:xfrm>
              <a:off x="10739628" y="5292890"/>
              <a:ext cx="530390" cy="198081"/>
            </a:xfrm>
            <a:prstGeom prst="rect">
              <a:avLst/>
            </a:prstGeom>
          </p:spPr>
        </p:pic>
        <p:pic>
          <p:nvPicPr>
            <p:cNvPr id="154" name="object 154"/>
            <p:cNvPicPr/>
            <p:nvPr/>
          </p:nvPicPr>
          <p:blipFill>
            <a:blip r:embed="rId46" cstate="print"/>
            <a:stretch>
              <a:fillRect/>
            </a:stretch>
          </p:blipFill>
          <p:spPr>
            <a:xfrm>
              <a:off x="11138916" y="5359971"/>
              <a:ext cx="530390" cy="202755"/>
            </a:xfrm>
            <a:prstGeom prst="rect">
              <a:avLst/>
            </a:prstGeom>
          </p:spPr>
        </p:pic>
        <p:sp>
          <p:nvSpPr>
            <p:cNvPr id="155" name="object 155"/>
            <p:cNvSpPr/>
            <p:nvPr/>
          </p:nvSpPr>
          <p:spPr>
            <a:xfrm>
              <a:off x="9580880" y="5239385"/>
              <a:ext cx="1998980" cy="233045"/>
            </a:xfrm>
            <a:custGeom>
              <a:avLst/>
              <a:gdLst/>
              <a:ahLst/>
              <a:cxnLst/>
              <a:rect l="l" t="t" r="r" b="b"/>
              <a:pathLst>
                <a:path w="1998979" h="233045">
                  <a:moveTo>
                    <a:pt x="0" y="0"/>
                  </a:moveTo>
                  <a:lnTo>
                    <a:pt x="49958" y="2159"/>
                  </a:lnTo>
                  <a:lnTo>
                    <a:pt x="99917" y="3798"/>
                  </a:lnTo>
                  <a:lnTo>
                    <a:pt x="149875" y="5228"/>
                  </a:lnTo>
                  <a:lnTo>
                    <a:pt x="199834" y="6762"/>
                  </a:lnTo>
                  <a:lnTo>
                    <a:pt x="249793" y="8713"/>
                  </a:lnTo>
                  <a:lnTo>
                    <a:pt x="299751" y="11394"/>
                  </a:lnTo>
                  <a:lnTo>
                    <a:pt x="349710" y="15116"/>
                  </a:lnTo>
                  <a:lnTo>
                    <a:pt x="399669" y="20192"/>
                  </a:lnTo>
                  <a:lnTo>
                    <a:pt x="449669" y="27326"/>
                  </a:lnTo>
                  <a:lnTo>
                    <a:pt x="499659" y="36518"/>
                  </a:lnTo>
                  <a:lnTo>
                    <a:pt x="549640" y="47028"/>
                  </a:lnTo>
                  <a:lnTo>
                    <a:pt x="599614" y="58118"/>
                  </a:lnTo>
                  <a:lnTo>
                    <a:pt x="649582" y="69047"/>
                  </a:lnTo>
                  <a:lnTo>
                    <a:pt x="699545" y="79075"/>
                  </a:lnTo>
                  <a:lnTo>
                    <a:pt x="749506" y="87463"/>
                  </a:lnTo>
                  <a:lnTo>
                    <a:pt x="799465" y="93471"/>
                  </a:lnTo>
                  <a:lnTo>
                    <a:pt x="849423" y="96545"/>
                  </a:lnTo>
                  <a:lnTo>
                    <a:pt x="899384" y="97079"/>
                  </a:lnTo>
                  <a:lnTo>
                    <a:pt x="949347" y="95905"/>
                  </a:lnTo>
                  <a:lnTo>
                    <a:pt x="999315" y="93853"/>
                  </a:lnTo>
                  <a:lnTo>
                    <a:pt x="1049289" y="91753"/>
                  </a:lnTo>
                  <a:lnTo>
                    <a:pt x="1099270" y="90435"/>
                  </a:lnTo>
                  <a:lnTo>
                    <a:pt x="1149260" y="90732"/>
                  </a:lnTo>
                  <a:lnTo>
                    <a:pt x="1199261" y="93471"/>
                  </a:lnTo>
                  <a:lnTo>
                    <a:pt x="1249219" y="98741"/>
                  </a:lnTo>
                  <a:lnTo>
                    <a:pt x="1299178" y="105719"/>
                  </a:lnTo>
                  <a:lnTo>
                    <a:pt x="1349136" y="114019"/>
                  </a:lnTo>
                  <a:lnTo>
                    <a:pt x="1399095" y="123253"/>
                  </a:lnTo>
                  <a:lnTo>
                    <a:pt x="1449054" y="133035"/>
                  </a:lnTo>
                  <a:lnTo>
                    <a:pt x="1499012" y="142978"/>
                  </a:lnTo>
                  <a:lnTo>
                    <a:pt x="1548971" y="152694"/>
                  </a:lnTo>
                  <a:lnTo>
                    <a:pt x="1598929" y="161797"/>
                  </a:lnTo>
                  <a:lnTo>
                    <a:pt x="1648888" y="170546"/>
                  </a:lnTo>
                  <a:lnTo>
                    <a:pt x="1698849" y="179353"/>
                  </a:lnTo>
                  <a:lnTo>
                    <a:pt x="1748812" y="188205"/>
                  </a:lnTo>
                  <a:lnTo>
                    <a:pt x="1798780" y="197088"/>
                  </a:lnTo>
                  <a:lnTo>
                    <a:pt x="1848754" y="205988"/>
                  </a:lnTo>
                  <a:lnTo>
                    <a:pt x="1898735" y="214893"/>
                  </a:lnTo>
                  <a:lnTo>
                    <a:pt x="1948725" y="223790"/>
                  </a:lnTo>
                  <a:lnTo>
                    <a:pt x="1998726" y="232663"/>
                  </a:lnTo>
                </a:path>
              </a:pathLst>
            </a:custGeom>
            <a:ln w="28575">
              <a:solidFill>
                <a:srgbClr val="4471C4"/>
              </a:solidFill>
            </a:ln>
          </p:spPr>
          <p:txBody>
            <a:bodyPr wrap="square" lIns="0" tIns="0" rIns="0" bIns="0" rtlCol="0"/>
            <a:lstStyle/>
            <a:p>
              <a:endParaRPr/>
            </a:p>
          </p:txBody>
        </p:sp>
      </p:grpSp>
      <p:sp>
        <p:nvSpPr>
          <p:cNvPr id="156" name="object 156"/>
          <p:cNvSpPr txBox="1"/>
          <p:nvPr/>
        </p:nvSpPr>
        <p:spPr>
          <a:xfrm>
            <a:off x="9340342" y="4912614"/>
            <a:ext cx="809625" cy="228268"/>
          </a:xfrm>
          <a:prstGeom prst="rect">
            <a:avLst/>
          </a:prstGeom>
        </p:spPr>
        <p:txBody>
          <a:bodyPr vert="horz" wrap="square" lIns="0" tIns="12700" rIns="0" bIns="0" rtlCol="0">
            <a:spAutoFit/>
          </a:bodyPr>
          <a:lstStyle/>
          <a:p>
            <a:pPr marL="38100">
              <a:lnSpc>
                <a:spcPct val="100000"/>
              </a:lnSpc>
              <a:spcBef>
                <a:spcPts val="100"/>
              </a:spcBef>
            </a:pPr>
            <a:r>
              <a:rPr sz="1400" b="1" dirty="0">
                <a:latin typeface="Calibri"/>
                <a:cs typeface="Calibri"/>
              </a:rPr>
              <a:t>0,376 </a:t>
            </a:r>
            <a:r>
              <a:rPr sz="1350" baseline="-18518" dirty="0">
                <a:latin typeface="Calibri"/>
                <a:cs typeface="Calibri"/>
              </a:rPr>
              <a:t>0,374</a:t>
            </a:r>
            <a:endParaRPr sz="1350" baseline="-18518">
              <a:latin typeface="Calibri"/>
              <a:cs typeface="Calibri"/>
            </a:endParaRPr>
          </a:p>
        </p:txBody>
      </p:sp>
      <p:sp>
        <p:nvSpPr>
          <p:cNvPr id="157" name="object 157"/>
          <p:cNvSpPr txBox="1"/>
          <p:nvPr/>
        </p:nvSpPr>
        <p:spPr>
          <a:xfrm>
            <a:off x="10238358" y="5086604"/>
            <a:ext cx="285750"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0,370</a:t>
            </a:r>
            <a:endParaRPr sz="900">
              <a:latin typeface="Calibri"/>
              <a:cs typeface="Calibri"/>
            </a:endParaRPr>
          </a:p>
        </p:txBody>
      </p:sp>
      <p:sp>
        <p:nvSpPr>
          <p:cNvPr id="158" name="object 158"/>
          <p:cNvSpPr txBox="1"/>
          <p:nvPr/>
        </p:nvSpPr>
        <p:spPr>
          <a:xfrm>
            <a:off x="10638281" y="5086604"/>
            <a:ext cx="285750"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0,370</a:t>
            </a:r>
            <a:endParaRPr sz="900">
              <a:latin typeface="Calibri"/>
              <a:cs typeface="Calibri"/>
            </a:endParaRPr>
          </a:p>
        </p:txBody>
      </p:sp>
      <p:sp>
        <p:nvSpPr>
          <p:cNvPr id="159" name="object 159"/>
          <p:cNvSpPr txBox="1"/>
          <p:nvPr/>
        </p:nvSpPr>
        <p:spPr>
          <a:xfrm>
            <a:off x="11037823" y="5155183"/>
            <a:ext cx="285750"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0,365</a:t>
            </a:r>
            <a:endParaRPr sz="900">
              <a:latin typeface="Calibri"/>
              <a:cs typeface="Calibri"/>
            </a:endParaRPr>
          </a:p>
        </p:txBody>
      </p:sp>
      <p:sp>
        <p:nvSpPr>
          <p:cNvPr id="160" name="object 160"/>
          <p:cNvSpPr txBox="1"/>
          <p:nvPr/>
        </p:nvSpPr>
        <p:spPr>
          <a:xfrm>
            <a:off x="11364594" y="5144846"/>
            <a:ext cx="431800" cy="228909"/>
          </a:xfrm>
          <a:prstGeom prst="rect">
            <a:avLst/>
          </a:prstGeom>
        </p:spPr>
        <p:txBody>
          <a:bodyPr vert="horz" wrap="square" lIns="0" tIns="13335" rIns="0" bIns="0" rtlCol="0">
            <a:spAutoFit/>
          </a:bodyPr>
          <a:lstStyle/>
          <a:p>
            <a:pPr marL="12700">
              <a:lnSpc>
                <a:spcPct val="100000"/>
              </a:lnSpc>
              <a:spcBef>
                <a:spcPts val="105"/>
              </a:spcBef>
            </a:pPr>
            <a:r>
              <a:rPr sz="1400" b="1" dirty="0">
                <a:latin typeface="Calibri"/>
                <a:cs typeface="Calibri"/>
              </a:rPr>
              <a:t>0,360</a:t>
            </a:r>
            <a:endParaRPr sz="1400">
              <a:latin typeface="Calibri"/>
              <a:cs typeface="Calibri"/>
            </a:endParaRPr>
          </a:p>
        </p:txBody>
      </p:sp>
      <p:grpSp>
        <p:nvGrpSpPr>
          <p:cNvPr id="161" name="object 161"/>
          <p:cNvGrpSpPr/>
          <p:nvPr/>
        </p:nvGrpSpPr>
        <p:grpSpPr>
          <a:xfrm>
            <a:off x="9562842" y="3342132"/>
            <a:ext cx="2115820" cy="494030"/>
            <a:chOff x="9562842" y="3342132"/>
            <a:chExt cx="2115820" cy="494030"/>
          </a:xfrm>
        </p:grpSpPr>
        <p:pic>
          <p:nvPicPr>
            <p:cNvPr id="162" name="object 162"/>
            <p:cNvPicPr/>
            <p:nvPr/>
          </p:nvPicPr>
          <p:blipFill>
            <a:blip r:embed="rId47" cstate="print"/>
            <a:stretch>
              <a:fillRect/>
            </a:stretch>
          </p:blipFill>
          <p:spPr>
            <a:xfrm>
              <a:off x="9562842" y="3388804"/>
              <a:ext cx="495840" cy="115157"/>
            </a:xfrm>
            <a:prstGeom prst="rect">
              <a:avLst/>
            </a:prstGeom>
          </p:spPr>
        </p:pic>
        <p:pic>
          <p:nvPicPr>
            <p:cNvPr id="163" name="object 163"/>
            <p:cNvPicPr/>
            <p:nvPr/>
          </p:nvPicPr>
          <p:blipFill>
            <a:blip r:embed="rId48" cstate="print"/>
            <a:stretch>
              <a:fillRect/>
            </a:stretch>
          </p:blipFill>
          <p:spPr>
            <a:xfrm>
              <a:off x="9945624" y="3342132"/>
              <a:ext cx="531901" cy="169163"/>
            </a:xfrm>
            <a:prstGeom prst="rect">
              <a:avLst/>
            </a:prstGeom>
          </p:spPr>
        </p:pic>
        <p:pic>
          <p:nvPicPr>
            <p:cNvPr id="164" name="object 164"/>
            <p:cNvPicPr/>
            <p:nvPr/>
          </p:nvPicPr>
          <p:blipFill>
            <a:blip r:embed="rId49" cstate="print"/>
            <a:stretch>
              <a:fillRect/>
            </a:stretch>
          </p:blipFill>
          <p:spPr>
            <a:xfrm>
              <a:off x="10346436" y="3349752"/>
              <a:ext cx="530390" cy="315468"/>
            </a:xfrm>
            <a:prstGeom prst="rect">
              <a:avLst/>
            </a:prstGeom>
          </p:spPr>
        </p:pic>
        <p:pic>
          <p:nvPicPr>
            <p:cNvPr id="165" name="object 165"/>
            <p:cNvPicPr/>
            <p:nvPr/>
          </p:nvPicPr>
          <p:blipFill>
            <a:blip r:embed="rId50" cstate="print"/>
            <a:stretch>
              <a:fillRect/>
            </a:stretch>
          </p:blipFill>
          <p:spPr>
            <a:xfrm>
              <a:off x="10747248" y="3535629"/>
              <a:ext cx="530390" cy="172135"/>
            </a:xfrm>
            <a:prstGeom prst="rect">
              <a:avLst/>
            </a:prstGeom>
          </p:spPr>
        </p:pic>
        <p:pic>
          <p:nvPicPr>
            <p:cNvPr id="166" name="object 166"/>
            <p:cNvPicPr/>
            <p:nvPr/>
          </p:nvPicPr>
          <p:blipFill>
            <a:blip r:embed="rId51" cstate="print"/>
            <a:stretch>
              <a:fillRect/>
            </a:stretch>
          </p:blipFill>
          <p:spPr>
            <a:xfrm>
              <a:off x="11146536" y="3578301"/>
              <a:ext cx="531901" cy="257606"/>
            </a:xfrm>
            <a:prstGeom prst="rect">
              <a:avLst/>
            </a:prstGeom>
          </p:spPr>
        </p:pic>
        <p:sp>
          <p:nvSpPr>
            <p:cNvPr id="167" name="object 167"/>
            <p:cNvSpPr/>
            <p:nvPr/>
          </p:nvSpPr>
          <p:spPr>
            <a:xfrm>
              <a:off x="9586214" y="3383795"/>
              <a:ext cx="2002155" cy="361950"/>
            </a:xfrm>
            <a:custGeom>
              <a:avLst/>
              <a:gdLst/>
              <a:ahLst/>
              <a:cxnLst/>
              <a:rect l="l" t="t" r="r" b="b"/>
              <a:pathLst>
                <a:path w="2002154" h="361950">
                  <a:moveTo>
                    <a:pt x="0" y="27551"/>
                  </a:moveTo>
                  <a:lnTo>
                    <a:pt x="50053" y="29176"/>
                  </a:lnTo>
                  <a:lnTo>
                    <a:pt x="100107" y="31218"/>
                  </a:lnTo>
                  <a:lnTo>
                    <a:pt x="150161" y="33426"/>
                  </a:lnTo>
                  <a:lnTo>
                    <a:pt x="200215" y="35552"/>
                  </a:lnTo>
                  <a:lnTo>
                    <a:pt x="250269" y="37343"/>
                  </a:lnTo>
                  <a:lnTo>
                    <a:pt x="300323" y="38552"/>
                  </a:lnTo>
                  <a:lnTo>
                    <a:pt x="350377" y="38927"/>
                  </a:lnTo>
                  <a:lnTo>
                    <a:pt x="400430" y="38219"/>
                  </a:lnTo>
                  <a:lnTo>
                    <a:pt x="450442" y="34776"/>
                  </a:lnTo>
                  <a:lnTo>
                    <a:pt x="500465" y="28130"/>
                  </a:lnTo>
                  <a:lnTo>
                    <a:pt x="550496" y="19806"/>
                  </a:lnTo>
                  <a:lnTo>
                    <a:pt x="600535" y="11326"/>
                  </a:lnTo>
                  <a:lnTo>
                    <a:pt x="650580" y="4216"/>
                  </a:lnTo>
                  <a:lnTo>
                    <a:pt x="700629" y="0"/>
                  </a:lnTo>
                  <a:lnTo>
                    <a:pt x="750681" y="200"/>
                  </a:lnTo>
                  <a:lnTo>
                    <a:pt x="800734" y="6342"/>
                  </a:lnTo>
                  <a:lnTo>
                    <a:pt x="845227" y="18216"/>
                  </a:lnTo>
                  <a:lnTo>
                    <a:pt x="889719" y="35746"/>
                  </a:lnTo>
                  <a:lnTo>
                    <a:pt x="934211" y="57447"/>
                  </a:lnTo>
                  <a:lnTo>
                    <a:pt x="978704" y="81836"/>
                  </a:lnTo>
                  <a:lnTo>
                    <a:pt x="1023196" y="107429"/>
                  </a:lnTo>
                  <a:lnTo>
                    <a:pt x="1067688" y="132739"/>
                  </a:lnTo>
                  <a:lnTo>
                    <a:pt x="1112181" y="156285"/>
                  </a:lnTo>
                  <a:lnTo>
                    <a:pt x="1156673" y="176581"/>
                  </a:lnTo>
                  <a:lnTo>
                    <a:pt x="1201165" y="192143"/>
                  </a:lnTo>
                  <a:lnTo>
                    <a:pt x="1251219" y="203706"/>
                  </a:lnTo>
                  <a:lnTo>
                    <a:pt x="1301273" y="210808"/>
                  </a:lnTo>
                  <a:lnTo>
                    <a:pt x="1351327" y="214784"/>
                  </a:lnTo>
                  <a:lnTo>
                    <a:pt x="1401381" y="216971"/>
                  </a:lnTo>
                  <a:lnTo>
                    <a:pt x="1451435" y="218706"/>
                  </a:lnTo>
                  <a:lnTo>
                    <a:pt x="1501489" y="221325"/>
                  </a:lnTo>
                  <a:lnTo>
                    <a:pt x="1551543" y="226164"/>
                  </a:lnTo>
                  <a:lnTo>
                    <a:pt x="1601596" y="234561"/>
                  </a:lnTo>
                  <a:lnTo>
                    <a:pt x="1651650" y="246425"/>
                  </a:lnTo>
                  <a:lnTo>
                    <a:pt x="1701704" y="260447"/>
                  </a:lnTo>
                  <a:lnTo>
                    <a:pt x="1751758" y="276126"/>
                  </a:lnTo>
                  <a:lnTo>
                    <a:pt x="1801812" y="292965"/>
                  </a:lnTo>
                  <a:lnTo>
                    <a:pt x="1851866" y="310464"/>
                  </a:lnTo>
                  <a:lnTo>
                    <a:pt x="1901920" y="328126"/>
                  </a:lnTo>
                  <a:lnTo>
                    <a:pt x="1951974" y="345451"/>
                  </a:lnTo>
                  <a:lnTo>
                    <a:pt x="2002027" y="361942"/>
                  </a:lnTo>
                </a:path>
              </a:pathLst>
            </a:custGeom>
            <a:ln w="28575">
              <a:solidFill>
                <a:srgbClr val="4471C4"/>
              </a:solidFill>
            </a:ln>
          </p:spPr>
          <p:txBody>
            <a:bodyPr wrap="square" lIns="0" tIns="0" rIns="0" bIns="0" rtlCol="0"/>
            <a:lstStyle/>
            <a:p>
              <a:endParaRPr/>
            </a:p>
          </p:txBody>
        </p:sp>
      </p:grpSp>
      <p:sp>
        <p:nvSpPr>
          <p:cNvPr id="168" name="object 168"/>
          <p:cNvSpPr txBox="1"/>
          <p:nvPr/>
        </p:nvSpPr>
        <p:spPr>
          <a:xfrm>
            <a:off x="9443719" y="3164840"/>
            <a:ext cx="285750"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0,367</a:t>
            </a:r>
            <a:endParaRPr sz="900">
              <a:latin typeface="Calibri"/>
              <a:cs typeface="Calibri"/>
            </a:endParaRPr>
          </a:p>
        </p:txBody>
      </p:sp>
      <p:sp>
        <p:nvSpPr>
          <p:cNvPr id="169" name="object 169"/>
          <p:cNvSpPr txBox="1"/>
          <p:nvPr/>
        </p:nvSpPr>
        <p:spPr>
          <a:xfrm>
            <a:off x="9844278" y="3175508"/>
            <a:ext cx="285750"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0,366</a:t>
            </a:r>
            <a:endParaRPr sz="900">
              <a:latin typeface="Calibri"/>
              <a:cs typeface="Calibri"/>
            </a:endParaRPr>
          </a:p>
        </p:txBody>
      </p:sp>
      <p:sp>
        <p:nvSpPr>
          <p:cNvPr id="170" name="object 170"/>
          <p:cNvSpPr txBox="1"/>
          <p:nvPr/>
        </p:nvSpPr>
        <p:spPr>
          <a:xfrm>
            <a:off x="10173081" y="3062986"/>
            <a:ext cx="431800" cy="228909"/>
          </a:xfrm>
          <a:prstGeom prst="rect">
            <a:avLst/>
          </a:prstGeom>
        </p:spPr>
        <p:txBody>
          <a:bodyPr vert="horz" wrap="square" lIns="0" tIns="13335" rIns="0" bIns="0" rtlCol="0">
            <a:spAutoFit/>
          </a:bodyPr>
          <a:lstStyle/>
          <a:p>
            <a:pPr marL="12700">
              <a:lnSpc>
                <a:spcPct val="100000"/>
              </a:lnSpc>
              <a:spcBef>
                <a:spcPts val="105"/>
              </a:spcBef>
            </a:pPr>
            <a:r>
              <a:rPr sz="1400" b="1" dirty="0">
                <a:latin typeface="Calibri"/>
                <a:cs typeface="Calibri"/>
              </a:rPr>
              <a:t>0,368</a:t>
            </a:r>
            <a:endParaRPr sz="1400">
              <a:latin typeface="Calibri"/>
              <a:cs typeface="Calibri"/>
            </a:endParaRPr>
          </a:p>
        </p:txBody>
      </p:sp>
      <p:sp>
        <p:nvSpPr>
          <p:cNvPr id="171" name="object 171"/>
          <p:cNvSpPr txBox="1"/>
          <p:nvPr/>
        </p:nvSpPr>
        <p:spPr>
          <a:xfrm>
            <a:off x="10644885" y="3329432"/>
            <a:ext cx="285750"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0,357</a:t>
            </a:r>
            <a:endParaRPr sz="900">
              <a:latin typeface="Calibri"/>
              <a:cs typeface="Calibri"/>
            </a:endParaRPr>
          </a:p>
        </p:txBody>
      </p:sp>
      <p:sp>
        <p:nvSpPr>
          <p:cNvPr id="172" name="object 172"/>
          <p:cNvSpPr txBox="1"/>
          <p:nvPr/>
        </p:nvSpPr>
        <p:spPr>
          <a:xfrm>
            <a:off x="11045443" y="3371850"/>
            <a:ext cx="285750"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0,354</a:t>
            </a:r>
            <a:endParaRPr sz="900">
              <a:latin typeface="Calibri"/>
              <a:cs typeface="Calibri"/>
            </a:endParaRPr>
          </a:p>
        </p:txBody>
      </p:sp>
      <p:sp>
        <p:nvSpPr>
          <p:cNvPr id="173" name="object 173"/>
          <p:cNvSpPr txBox="1"/>
          <p:nvPr/>
        </p:nvSpPr>
        <p:spPr>
          <a:xfrm>
            <a:off x="11374373" y="3418713"/>
            <a:ext cx="431800" cy="228909"/>
          </a:xfrm>
          <a:prstGeom prst="rect">
            <a:avLst/>
          </a:prstGeom>
        </p:spPr>
        <p:txBody>
          <a:bodyPr vert="horz" wrap="square" lIns="0" tIns="13335" rIns="0" bIns="0" rtlCol="0">
            <a:spAutoFit/>
          </a:bodyPr>
          <a:lstStyle/>
          <a:p>
            <a:pPr marL="12700">
              <a:lnSpc>
                <a:spcPct val="100000"/>
              </a:lnSpc>
              <a:spcBef>
                <a:spcPts val="105"/>
              </a:spcBef>
            </a:pPr>
            <a:r>
              <a:rPr sz="1400" b="1" dirty="0">
                <a:latin typeface="Calibri"/>
                <a:cs typeface="Calibri"/>
              </a:rPr>
              <a:t>0,346</a:t>
            </a:r>
            <a:endParaRPr sz="1400">
              <a:latin typeface="Calibri"/>
              <a:cs typeface="Calibri"/>
            </a:endParaRPr>
          </a:p>
        </p:txBody>
      </p:sp>
      <p:grpSp>
        <p:nvGrpSpPr>
          <p:cNvPr id="174" name="object 174"/>
          <p:cNvGrpSpPr/>
          <p:nvPr/>
        </p:nvGrpSpPr>
        <p:grpSpPr>
          <a:xfrm>
            <a:off x="9567363" y="4167936"/>
            <a:ext cx="2111375" cy="422909"/>
            <a:chOff x="9567363" y="4167936"/>
            <a:chExt cx="2111375" cy="422909"/>
          </a:xfrm>
        </p:grpSpPr>
        <p:pic>
          <p:nvPicPr>
            <p:cNvPr id="175" name="object 175"/>
            <p:cNvPicPr/>
            <p:nvPr/>
          </p:nvPicPr>
          <p:blipFill>
            <a:blip r:embed="rId52" cstate="print"/>
            <a:stretch>
              <a:fillRect/>
            </a:stretch>
          </p:blipFill>
          <p:spPr>
            <a:xfrm>
              <a:off x="9567363" y="4167936"/>
              <a:ext cx="494431" cy="163220"/>
            </a:xfrm>
            <a:prstGeom prst="rect">
              <a:avLst/>
            </a:prstGeom>
          </p:spPr>
        </p:pic>
        <p:pic>
          <p:nvPicPr>
            <p:cNvPr id="176" name="object 176"/>
            <p:cNvPicPr/>
            <p:nvPr/>
          </p:nvPicPr>
          <p:blipFill>
            <a:blip r:embed="rId53" cstate="print"/>
            <a:stretch>
              <a:fillRect/>
            </a:stretch>
          </p:blipFill>
          <p:spPr>
            <a:xfrm>
              <a:off x="9948671" y="4209275"/>
              <a:ext cx="530390" cy="146443"/>
            </a:xfrm>
            <a:prstGeom prst="rect">
              <a:avLst/>
            </a:prstGeom>
          </p:spPr>
        </p:pic>
        <p:pic>
          <p:nvPicPr>
            <p:cNvPr id="177" name="object 177"/>
            <p:cNvPicPr/>
            <p:nvPr/>
          </p:nvPicPr>
          <p:blipFill>
            <a:blip r:embed="rId54" cstate="print"/>
            <a:stretch>
              <a:fillRect/>
            </a:stretch>
          </p:blipFill>
          <p:spPr>
            <a:xfrm>
              <a:off x="10347959" y="4224477"/>
              <a:ext cx="530390" cy="239318"/>
            </a:xfrm>
            <a:prstGeom prst="rect">
              <a:avLst/>
            </a:prstGeom>
          </p:spPr>
        </p:pic>
        <p:pic>
          <p:nvPicPr>
            <p:cNvPr id="178" name="object 178"/>
            <p:cNvPicPr/>
            <p:nvPr/>
          </p:nvPicPr>
          <p:blipFill>
            <a:blip r:embed="rId55" cstate="print"/>
            <a:stretch>
              <a:fillRect/>
            </a:stretch>
          </p:blipFill>
          <p:spPr>
            <a:xfrm>
              <a:off x="10748772" y="4323625"/>
              <a:ext cx="530390" cy="157060"/>
            </a:xfrm>
            <a:prstGeom prst="rect">
              <a:avLst/>
            </a:prstGeom>
          </p:spPr>
        </p:pic>
        <p:pic>
          <p:nvPicPr>
            <p:cNvPr id="179" name="object 179"/>
            <p:cNvPicPr/>
            <p:nvPr/>
          </p:nvPicPr>
          <p:blipFill>
            <a:blip r:embed="rId56" cstate="print"/>
            <a:stretch>
              <a:fillRect/>
            </a:stretch>
          </p:blipFill>
          <p:spPr>
            <a:xfrm>
              <a:off x="11148059" y="4329683"/>
              <a:ext cx="530390" cy="260604"/>
            </a:xfrm>
            <a:prstGeom prst="rect">
              <a:avLst/>
            </a:prstGeom>
          </p:spPr>
        </p:pic>
        <p:sp>
          <p:nvSpPr>
            <p:cNvPr id="180" name="object 180"/>
            <p:cNvSpPr/>
            <p:nvPr/>
          </p:nvSpPr>
          <p:spPr>
            <a:xfrm>
              <a:off x="9589769" y="4190618"/>
              <a:ext cx="1998980" cy="310515"/>
            </a:xfrm>
            <a:custGeom>
              <a:avLst/>
              <a:gdLst/>
              <a:ahLst/>
              <a:cxnLst/>
              <a:rect l="l" t="t" r="r" b="b"/>
              <a:pathLst>
                <a:path w="1998979" h="310514">
                  <a:moveTo>
                    <a:pt x="0" y="0"/>
                  </a:moveTo>
                  <a:lnTo>
                    <a:pt x="49964" y="7826"/>
                  </a:lnTo>
                  <a:lnTo>
                    <a:pt x="99937" y="16083"/>
                  </a:lnTo>
                  <a:lnTo>
                    <a:pt x="149916" y="24509"/>
                  </a:lnTo>
                  <a:lnTo>
                    <a:pt x="199898" y="32845"/>
                  </a:lnTo>
                  <a:lnTo>
                    <a:pt x="249879" y="40829"/>
                  </a:lnTo>
                  <a:lnTo>
                    <a:pt x="299858" y="48202"/>
                  </a:lnTo>
                  <a:lnTo>
                    <a:pt x="349831" y="54703"/>
                  </a:lnTo>
                  <a:lnTo>
                    <a:pt x="399796" y="60070"/>
                  </a:lnTo>
                  <a:lnTo>
                    <a:pt x="449754" y="63449"/>
                  </a:lnTo>
                  <a:lnTo>
                    <a:pt x="499713" y="64787"/>
                  </a:lnTo>
                  <a:lnTo>
                    <a:pt x="549671" y="64890"/>
                  </a:lnTo>
                  <a:lnTo>
                    <a:pt x="599630" y="64563"/>
                  </a:lnTo>
                  <a:lnTo>
                    <a:pt x="649589" y="64611"/>
                  </a:lnTo>
                  <a:lnTo>
                    <a:pt x="699547" y="65839"/>
                  </a:lnTo>
                  <a:lnTo>
                    <a:pt x="749506" y="69053"/>
                  </a:lnTo>
                  <a:lnTo>
                    <a:pt x="799464" y="75056"/>
                  </a:lnTo>
                  <a:lnTo>
                    <a:pt x="849465" y="84788"/>
                  </a:lnTo>
                  <a:lnTo>
                    <a:pt x="899455" y="97952"/>
                  </a:lnTo>
                  <a:lnTo>
                    <a:pt x="949436" y="113360"/>
                  </a:lnTo>
                  <a:lnTo>
                    <a:pt x="999410" y="129825"/>
                  </a:lnTo>
                  <a:lnTo>
                    <a:pt x="1049378" y="146159"/>
                  </a:lnTo>
                  <a:lnTo>
                    <a:pt x="1099341" y="161174"/>
                  </a:lnTo>
                  <a:lnTo>
                    <a:pt x="1149302" y="173683"/>
                  </a:lnTo>
                  <a:lnTo>
                    <a:pt x="1199260" y="182498"/>
                  </a:lnTo>
                  <a:lnTo>
                    <a:pt x="1249219" y="186551"/>
                  </a:lnTo>
                  <a:lnTo>
                    <a:pt x="1299180" y="186513"/>
                  </a:lnTo>
                  <a:lnTo>
                    <a:pt x="1349143" y="183804"/>
                  </a:lnTo>
                  <a:lnTo>
                    <a:pt x="1399111" y="179847"/>
                  </a:lnTo>
                  <a:lnTo>
                    <a:pt x="1449085" y="176063"/>
                  </a:lnTo>
                  <a:lnTo>
                    <a:pt x="1499066" y="173872"/>
                  </a:lnTo>
                  <a:lnTo>
                    <a:pt x="1549056" y="174697"/>
                  </a:lnTo>
                  <a:lnTo>
                    <a:pt x="1599056" y="179958"/>
                  </a:lnTo>
                  <a:lnTo>
                    <a:pt x="1649015" y="189896"/>
                  </a:lnTo>
                  <a:lnTo>
                    <a:pt x="1698974" y="203190"/>
                  </a:lnTo>
                  <a:lnTo>
                    <a:pt x="1748932" y="219064"/>
                  </a:lnTo>
                  <a:lnTo>
                    <a:pt x="1798891" y="236743"/>
                  </a:lnTo>
                  <a:lnTo>
                    <a:pt x="1848850" y="255453"/>
                  </a:lnTo>
                  <a:lnTo>
                    <a:pt x="1898808" y="274417"/>
                  </a:lnTo>
                  <a:lnTo>
                    <a:pt x="1948767" y="292860"/>
                  </a:lnTo>
                  <a:lnTo>
                    <a:pt x="1998726" y="310006"/>
                  </a:lnTo>
                </a:path>
              </a:pathLst>
            </a:custGeom>
            <a:ln w="28575">
              <a:solidFill>
                <a:srgbClr val="4471C4"/>
              </a:solidFill>
            </a:ln>
          </p:spPr>
          <p:txBody>
            <a:bodyPr wrap="square" lIns="0" tIns="0" rIns="0" bIns="0" rtlCol="0"/>
            <a:lstStyle/>
            <a:p>
              <a:endParaRPr/>
            </a:p>
          </p:txBody>
        </p:sp>
      </p:grpSp>
      <p:sp>
        <p:nvSpPr>
          <p:cNvPr id="181" name="object 181"/>
          <p:cNvSpPr txBox="1"/>
          <p:nvPr/>
        </p:nvSpPr>
        <p:spPr>
          <a:xfrm>
            <a:off x="9349105" y="3940302"/>
            <a:ext cx="809625" cy="228268"/>
          </a:xfrm>
          <a:prstGeom prst="rect">
            <a:avLst/>
          </a:prstGeom>
        </p:spPr>
        <p:txBody>
          <a:bodyPr vert="horz" wrap="square" lIns="0" tIns="12700" rIns="0" bIns="0" rtlCol="0">
            <a:spAutoFit/>
          </a:bodyPr>
          <a:lstStyle/>
          <a:p>
            <a:pPr marL="38100">
              <a:lnSpc>
                <a:spcPct val="100000"/>
              </a:lnSpc>
              <a:spcBef>
                <a:spcPts val="100"/>
              </a:spcBef>
            </a:pPr>
            <a:r>
              <a:rPr sz="2100" b="1" baseline="-11904" dirty="0">
                <a:latin typeface="Calibri"/>
                <a:cs typeface="Calibri"/>
              </a:rPr>
              <a:t>0,324 </a:t>
            </a:r>
            <a:r>
              <a:rPr sz="900" dirty="0">
                <a:latin typeface="Calibri"/>
                <a:cs typeface="Calibri"/>
              </a:rPr>
              <a:t>0,320</a:t>
            </a:r>
            <a:endParaRPr sz="900">
              <a:latin typeface="Calibri"/>
              <a:cs typeface="Calibri"/>
            </a:endParaRPr>
          </a:p>
        </p:txBody>
      </p:sp>
      <p:sp>
        <p:nvSpPr>
          <p:cNvPr id="182" name="object 182"/>
          <p:cNvSpPr txBox="1"/>
          <p:nvPr/>
        </p:nvSpPr>
        <p:spPr>
          <a:xfrm>
            <a:off x="10247121" y="4019169"/>
            <a:ext cx="285750"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0,318</a:t>
            </a:r>
            <a:endParaRPr sz="900">
              <a:latin typeface="Calibri"/>
              <a:cs typeface="Calibri"/>
            </a:endParaRPr>
          </a:p>
        </p:txBody>
      </p:sp>
      <p:sp>
        <p:nvSpPr>
          <p:cNvPr id="183" name="object 183"/>
          <p:cNvSpPr txBox="1"/>
          <p:nvPr/>
        </p:nvSpPr>
        <p:spPr>
          <a:xfrm>
            <a:off x="10647044" y="4126738"/>
            <a:ext cx="285750"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0,310</a:t>
            </a:r>
            <a:endParaRPr sz="900">
              <a:latin typeface="Calibri"/>
              <a:cs typeface="Calibri"/>
            </a:endParaRPr>
          </a:p>
        </p:txBody>
      </p:sp>
      <p:sp>
        <p:nvSpPr>
          <p:cNvPr id="184" name="object 184"/>
          <p:cNvSpPr txBox="1"/>
          <p:nvPr/>
        </p:nvSpPr>
        <p:spPr>
          <a:xfrm>
            <a:off x="11046968" y="4124325"/>
            <a:ext cx="758190" cy="275012"/>
          </a:xfrm>
          <a:prstGeom prst="rect">
            <a:avLst/>
          </a:prstGeom>
        </p:spPr>
        <p:txBody>
          <a:bodyPr vert="horz" wrap="square" lIns="0" tIns="12700" rIns="0" bIns="0" rtlCol="0">
            <a:spAutoFit/>
          </a:bodyPr>
          <a:lstStyle/>
          <a:p>
            <a:pPr marL="12700">
              <a:lnSpc>
                <a:spcPts val="735"/>
              </a:lnSpc>
              <a:spcBef>
                <a:spcPts val="100"/>
              </a:spcBef>
            </a:pPr>
            <a:r>
              <a:rPr sz="900" dirty="0">
                <a:latin typeface="Calibri"/>
                <a:cs typeface="Calibri"/>
              </a:rPr>
              <a:t>0,310</a:t>
            </a:r>
            <a:endParaRPr sz="900">
              <a:latin typeface="Calibri"/>
              <a:cs typeface="Calibri"/>
            </a:endParaRPr>
          </a:p>
          <a:p>
            <a:pPr marL="338455">
              <a:lnSpc>
                <a:spcPts val="1335"/>
              </a:lnSpc>
            </a:pPr>
            <a:r>
              <a:rPr sz="1400" b="1" dirty="0">
                <a:latin typeface="Calibri"/>
                <a:cs typeface="Calibri"/>
              </a:rPr>
              <a:t>0,300</a:t>
            </a:r>
            <a:endParaRPr sz="1400">
              <a:latin typeface="Calibri"/>
              <a:cs typeface="Calibri"/>
            </a:endParaRPr>
          </a:p>
        </p:txBody>
      </p:sp>
      <p:grpSp>
        <p:nvGrpSpPr>
          <p:cNvPr id="185" name="object 185"/>
          <p:cNvGrpSpPr/>
          <p:nvPr/>
        </p:nvGrpSpPr>
        <p:grpSpPr>
          <a:xfrm>
            <a:off x="9558219" y="5993069"/>
            <a:ext cx="2111375" cy="397510"/>
            <a:chOff x="9558219" y="5993069"/>
            <a:chExt cx="2111375" cy="397510"/>
          </a:xfrm>
        </p:grpSpPr>
        <p:pic>
          <p:nvPicPr>
            <p:cNvPr id="186" name="object 186"/>
            <p:cNvPicPr/>
            <p:nvPr/>
          </p:nvPicPr>
          <p:blipFill>
            <a:blip r:embed="rId57" cstate="print"/>
            <a:stretch>
              <a:fillRect/>
            </a:stretch>
          </p:blipFill>
          <p:spPr>
            <a:xfrm>
              <a:off x="9558219" y="5993069"/>
              <a:ext cx="494431" cy="157193"/>
            </a:xfrm>
            <a:prstGeom prst="rect">
              <a:avLst/>
            </a:prstGeom>
          </p:spPr>
        </p:pic>
        <p:pic>
          <p:nvPicPr>
            <p:cNvPr id="187" name="object 187"/>
            <p:cNvPicPr/>
            <p:nvPr/>
          </p:nvPicPr>
          <p:blipFill>
            <a:blip r:embed="rId58" cstate="print"/>
            <a:stretch>
              <a:fillRect/>
            </a:stretch>
          </p:blipFill>
          <p:spPr>
            <a:xfrm>
              <a:off x="9939528" y="6036563"/>
              <a:ext cx="530390" cy="164706"/>
            </a:xfrm>
            <a:prstGeom prst="rect">
              <a:avLst/>
            </a:prstGeom>
          </p:spPr>
        </p:pic>
        <p:pic>
          <p:nvPicPr>
            <p:cNvPr id="188" name="object 188"/>
            <p:cNvPicPr/>
            <p:nvPr/>
          </p:nvPicPr>
          <p:blipFill>
            <a:blip r:embed="rId59" cstate="print"/>
            <a:stretch>
              <a:fillRect/>
            </a:stretch>
          </p:blipFill>
          <p:spPr>
            <a:xfrm>
              <a:off x="10340340" y="6070091"/>
              <a:ext cx="530390" cy="263601"/>
            </a:xfrm>
            <a:prstGeom prst="rect">
              <a:avLst/>
            </a:prstGeom>
          </p:spPr>
        </p:pic>
        <p:pic>
          <p:nvPicPr>
            <p:cNvPr id="189" name="object 189"/>
            <p:cNvPicPr/>
            <p:nvPr/>
          </p:nvPicPr>
          <p:blipFill>
            <a:blip r:embed="rId60" cstate="print"/>
            <a:stretch>
              <a:fillRect/>
            </a:stretch>
          </p:blipFill>
          <p:spPr>
            <a:xfrm>
              <a:off x="10739628" y="6202679"/>
              <a:ext cx="530390" cy="187451"/>
            </a:xfrm>
            <a:prstGeom prst="rect">
              <a:avLst/>
            </a:prstGeom>
          </p:spPr>
        </p:pic>
        <p:pic>
          <p:nvPicPr>
            <p:cNvPr id="190" name="object 190"/>
            <p:cNvPicPr/>
            <p:nvPr/>
          </p:nvPicPr>
          <p:blipFill>
            <a:blip r:embed="rId61" cstate="print"/>
            <a:stretch>
              <a:fillRect/>
            </a:stretch>
          </p:blipFill>
          <p:spPr>
            <a:xfrm>
              <a:off x="11138916" y="5998463"/>
              <a:ext cx="530390" cy="379475"/>
            </a:xfrm>
            <a:prstGeom prst="rect">
              <a:avLst/>
            </a:prstGeom>
          </p:spPr>
        </p:pic>
        <p:sp>
          <p:nvSpPr>
            <p:cNvPr id="191" name="object 191"/>
            <p:cNvSpPr/>
            <p:nvPr/>
          </p:nvSpPr>
          <p:spPr>
            <a:xfrm>
              <a:off x="9580880" y="6016789"/>
              <a:ext cx="1998980" cy="283210"/>
            </a:xfrm>
            <a:custGeom>
              <a:avLst/>
              <a:gdLst/>
              <a:ahLst/>
              <a:cxnLst/>
              <a:rect l="l" t="t" r="r" b="b"/>
              <a:pathLst>
                <a:path w="1998979" h="283210">
                  <a:moveTo>
                    <a:pt x="0" y="0"/>
                  </a:moveTo>
                  <a:lnTo>
                    <a:pt x="49958" y="7728"/>
                  </a:lnTo>
                  <a:lnTo>
                    <a:pt x="99917" y="15714"/>
                  </a:lnTo>
                  <a:lnTo>
                    <a:pt x="149875" y="23803"/>
                  </a:lnTo>
                  <a:lnTo>
                    <a:pt x="199834" y="31840"/>
                  </a:lnTo>
                  <a:lnTo>
                    <a:pt x="249793" y="39670"/>
                  </a:lnTo>
                  <a:lnTo>
                    <a:pt x="299751" y="47139"/>
                  </a:lnTo>
                  <a:lnTo>
                    <a:pt x="349710" y="54093"/>
                  </a:lnTo>
                  <a:lnTo>
                    <a:pt x="399669" y="60375"/>
                  </a:lnTo>
                  <a:lnTo>
                    <a:pt x="449669" y="65214"/>
                  </a:lnTo>
                  <a:lnTo>
                    <a:pt x="499659" y="68423"/>
                  </a:lnTo>
                  <a:lnTo>
                    <a:pt x="549640" y="70733"/>
                  </a:lnTo>
                  <a:lnTo>
                    <a:pt x="599614" y="72874"/>
                  </a:lnTo>
                  <a:lnTo>
                    <a:pt x="649582" y="75574"/>
                  </a:lnTo>
                  <a:lnTo>
                    <a:pt x="699545" y="79565"/>
                  </a:lnTo>
                  <a:lnTo>
                    <a:pt x="749506" y="85575"/>
                  </a:lnTo>
                  <a:lnTo>
                    <a:pt x="799465" y="94335"/>
                  </a:lnTo>
                  <a:lnTo>
                    <a:pt x="849423" y="106744"/>
                  </a:lnTo>
                  <a:lnTo>
                    <a:pt x="899384" y="122491"/>
                  </a:lnTo>
                  <a:lnTo>
                    <a:pt x="949347" y="140495"/>
                  </a:lnTo>
                  <a:lnTo>
                    <a:pt x="999315" y="159670"/>
                  </a:lnTo>
                  <a:lnTo>
                    <a:pt x="1049289" y="178934"/>
                  </a:lnTo>
                  <a:lnTo>
                    <a:pt x="1099270" y="197202"/>
                  </a:lnTo>
                  <a:lnTo>
                    <a:pt x="1149260" y="213390"/>
                  </a:lnTo>
                  <a:lnTo>
                    <a:pt x="1199261" y="226415"/>
                  </a:lnTo>
                  <a:lnTo>
                    <a:pt x="1249219" y="238243"/>
                  </a:lnTo>
                  <a:lnTo>
                    <a:pt x="1299178" y="250740"/>
                  </a:lnTo>
                  <a:lnTo>
                    <a:pt x="1349136" y="262692"/>
                  </a:lnTo>
                  <a:lnTo>
                    <a:pt x="1399095" y="272881"/>
                  </a:lnTo>
                  <a:lnTo>
                    <a:pt x="1449054" y="280093"/>
                  </a:lnTo>
                  <a:lnTo>
                    <a:pt x="1499012" y="283111"/>
                  </a:lnTo>
                  <a:lnTo>
                    <a:pt x="1548971" y="280720"/>
                  </a:lnTo>
                  <a:lnTo>
                    <a:pt x="1598929" y="271703"/>
                  </a:lnTo>
                  <a:lnTo>
                    <a:pt x="1643337" y="256951"/>
                  </a:lnTo>
                  <a:lnTo>
                    <a:pt x="1687746" y="236142"/>
                  </a:lnTo>
                  <a:lnTo>
                    <a:pt x="1732157" y="210488"/>
                  </a:lnTo>
                  <a:lnTo>
                    <a:pt x="1776571" y="181199"/>
                  </a:lnTo>
                  <a:lnTo>
                    <a:pt x="1820990" y="149488"/>
                  </a:lnTo>
                  <a:lnTo>
                    <a:pt x="1865413" y="116566"/>
                  </a:lnTo>
                  <a:lnTo>
                    <a:pt x="1909843" y="83643"/>
                  </a:lnTo>
                  <a:lnTo>
                    <a:pt x="1954280" y="51932"/>
                  </a:lnTo>
                  <a:lnTo>
                    <a:pt x="1998726" y="22644"/>
                  </a:lnTo>
                </a:path>
              </a:pathLst>
            </a:custGeom>
            <a:ln w="28575">
              <a:solidFill>
                <a:srgbClr val="4471C4"/>
              </a:solidFill>
            </a:ln>
          </p:spPr>
          <p:txBody>
            <a:bodyPr wrap="square" lIns="0" tIns="0" rIns="0" bIns="0" rtlCol="0"/>
            <a:lstStyle/>
            <a:p>
              <a:endParaRPr/>
            </a:p>
          </p:txBody>
        </p:sp>
      </p:grpSp>
      <p:sp>
        <p:nvSpPr>
          <p:cNvPr id="192" name="object 192"/>
          <p:cNvSpPr txBox="1"/>
          <p:nvPr/>
        </p:nvSpPr>
        <p:spPr>
          <a:xfrm>
            <a:off x="9365742" y="5767222"/>
            <a:ext cx="758825" cy="228268"/>
          </a:xfrm>
          <a:prstGeom prst="rect">
            <a:avLst/>
          </a:prstGeom>
        </p:spPr>
        <p:txBody>
          <a:bodyPr vert="horz" wrap="square" lIns="0" tIns="12700" rIns="0" bIns="0" rtlCol="0">
            <a:spAutoFit/>
          </a:bodyPr>
          <a:lstStyle/>
          <a:p>
            <a:pPr marL="12700">
              <a:lnSpc>
                <a:spcPct val="100000"/>
              </a:lnSpc>
              <a:spcBef>
                <a:spcPts val="100"/>
              </a:spcBef>
            </a:pPr>
            <a:r>
              <a:rPr sz="2100" b="1" baseline="-5952" dirty="0">
                <a:latin typeface="Calibri"/>
                <a:cs typeface="Calibri"/>
              </a:rPr>
              <a:t>0,354 </a:t>
            </a:r>
            <a:r>
              <a:rPr sz="900" dirty="0">
                <a:latin typeface="Calibri"/>
                <a:cs typeface="Calibri"/>
              </a:rPr>
              <a:t>0,350</a:t>
            </a:r>
            <a:endParaRPr sz="900">
              <a:latin typeface="Calibri"/>
              <a:cs typeface="Calibri"/>
            </a:endParaRPr>
          </a:p>
        </p:txBody>
      </p:sp>
      <p:sp>
        <p:nvSpPr>
          <p:cNvPr id="193" name="object 193"/>
          <p:cNvSpPr txBox="1"/>
          <p:nvPr/>
        </p:nvSpPr>
        <p:spPr>
          <a:xfrm>
            <a:off x="10238358" y="5865063"/>
            <a:ext cx="285750"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0,348</a:t>
            </a:r>
            <a:endParaRPr sz="900">
              <a:latin typeface="Calibri"/>
              <a:cs typeface="Calibri"/>
            </a:endParaRPr>
          </a:p>
        </p:txBody>
      </p:sp>
      <p:sp>
        <p:nvSpPr>
          <p:cNvPr id="194" name="object 194"/>
          <p:cNvSpPr txBox="1"/>
          <p:nvPr/>
        </p:nvSpPr>
        <p:spPr>
          <a:xfrm>
            <a:off x="10638281" y="5997346"/>
            <a:ext cx="285750"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0,339</a:t>
            </a:r>
            <a:endParaRPr sz="900">
              <a:latin typeface="Calibri"/>
              <a:cs typeface="Calibri"/>
            </a:endParaRPr>
          </a:p>
        </p:txBody>
      </p:sp>
      <p:sp>
        <p:nvSpPr>
          <p:cNvPr id="195" name="object 195"/>
          <p:cNvSpPr txBox="1"/>
          <p:nvPr/>
        </p:nvSpPr>
        <p:spPr>
          <a:xfrm>
            <a:off x="11037823" y="6042456"/>
            <a:ext cx="285750"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0,336</a:t>
            </a:r>
            <a:endParaRPr sz="900">
              <a:latin typeface="Calibri"/>
              <a:cs typeface="Calibri"/>
            </a:endParaRPr>
          </a:p>
        </p:txBody>
      </p:sp>
      <p:sp>
        <p:nvSpPr>
          <p:cNvPr id="196" name="object 196"/>
          <p:cNvSpPr txBox="1"/>
          <p:nvPr/>
        </p:nvSpPr>
        <p:spPr>
          <a:xfrm>
            <a:off x="11364594" y="5784900"/>
            <a:ext cx="431800" cy="228268"/>
          </a:xfrm>
          <a:prstGeom prst="rect">
            <a:avLst/>
          </a:prstGeom>
        </p:spPr>
        <p:txBody>
          <a:bodyPr vert="horz" wrap="square" lIns="0" tIns="12700" rIns="0" bIns="0" rtlCol="0">
            <a:spAutoFit/>
          </a:bodyPr>
          <a:lstStyle/>
          <a:p>
            <a:pPr marL="12700">
              <a:lnSpc>
                <a:spcPct val="100000"/>
              </a:lnSpc>
              <a:spcBef>
                <a:spcPts val="100"/>
              </a:spcBef>
            </a:pPr>
            <a:r>
              <a:rPr sz="1400" b="1" dirty="0">
                <a:latin typeface="Calibri"/>
                <a:cs typeface="Calibri"/>
              </a:rPr>
              <a:t>0,353</a:t>
            </a:r>
            <a:endParaRPr sz="1400">
              <a:latin typeface="Calibri"/>
              <a:cs typeface="Calibri"/>
            </a:endParaRPr>
          </a:p>
        </p:txBody>
      </p:sp>
      <p:sp>
        <p:nvSpPr>
          <p:cNvPr id="197" name="object 197"/>
          <p:cNvSpPr/>
          <p:nvPr/>
        </p:nvSpPr>
        <p:spPr>
          <a:xfrm>
            <a:off x="4394834" y="6014808"/>
            <a:ext cx="1893570" cy="260985"/>
          </a:xfrm>
          <a:custGeom>
            <a:avLst/>
            <a:gdLst/>
            <a:ahLst/>
            <a:cxnLst/>
            <a:rect l="l" t="t" r="r" b="b"/>
            <a:pathLst>
              <a:path w="1893570" h="260985">
                <a:moveTo>
                  <a:pt x="0" y="0"/>
                </a:moveTo>
                <a:lnTo>
                  <a:pt x="47339" y="11321"/>
                </a:lnTo>
                <a:lnTo>
                  <a:pt x="94678" y="23971"/>
                </a:lnTo>
                <a:lnTo>
                  <a:pt x="142017" y="37151"/>
                </a:lnTo>
                <a:lnTo>
                  <a:pt x="189357" y="50066"/>
                </a:lnTo>
                <a:lnTo>
                  <a:pt x="236696" y="61917"/>
                </a:lnTo>
                <a:lnTo>
                  <a:pt x="284035" y="71908"/>
                </a:lnTo>
                <a:lnTo>
                  <a:pt x="331374" y="79242"/>
                </a:lnTo>
                <a:lnTo>
                  <a:pt x="378713" y="83121"/>
                </a:lnTo>
                <a:lnTo>
                  <a:pt x="426053" y="81655"/>
                </a:lnTo>
                <a:lnTo>
                  <a:pt x="473390" y="74801"/>
                </a:lnTo>
                <a:lnTo>
                  <a:pt x="520725" y="64516"/>
                </a:lnTo>
                <a:lnTo>
                  <a:pt x="568055" y="52758"/>
                </a:lnTo>
                <a:lnTo>
                  <a:pt x="615379" y="41485"/>
                </a:lnTo>
                <a:lnTo>
                  <a:pt x="662695" y="32654"/>
                </a:lnTo>
                <a:lnTo>
                  <a:pt x="710003" y="28223"/>
                </a:lnTo>
                <a:lnTo>
                  <a:pt x="757301" y="30149"/>
                </a:lnTo>
                <a:lnTo>
                  <a:pt x="804640" y="39598"/>
                </a:lnTo>
                <a:lnTo>
                  <a:pt x="851979" y="55205"/>
                </a:lnTo>
                <a:lnTo>
                  <a:pt x="899318" y="75133"/>
                </a:lnTo>
                <a:lnTo>
                  <a:pt x="946658" y="97543"/>
                </a:lnTo>
                <a:lnTo>
                  <a:pt x="993997" y="120600"/>
                </a:lnTo>
                <a:lnTo>
                  <a:pt x="1041336" y="142465"/>
                </a:lnTo>
                <a:lnTo>
                  <a:pt x="1088675" y="161302"/>
                </a:lnTo>
                <a:lnTo>
                  <a:pt x="1136014" y="175272"/>
                </a:lnTo>
                <a:lnTo>
                  <a:pt x="1183354" y="184334"/>
                </a:lnTo>
                <a:lnTo>
                  <a:pt x="1230693" y="190213"/>
                </a:lnTo>
                <a:lnTo>
                  <a:pt x="1278032" y="193737"/>
                </a:lnTo>
                <a:lnTo>
                  <a:pt x="1325372" y="195732"/>
                </a:lnTo>
                <a:lnTo>
                  <a:pt x="1372711" y="197027"/>
                </a:lnTo>
                <a:lnTo>
                  <a:pt x="1420050" y="198450"/>
                </a:lnTo>
                <a:lnTo>
                  <a:pt x="1467389" y="200829"/>
                </a:lnTo>
                <a:lnTo>
                  <a:pt x="1514728" y="204990"/>
                </a:lnTo>
                <a:lnTo>
                  <a:pt x="1562026" y="210698"/>
                </a:lnTo>
                <a:lnTo>
                  <a:pt x="1609334" y="217061"/>
                </a:lnTo>
                <a:lnTo>
                  <a:pt x="1656650" y="223929"/>
                </a:lnTo>
                <a:lnTo>
                  <a:pt x="1703974" y="231151"/>
                </a:lnTo>
                <a:lnTo>
                  <a:pt x="1751304" y="238574"/>
                </a:lnTo>
                <a:lnTo>
                  <a:pt x="1798639" y="246047"/>
                </a:lnTo>
                <a:lnTo>
                  <a:pt x="1845976" y="253420"/>
                </a:lnTo>
                <a:lnTo>
                  <a:pt x="1893315" y="260540"/>
                </a:lnTo>
              </a:path>
            </a:pathLst>
          </a:custGeom>
          <a:ln w="31749">
            <a:solidFill>
              <a:srgbClr val="006FC0"/>
            </a:solidFill>
          </a:ln>
        </p:spPr>
        <p:txBody>
          <a:bodyPr wrap="square" lIns="0" tIns="0" rIns="0" bIns="0" rtlCol="0"/>
          <a:lstStyle/>
          <a:p>
            <a:endParaRPr/>
          </a:p>
        </p:txBody>
      </p:sp>
      <p:sp>
        <p:nvSpPr>
          <p:cNvPr id="198" name="object 198"/>
          <p:cNvSpPr txBox="1"/>
          <p:nvPr/>
        </p:nvSpPr>
        <p:spPr>
          <a:xfrm>
            <a:off x="4252721" y="5768746"/>
            <a:ext cx="285750" cy="151323"/>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404040"/>
                </a:solidFill>
                <a:latin typeface="Calibri"/>
                <a:cs typeface="Calibri"/>
              </a:rPr>
              <a:t>18,54</a:t>
            </a:r>
            <a:endParaRPr sz="900">
              <a:latin typeface="Calibri"/>
              <a:cs typeface="Calibri"/>
            </a:endParaRPr>
          </a:p>
        </p:txBody>
      </p:sp>
      <p:sp>
        <p:nvSpPr>
          <p:cNvPr id="199" name="object 199"/>
          <p:cNvSpPr txBox="1"/>
          <p:nvPr/>
        </p:nvSpPr>
        <p:spPr>
          <a:xfrm>
            <a:off x="4631182" y="5851956"/>
            <a:ext cx="285750" cy="151323"/>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404040"/>
                </a:solidFill>
                <a:latin typeface="Calibri"/>
                <a:cs typeface="Calibri"/>
              </a:rPr>
              <a:t>18,06</a:t>
            </a:r>
            <a:endParaRPr sz="900">
              <a:latin typeface="Calibri"/>
              <a:cs typeface="Calibri"/>
            </a:endParaRPr>
          </a:p>
        </p:txBody>
      </p:sp>
      <p:sp>
        <p:nvSpPr>
          <p:cNvPr id="200" name="object 200"/>
          <p:cNvSpPr txBox="1"/>
          <p:nvPr/>
        </p:nvSpPr>
        <p:spPr>
          <a:xfrm>
            <a:off x="5010150" y="5798921"/>
            <a:ext cx="285750" cy="151323"/>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404040"/>
                </a:solidFill>
                <a:latin typeface="Calibri"/>
                <a:cs typeface="Calibri"/>
              </a:rPr>
              <a:t>18,37</a:t>
            </a:r>
            <a:endParaRPr sz="900">
              <a:latin typeface="Calibri"/>
              <a:cs typeface="Calibri"/>
            </a:endParaRPr>
          </a:p>
        </p:txBody>
      </p:sp>
      <p:sp>
        <p:nvSpPr>
          <p:cNvPr id="201" name="object 201"/>
          <p:cNvSpPr txBox="1"/>
          <p:nvPr/>
        </p:nvSpPr>
        <p:spPr>
          <a:xfrm>
            <a:off x="5388609" y="5944006"/>
            <a:ext cx="285750" cy="151323"/>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404040"/>
                </a:solidFill>
                <a:latin typeface="Calibri"/>
                <a:cs typeface="Calibri"/>
              </a:rPr>
              <a:t>17,52</a:t>
            </a:r>
            <a:endParaRPr sz="900">
              <a:latin typeface="Calibri"/>
              <a:cs typeface="Calibri"/>
            </a:endParaRPr>
          </a:p>
        </p:txBody>
      </p:sp>
      <p:sp>
        <p:nvSpPr>
          <p:cNvPr id="202" name="object 202"/>
          <p:cNvSpPr txBox="1"/>
          <p:nvPr/>
        </p:nvSpPr>
        <p:spPr>
          <a:xfrm>
            <a:off x="5742178" y="5909868"/>
            <a:ext cx="788035" cy="228268"/>
          </a:xfrm>
          <a:prstGeom prst="rect">
            <a:avLst/>
          </a:prstGeom>
        </p:spPr>
        <p:txBody>
          <a:bodyPr vert="horz" wrap="square" lIns="0" tIns="12700" rIns="0" bIns="0" rtlCol="0">
            <a:spAutoFit/>
          </a:bodyPr>
          <a:lstStyle/>
          <a:p>
            <a:pPr marL="38100">
              <a:lnSpc>
                <a:spcPct val="100000"/>
              </a:lnSpc>
              <a:spcBef>
                <a:spcPts val="100"/>
              </a:spcBef>
            </a:pPr>
            <a:r>
              <a:rPr sz="900" dirty="0">
                <a:solidFill>
                  <a:srgbClr val="404040"/>
                </a:solidFill>
                <a:latin typeface="Calibri"/>
                <a:cs typeface="Calibri"/>
              </a:rPr>
              <a:t>17,35 </a:t>
            </a:r>
            <a:r>
              <a:rPr sz="2100" b="1" baseline="-11904" dirty="0">
                <a:solidFill>
                  <a:srgbClr val="404040"/>
                </a:solidFill>
                <a:latin typeface="Calibri"/>
                <a:cs typeface="Calibri"/>
              </a:rPr>
              <a:t>17,03</a:t>
            </a:r>
            <a:endParaRPr sz="2100" baseline="-11904">
              <a:latin typeface="Calibri"/>
              <a:cs typeface="Calibri"/>
            </a:endParaRPr>
          </a:p>
        </p:txBody>
      </p:sp>
      <p:sp>
        <p:nvSpPr>
          <p:cNvPr id="203" name="object 203"/>
          <p:cNvSpPr/>
          <p:nvPr/>
        </p:nvSpPr>
        <p:spPr>
          <a:xfrm>
            <a:off x="6889495" y="1486758"/>
            <a:ext cx="2138045" cy="571500"/>
          </a:xfrm>
          <a:custGeom>
            <a:avLst/>
            <a:gdLst/>
            <a:ahLst/>
            <a:cxnLst/>
            <a:rect l="l" t="t" r="r" b="b"/>
            <a:pathLst>
              <a:path w="2138045" h="571500">
                <a:moveTo>
                  <a:pt x="0" y="500410"/>
                </a:moveTo>
                <a:lnTo>
                  <a:pt x="42751" y="507041"/>
                </a:lnTo>
                <a:lnTo>
                  <a:pt x="85509" y="517706"/>
                </a:lnTo>
                <a:lnTo>
                  <a:pt x="128272" y="530676"/>
                </a:lnTo>
                <a:lnTo>
                  <a:pt x="171037" y="544224"/>
                </a:lnTo>
                <a:lnTo>
                  <a:pt x="213804" y="556624"/>
                </a:lnTo>
                <a:lnTo>
                  <a:pt x="256571" y="566147"/>
                </a:lnTo>
                <a:lnTo>
                  <a:pt x="299336" y="571065"/>
                </a:lnTo>
                <a:lnTo>
                  <a:pt x="342099" y="569653"/>
                </a:lnTo>
                <a:lnTo>
                  <a:pt x="384857" y="560181"/>
                </a:lnTo>
                <a:lnTo>
                  <a:pt x="427608" y="540923"/>
                </a:lnTo>
                <a:lnTo>
                  <a:pt x="484606" y="492223"/>
                </a:lnTo>
                <a:lnTo>
                  <a:pt x="513105" y="457942"/>
                </a:lnTo>
                <a:lnTo>
                  <a:pt x="541604" y="418665"/>
                </a:lnTo>
                <a:lnTo>
                  <a:pt x="570103" y="375612"/>
                </a:lnTo>
                <a:lnTo>
                  <a:pt x="598601" y="330002"/>
                </a:lnTo>
                <a:lnTo>
                  <a:pt x="627100" y="283054"/>
                </a:lnTo>
                <a:lnTo>
                  <a:pt x="655599" y="235988"/>
                </a:lnTo>
                <a:lnTo>
                  <a:pt x="684098" y="190022"/>
                </a:lnTo>
                <a:lnTo>
                  <a:pt x="712597" y="146377"/>
                </a:lnTo>
                <a:lnTo>
                  <a:pt x="741095" y="106270"/>
                </a:lnTo>
                <a:lnTo>
                  <a:pt x="769594" y="70922"/>
                </a:lnTo>
                <a:lnTo>
                  <a:pt x="798093" y="41551"/>
                </a:lnTo>
                <a:lnTo>
                  <a:pt x="855090" y="5618"/>
                </a:lnTo>
                <a:lnTo>
                  <a:pt x="890714" y="0"/>
                </a:lnTo>
                <a:lnTo>
                  <a:pt x="926338" y="4895"/>
                </a:lnTo>
                <a:lnTo>
                  <a:pt x="961961" y="18644"/>
                </a:lnTo>
                <a:lnTo>
                  <a:pt x="997585" y="39584"/>
                </a:lnTo>
                <a:lnTo>
                  <a:pt x="1033208" y="66054"/>
                </a:lnTo>
                <a:lnTo>
                  <a:pt x="1068832" y="96392"/>
                </a:lnTo>
                <a:lnTo>
                  <a:pt x="1104455" y="128936"/>
                </a:lnTo>
                <a:lnTo>
                  <a:pt x="1140079" y="162026"/>
                </a:lnTo>
                <a:lnTo>
                  <a:pt x="1175702" y="193999"/>
                </a:lnTo>
                <a:lnTo>
                  <a:pt x="1211326" y="223194"/>
                </a:lnTo>
                <a:lnTo>
                  <a:pt x="1246949" y="247949"/>
                </a:lnTo>
                <a:lnTo>
                  <a:pt x="1282573" y="266603"/>
                </a:lnTo>
                <a:lnTo>
                  <a:pt x="1330071" y="284846"/>
                </a:lnTo>
                <a:lnTo>
                  <a:pt x="1377569" y="299793"/>
                </a:lnTo>
                <a:lnTo>
                  <a:pt x="1425067" y="312102"/>
                </a:lnTo>
                <a:lnTo>
                  <a:pt x="1472565" y="322430"/>
                </a:lnTo>
                <a:lnTo>
                  <a:pt x="1520063" y="331432"/>
                </a:lnTo>
                <a:lnTo>
                  <a:pt x="1567561" y="339765"/>
                </a:lnTo>
                <a:lnTo>
                  <a:pt x="1615059" y="348085"/>
                </a:lnTo>
                <a:lnTo>
                  <a:pt x="1662557" y="357050"/>
                </a:lnTo>
                <a:lnTo>
                  <a:pt x="1710054" y="367314"/>
                </a:lnTo>
                <a:lnTo>
                  <a:pt x="1757552" y="378392"/>
                </a:lnTo>
                <a:lnTo>
                  <a:pt x="1805051" y="389448"/>
                </a:lnTo>
                <a:lnTo>
                  <a:pt x="1852549" y="400485"/>
                </a:lnTo>
                <a:lnTo>
                  <a:pt x="1900047" y="411510"/>
                </a:lnTo>
                <a:lnTo>
                  <a:pt x="1947545" y="422527"/>
                </a:lnTo>
                <a:lnTo>
                  <a:pt x="1995043" y="433543"/>
                </a:lnTo>
                <a:lnTo>
                  <a:pt x="2042541" y="444561"/>
                </a:lnTo>
                <a:lnTo>
                  <a:pt x="2090039" y="455588"/>
                </a:lnTo>
                <a:lnTo>
                  <a:pt x="2137536" y="466628"/>
                </a:lnTo>
              </a:path>
            </a:pathLst>
          </a:custGeom>
          <a:ln w="38100">
            <a:solidFill>
              <a:srgbClr val="00AFEF"/>
            </a:solidFill>
          </a:ln>
        </p:spPr>
        <p:txBody>
          <a:bodyPr wrap="square" lIns="0" tIns="0" rIns="0" bIns="0" rtlCol="0"/>
          <a:lstStyle/>
          <a:p>
            <a:endParaRPr/>
          </a:p>
        </p:txBody>
      </p:sp>
      <p:sp>
        <p:nvSpPr>
          <p:cNvPr id="204" name="object 204"/>
          <p:cNvSpPr txBox="1"/>
          <p:nvPr/>
        </p:nvSpPr>
        <p:spPr>
          <a:xfrm>
            <a:off x="6776084" y="1740534"/>
            <a:ext cx="227965"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4,60</a:t>
            </a:r>
            <a:endParaRPr sz="900">
              <a:latin typeface="Calibri"/>
              <a:cs typeface="Calibri"/>
            </a:endParaRPr>
          </a:p>
        </p:txBody>
      </p:sp>
      <p:sp>
        <p:nvSpPr>
          <p:cNvPr id="205" name="object 205"/>
          <p:cNvSpPr txBox="1"/>
          <p:nvPr/>
        </p:nvSpPr>
        <p:spPr>
          <a:xfrm>
            <a:off x="7203440" y="1780794"/>
            <a:ext cx="227965"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4,51</a:t>
            </a:r>
            <a:endParaRPr sz="900">
              <a:latin typeface="Calibri"/>
              <a:cs typeface="Calibri"/>
            </a:endParaRPr>
          </a:p>
        </p:txBody>
      </p:sp>
      <p:sp>
        <p:nvSpPr>
          <p:cNvPr id="206" name="object 206"/>
          <p:cNvSpPr txBox="1"/>
          <p:nvPr/>
        </p:nvSpPr>
        <p:spPr>
          <a:xfrm>
            <a:off x="7595996" y="1197355"/>
            <a:ext cx="29718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Calibri"/>
                <a:cs typeface="Calibri"/>
              </a:rPr>
              <a:t>5,73</a:t>
            </a:r>
            <a:endParaRPr sz="1200">
              <a:latin typeface="Calibri"/>
              <a:cs typeface="Calibri"/>
            </a:endParaRPr>
          </a:p>
        </p:txBody>
      </p:sp>
      <p:sp>
        <p:nvSpPr>
          <p:cNvPr id="207" name="object 207"/>
          <p:cNvSpPr txBox="1"/>
          <p:nvPr/>
        </p:nvSpPr>
        <p:spPr>
          <a:xfrm>
            <a:off x="8058657" y="1506473"/>
            <a:ext cx="227965"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5,14</a:t>
            </a:r>
            <a:endParaRPr sz="900">
              <a:latin typeface="Calibri"/>
              <a:cs typeface="Calibri"/>
            </a:endParaRPr>
          </a:p>
        </p:txBody>
      </p:sp>
      <p:sp>
        <p:nvSpPr>
          <p:cNvPr id="208" name="object 208"/>
          <p:cNvSpPr txBox="1"/>
          <p:nvPr/>
        </p:nvSpPr>
        <p:spPr>
          <a:xfrm>
            <a:off x="8486013" y="1607311"/>
            <a:ext cx="227965"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4,91</a:t>
            </a:r>
            <a:endParaRPr sz="900">
              <a:latin typeface="Calibri"/>
              <a:cs typeface="Calibri"/>
            </a:endParaRPr>
          </a:p>
        </p:txBody>
      </p:sp>
      <p:sp>
        <p:nvSpPr>
          <p:cNvPr id="209" name="object 209"/>
          <p:cNvSpPr txBox="1"/>
          <p:nvPr/>
        </p:nvSpPr>
        <p:spPr>
          <a:xfrm>
            <a:off x="8857233" y="1625854"/>
            <a:ext cx="342265" cy="228909"/>
          </a:xfrm>
          <a:prstGeom prst="rect">
            <a:avLst/>
          </a:prstGeom>
        </p:spPr>
        <p:txBody>
          <a:bodyPr vert="horz" wrap="square" lIns="0" tIns="13335" rIns="0" bIns="0" rtlCol="0">
            <a:spAutoFit/>
          </a:bodyPr>
          <a:lstStyle/>
          <a:p>
            <a:pPr marL="12700">
              <a:lnSpc>
                <a:spcPct val="100000"/>
              </a:lnSpc>
              <a:spcBef>
                <a:spcPts val="105"/>
              </a:spcBef>
            </a:pPr>
            <a:r>
              <a:rPr sz="1400" b="1" dirty="0">
                <a:latin typeface="Calibri"/>
                <a:cs typeface="Calibri"/>
              </a:rPr>
              <a:t>4,68</a:t>
            </a:r>
            <a:endParaRPr sz="1400">
              <a:latin typeface="Calibri"/>
              <a:cs typeface="Calibri"/>
            </a:endParaRPr>
          </a:p>
        </p:txBody>
      </p:sp>
      <p:sp>
        <p:nvSpPr>
          <p:cNvPr id="210" name="object 210"/>
          <p:cNvSpPr/>
          <p:nvPr/>
        </p:nvSpPr>
        <p:spPr>
          <a:xfrm>
            <a:off x="6892417" y="2312646"/>
            <a:ext cx="2137410" cy="421005"/>
          </a:xfrm>
          <a:custGeom>
            <a:avLst/>
            <a:gdLst/>
            <a:ahLst/>
            <a:cxnLst/>
            <a:rect l="l" t="t" r="r" b="b"/>
            <a:pathLst>
              <a:path w="2137409" h="421005">
                <a:moveTo>
                  <a:pt x="0" y="402613"/>
                </a:moveTo>
                <a:lnTo>
                  <a:pt x="47498" y="403100"/>
                </a:lnTo>
                <a:lnTo>
                  <a:pt x="94996" y="406605"/>
                </a:lnTo>
                <a:lnTo>
                  <a:pt x="142494" y="411620"/>
                </a:lnTo>
                <a:lnTo>
                  <a:pt x="189992" y="416639"/>
                </a:lnTo>
                <a:lnTo>
                  <a:pt x="237490" y="420153"/>
                </a:lnTo>
                <a:lnTo>
                  <a:pt x="284988" y="420656"/>
                </a:lnTo>
                <a:lnTo>
                  <a:pt x="332486" y="416640"/>
                </a:lnTo>
                <a:lnTo>
                  <a:pt x="379984" y="406599"/>
                </a:lnTo>
                <a:lnTo>
                  <a:pt x="427481" y="389024"/>
                </a:lnTo>
                <a:lnTo>
                  <a:pt x="463105" y="368671"/>
                </a:lnTo>
                <a:lnTo>
                  <a:pt x="498728" y="341362"/>
                </a:lnTo>
                <a:lnTo>
                  <a:pt x="534352" y="308569"/>
                </a:lnTo>
                <a:lnTo>
                  <a:pt x="569975" y="271765"/>
                </a:lnTo>
                <a:lnTo>
                  <a:pt x="605599" y="232423"/>
                </a:lnTo>
                <a:lnTo>
                  <a:pt x="641222" y="192015"/>
                </a:lnTo>
                <a:lnTo>
                  <a:pt x="676846" y="152015"/>
                </a:lnTo>
                <a:lnTo>
                  <a:pt x="712469" y="113895"/>
                </a:lnTo>
                <a:lnTo>
                  <a:pt x="748093" y="79128"/>
                </a:lnTo>
                <a:lnTo>
                  <a:pt x="783716" y="49187"/>
                </a:lnTo>
                <a:lnTo>
                  <a:pt x="819340" y="25545"/>
                </a:lnTo>
                <a:lnTo>
                  <a:pt x="854963" y="9675"/>
                </a:lnTo>
                <a:lnTo>
                  <a:pt x="902461" y="0"/>
                </a:lnTo>
                <a:lnTo>
                  <a:pt x="949959" y="289"/>
                </a:lnTo>
                <a:lnTo>
                  <a:pt x="997457" y="8541"/>
                </a:lnTo>
                <a:lnTo>
                  <a:pt x="1044955" y="22754"/>
                </a:lnTo>
                <a:lnTo>
                  <a:pt x="1092453" y="40927"/>
                </a:lnTo>
                <a:lnTo>
                  <a:pt x="1139952" y="61058"/>
                </a:lnTo>
                <a:lnTo>
                  <a:pt x="1187450" y="81145"/>
                </a:lnTo>
                <a:lnTo>
                  <a:pt x="1234948" y="99186"/>
                </a:lnTo>
                <a:lnTo>
                  <a:pt x="1282446" y="113180"/>
                </a:lnTo>
                <a:lnTo>
                  <a:pt x="1329944" y="123878"/>
                </a:lnTo>
                <a:lnTo>
                  <a:pt x="1377442" y="133660"/>
                </a:lnTo>
                <a:lnTo>
                  <a:pt x="1424940" y="142964"/>
                </a:lnTo>
                <a:lnTo>
                  <a:pt x="1472438" y="152226"/>
                </a:lnTo>
                <a:lnTo>
                  <a:pt x="1519936" y="161886"/>
                </a:lnTo>
                <a:lnTo>
                  <a:pt x="1567434" y="172380"/>
                </a:lnTo>
                <a:lnTo>
                  <a:pt x="1614932" y="184148"/>
                </a:lnTo>
                <a:lnTo>
                  <a:pt x="1662430" y="197628"/>
                </a:lnTo>
                <a:lnTo>
                  <a:pt x="1709927" y="213256"/>
                </a:lnTo>
                <a:lnTo>
                  <a:pt x="1757426" y="231266"/>
                </a:lnTo>
                <a:lnTo>
                  <a:pt x="1804924" y="251400"/>
                </a:lnTo>
                <a:lnTo>
                  <a:pt x="1852422" y="273233"/>
                </a:lnTo>
                <a:lnTo>
                  <a:pt x="1899920" y="296338"/>
                </a:lnTo>
                <a:lnTo>
                  <a:pt x="1947418" y="320292"/>
                </a:lnTo>
                <a:lnTo>
                  <a:pt x="1994916" y="344668"/>
                </a:lnTo>
                <a:lnTo>
                  <a:pt x="2042414" y="369040"/>
                </a:lnTo>
                <a:lnTo>
                  <a:pt x="2089912" y="392985"/>
                </a:lnTo>
                <a:lnTo>
                  <a:pt x="2137409" y="416075"/>
                </a:lnTo>
              </a:path>
            </a:pathLst>
          </a:custGeom>
          <a:ln w="38100">
            <a:solidFill>
              <a:srgbClr val="00AFEF"/>
            </a:solidFill>
          </a:ln>
        </p:spPr>
        <p:txBody>
          <a:bodyPr wrap="square" lIns="0" tIns="0" rIns="0" bIns="0" rtlCol="0"/>
          <a:lstStyle/>
          <a:p>
            <a:endParaRPr/>
          </a:p>
        </p:txBody>
      </p:sp>
      <p:sp>
        <p:nvSpPr>
          <p:cNvPr id="211" name="object 211"/>
          <p:cNvSpPr txBox="1"/>
          <p:nvPr/>
        </p:nvSpPr>
        <p:spPr>
          <a:xfrm>
            <a:off x="6778879" y="2468066"/>
            <a:ext cx="228600"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5,28</a:t>
            </a:r>
            <a:endParaRPr sz="900">
              <a:latin typeface="Calibri"/>
              <a:cs typeface="Calibri"/>
            </a:endParaRPr>
          </a:p>
        </p:txBody>
      </p:sp>
      <p:sp>
        <p:nvSpPr>
          <p:cNvPr id="212" name="object 212"/>
          <p:cNvSpPr txBox="1"/>
          <p:nvPr/>
        </p:nvSpPr>
        <p:spPr>
          <a:xfrm>
            <a:off x="7206488" y="2454909"/>
            <a:ext cx="227965"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5,34</a:t>
            </a:r>
            <a:endParaRPr sz="900">
              <a:latin typeface="Calibri"/>
              <a:cs typeface="Calibri"/>
            </a:endParaRPr>
          </a:p>
        </p:txBody>
      </p:sp>
      <p:sp>
        <p:nvSpPr>
          <p:cNvPr id="213" name="object 213"/>
          <p:cNvSpPr txBox="1"/>
          <p:nvPr/>
        </p:nvSpPr>
        <p:spPr>
          <a:xfrm>
            <a:off x="7598791" y="2083384"/>
            <a:ext cx="29845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Calibri"/>
                <a:cs typeface="Calibri"/>
              </a:rPr>
              <a:t>6,98</a:t>
            </a:r>
            <a:endParaRPr sz="1200">
              <a:latin typeface="Calibri"/>
              <a:cs typeface="Calibri"/>
            </a:endParaRPr>
          </a:p>
        </p:txBody>
      </p:sp>
      <p:sp>
        <p:nvSpPr>
          <p:cNvPr id="214" name="object 214"/>
          <p:cNvSpPr txBox="1"/>
          <p:nvPr/>
        </p:nvSpPr>
        <p:spPr>
          <a:xfrm>
            <a:off x="8061452" y="2179065"/>
            <a:ext cx="227965"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6,53</a:t>
            </a:r>
            <a:endParaRPr sz="900">
              <a:latin typeface="Calibri"/>
              <a:cs typeface="Calibri"/>
            </a:endParaRPr>
          </a:p>
        </p:txBody>
      </p:sp>
      <p:sp>
        <p:nvSpPr>
          <p:cNvPr id="215" name="object 215"/>
          <p:cNvSpPr txBox="1"/>
          <p:nvPr/>
        </p:nvSpPr>
        <p:spPr>
          <a:xfrm>
            <a:off x="8489060" y="2279141"/>
            <a:ext cx="227965"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6,10</a:t>
            </a:r>
            <a:endParaRPr sz="900">
              <a:latin typeface="Calibri"/>
              <a:cs typeface="Calibri"/>
            </a:endParaRPr>
          </a:p>
        </p:txBody>
      </p:sp>
      <p:sp>
        <p:nvSpPr>
          <p:cNvPr id="216" name="object 216"/>
          <p:cNvSpPr txBox="1"/>
          <p:nvPr/>
        </p:nvSpPr>
        <p:spPr>
          <a:xfrm>
            <a:off x="8860028" y="2401011"/>
            <a:ext cx="341630" cy="228909"/>
          </a:xfrm>
          <a:prstGeom prst="rect">
            <a:avLst/>
          </a:prstGeom>
        </p:spPr>
        <p:txBody>
          <a:bodyPr vert="horz" wrap="square" lIns="0" tIns="13335" rIns="0" bIns="0" rtlCol="0">
            <a:spAutoFit/>
          </a:bodyPr>
          <a:lstStyle/>
          <a:p>
            <a:pPr marL="12700">
              <a:lnSpc>
                <a:spcPct val="100000"/>
              </a:lnSpc>
              <a:spcBef>
                <a:spcPts val="105"/>
              </a:spcBef>
            </a:pPr>
            <a:r>
              <a:rPr sz="1400" b="1" dirty="0">
                <a:latin typeface="Calibri"/>
                <a:cs typeface="Calibri"/>
              </a:rPr>
              <a:t>5,22</a:t>
            </a:r>
            <a:endParaRPr sz="1400">
              <a:latin typeface="Calibri"/>
              <a:cs typeface="Calibri"/>
            </a:endParaRPr>
          </a:p>
        </p:txBody>
      </p:sp>
      <p:sp>
        <p:nvSpPr>
          <p:cNvPr id="217" name="object 217"/>
          <p:cNvSpPr/>
          <p:nvPr/>
        </p:nvSpPr>
        <p:spPr>
          <a:xfrm>
            <a:off x="6882256" y="3348703"/>
            <a:ext cx="2146300" cy="488315"/>
          </a:xfrm>
          <a:custGeom>
            <a:avLst/>
            <a:gdLst/>
            <a:ahLst/>
            <a:cxnLst/>
            <a:rect l="l" t="t" r="r" b="b"/>
            <a:pathLst>
              <a:path w="2146300" h="488314">
                <a:moveTo>
                  <a:pt x="0" y="431705"/>
                </a:moveTo>
                <a:lnTo>
                  <a:pt x="47705" y="437848"/>
                </a:lnTo>
                <a:lnTo>
                  <a:pt x="95403" y="447872"/>
                </a:lnTo>
                <a:lnTo>
                  <a:pt x="143096" y="459833"/>
                </a:lnTo>
                <a:lnTo>
                  <a:pt x="190785" y="471787"/>
                </a:lnTo>
                <a:lnTo>
                  <a:pt x="238474" y="481792"/>
                </a:lnTo>
                <a:lnTo>
                  <a:pt x="286163" y="487905"/>
                </a:lnTo>
                <a:lnTo>
                  <a:pt x="333856" y="488181"/>
                </a:lnTo>
                <a:lnTo>
                  <a:pt x="381554" y="480679"/>
                </a:lnTo>
                <a:lnTo>
                  <a:pt x="429260" y="463455"/>
                </a:lnTo>
                <a:lnTo>
                  <a:pt x="462287" y="443676"/>
                </a:lnTo>
                <a:lnTo>
                  <a:pt x="495311" y="416696"/>
                </a:lnTo>
                <a:lnTo>
                  <a:pt x="528332" y="383837"/>
                </a:lnTo>
                <a:lnTo>
                  <a:pt x="561350" y="346419"/>
                </a:lnTo>
                <a:lnTo>
                  <a:pt x="594366" y="305764"/>
                </a:lnTo>
                <a:lnTo>
                  <a:pt x="627382" y="263193"/>
                </a:lnTo>
                <a:lnTo>
                  <a:pt x="660397" y="220027"/>
                </a:lnTo>
                <a:lnTo>
                  <a:pt x="693413" y="177586"/>
                </a:lnTo>
                <a:lnTo>
                  <a:pt x="726429" y="137192"/>
                </a:lnTo>
                <a:lnTo>
                  <a:pt x="759447" y="100167"/>
                </a:lnTo>
                <a:lnTo>
                  <a:pt x="792468" y="67831"/>
                </a:lnTo>
                <a:lnTo>
                  <a:pt x="825492" y="41505"/>
                </a:lnTo>
                <a:lnTo>
                  <a:pt x="858520" y="22511"/>
                </a:lnTo>
                <a:lnTo>
                  <a:pt x="906191" y="6408"/>
                </a:lnTo>
                <a:lnTo>
                  <a:pt x="953870" y="0"/>
                </a:lnTo>
                <a:lnTo>
                  <a:pt x="1001554" y="1495"/>
                </a:lnTo>
                <a:lnTo>
                  <a:pt x="1049242" y="9101"/>
                </a:lnTo>
                <a:lnTo>
                  <a:pt x="1096930" y="21028"/>
                </a:lnTo>
                <a:lnTo>
                  <a:pt x="1144618" y="35484"/>
                </a:lnTo>
                <a:lnTo>
                  <a:pt x="1192302" y="50676"/>
                </a:lnTo>
                <a:lnTo>
                  <a:pt x="1239981" y="64813"/>
                </a:lnTo>
                <a:lnTo>
                  <a:pt x="1287652" y="76105"/>
                </a:lnTo>
                <a:lnTo>
                  <a:pt x="1335362" y="85772"/>
                </a:lnTo>
                <a:lnTo>
                  <a:pt x="1383070" y="96218"/>
                </a:lnTo>
                <a:lnTo>
                  <a:pt x="1430777" y="107422"/>
                </a:lnTo>
                <a:lnTo>
                  <a:pt x="1478480" y="119363"/>
                </a:lnTo>
                <a:lnTo>
                  <a:pt x="1526179" y="132020"/>
                </a:lnTo>
                <a:lnTo>
                  <a:pt x="1573873" y="145371"/>
                </a:lnTo>
                <a:lnTo>
                  <a:pt x="1621560" y="159398"/>
                </a:lnTo>
                <a:lnTo>
                  <a:pt x="1669241" y="174077"/>
                </a:lnTo>
                <a:lnTo>
                  <a:pt x="1716913" y="189389"/>
                </a:lnTo>
                <a:lnTo>
                  <a:pt x="1764618" y="205607"/>
                </a:lnTo>
                <a:lnTo>
                  <a:pt x="1812316" y="222954"/>
                </a:lnTo>
                <a:lnTo>
                  <a:pt x="1860009" y="241205"/>
                </a:lnTo>
                <a:lnTo>
                  <a:pt x="1907698" y="260132"/>
                </a:lnTo>
                <a:lnTo>
                  <a:pt x="1955387" y="279512"/>
                </a:lnTo>
                <a:lnTo>
                  <a:pt x="2003076" y="299117"/>
                </a:lnTo>
                <a:lnTo>
                  <a:pt x="2050769" y="318722"/>
                </a:lnTo>
                <a:lnTo>
                  <a:pt x="2098467" y="338101"/>
                </a:lnTo>
                <a:lnTo>
                  <a:pt x="2146173" y="357029"/>
                </a:lnTo>
              </a:path>
            </a:pathLst>
          </a:custGeom>
          <a:ln w="38100">
            <a:solidFill>
              <a:srgbClr val="00AFEF"/>
            </a:solidFill>
          </a:ln>
        </p:spPr>
        <p:txBody>
          <a:bodyPr wrap="square" lIns="0" tIns="0" rIns="0" bIns="0" rtlCol="0"/>
          <a:lstStyle/>
          <a:p>
            <a:endParaRPr/>
          </a:p>
        </p:txBody>
      </p:sp>
      <p:sp>
        <p:nvSpPr>
          <p:cNvPr id="218" name="object 218"/>
          <p:cNvSpPr txBox="1"/>
          <p:nvPr/>
        </p:nvSpPr>
        <p:spPr>
          <a:xfrm>
            <a:off x="6769100" y="3533902"/>
            <a:ext cx="227965"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2,45</a:t>
            </a:r>
            <a:endParaRPr sz="900">
              <a:latin typeface="Calibri"/>
              <a:cs typeface="Calibri"/>
            </a:endParaRPr>
          </a:p>
        </p:txBody>
      </p:sp>
      <p:sp>
        <p:nvSpPr>
          <p:cNvPr id="219" name="object 219"/>
          <p:cNvSpPr txBox="1"/>
          <p:nvPr/>
        </p:nvSpPr>
        <p:spPr>
          <a:xfrm>
            <a:off x="7198614" y="3565652"/>
            <a:ext cx="227965"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2,31</a:t>
            </a:r>
            <a:endParaRPr sz="900">
              <a:latin typeface="Calibri"/>
              <a:cs typeface="Calibri"/>
            </a:endParaRPr>
          </a:p>
        </p:txBody>
      </p:sp>
      <p:sp>
        <p:nvSpPr>
          <p:cNvPr id="220" name="object 220"/>
          <p:cNvSpPr txBox="1"/>
          <p:nvPr/>
        </p:nvSpPr>
        <p:spPr>
          <a:xfrm>
            <a:off x="7592694" y="3076447"/>
            <a:ext cx="29718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Calibri"/>
                <a:cs typeface="Calibri"/>
              </a:rPr>
              <a:t>4,26</a:t>
            </a:r>
            <a:endParaRPr sz="1200">
              <a:latin typeface="Calibri"/>
              <a:cs typeface="Calibri"/>
            </a:endParaRPr>
          </a:p>
        </p:txBody>
      </p:sp>
      <p:sp>
        <p:nvSpPr>
          <p:cNvPr id="221" name="object 221"/>
          <p:cNvSpPr txBox="1"/>
          <p:nvPr/>
        </p:nvSpPr>
        <p:spPr>
          <a:xfrm>
            <a:off x="8056880" y="3178302"/>
            <a:ext cx="227965"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4,02</a:t>
            </a:r>
            <a:endParaRPr sz="900">
              <a:latin typeface="Calibri"/>
              <a:cs typeface="Calibri"/>
            </a:endParaRPr>
          </a:p>
        </p:txBody>
      </p:sp>
      <p:sp>
        <p:nvSpPr>
          <p:cNvPr id="222" name="object 222"/>
          <p:cNvSpPr txBox="1"/>
          <p:nvPr/>
        </p:nvSpPr>
        <p:spPr>
          <a:xfrm>
            <a:off x="8486393" y="3291585"/>
            <a:ext cx="227965"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3,52</a:t>
            </a:r>
            <a:endParaRPr sz="900">
              <a:latin typeface="Calibri"/>
              <a:cs typeface="Calibri"/>
            </a:endParaRPr>
          </a:p>
        </p:txBody>
      </p:sp>
      <p:sp>
        <p:nvSpPr>
          <p:cNvPr id="223" name="object 223"/>
          <p:cNvSpPr txBox="1"/>
          <p:nvPr/>
        </p:nvSpPr>
        <p:spPr>
          <a:xfrm>
            <a:off x="8859139" y="3378453"/>
            <a:ext cx="342265" cy="228909"/>
          </a:xfrm>
          <a:prstGeom prst="rect">
            <a:avLst/>
          </a:prstGeom>
        </p:spPr>
        <p:txBody>
          <a:bodyPr vert="horz" wrap="square" lIns="0" tIns="13335" rIns="0" bIns="0" rtlCol="0">
            <a:spAutoFit/>
          </a:bodyPr>
          <a:lstStyle/>
          <a:p>
            <a:pPr marL="12700">
              <a:lnSpc>
                <a:spcPct val="100000"/>
              </a:lnSpc>
              <a:spcBef>
                <a:spcPts val="105"/>
              </a:spcBef>
            </a:pPr>
            <a:r>
              <a:rPr sz="1400" b="1" dirty="0">
                <a:latin typeface="Calibri"/>
                <a:cs typeface="Calibri"/>
              </a:rPr>
              <a:t>2,78</a:t>
            </a:r>
            <a:endParaRPr sz="1400">
              <a:latin typeface="Calibri"/>
              <a:cs typeface="Calibri"/>
            </a:endParaRPr>
          </a:p>
        </p:txBody>
      </p:sp>
      <p:sp>
        <p:nvSpPr>
          <p:cNvPr id="224" name="object 224"/>
          <p:cNvSpPr/>
          <p:nvPr/>
        </p:nvSpPr>
        <p:spPr>
          <a:xfrm>
            <a:off x="6886447" y="4146465"/>
            <a:ext cx="2138045" cy="255904"/>
          </a:xfrm>
          <a:custGeom>
            <a:avLst/>
            <a:gdLst/>
            <a:ahLst/>
            <a:cxnLst/>
            <a:rect l="l" t="t" r="r" b="b"/>
            <a:pathLst>
              <a:path w="2138045" h="255904">
                <a:moveTo>
                  <a:pt x="0" y="156929"/>
                </a:moveTo>
                <a:lnTo>
                  <a:pt x="53477" y="151968"/>
                </a:lnTo>
                <a:lnTo>
                  <a:pt x="106943" y="147676"/>
                </a:lnTo>
                <a:lnTo>
                  <a:pt x="160401" y="143648"/>
                </a:lnTo>
                <a:lnTo>
                  <a:pt x="213852" y="139482"/>
                </a:lnTo>
                <a:lnTo>
                  <a:pt x="267296" y="134775"/>
                </a:lnTo>
                <a:lnTo>
                  <a:pt x="320736" y="129122"/>
                </a:lnTo>
                <a:lnTo>
                  <a:pt x="374173" y="122121"/>
                </a:lnTo>
                <a:lnTo>
                  <a:pt x="427608" y="113368"/>
                </a:lnTo>
                <a:lnTo>
                  <a:pt x="475106" y="102890"/>
                </a:lnTo>
                <a:lnTo>
                  <a:pt x="522604" y="89499"/>
                </a:lnTo>
                <a:lnTo>
                  <a:pt x="570102" y="74224"/>
                </a:lnTo>
                <a:lnTo>
                  <a:pt x="617601" y="58092"/>
                </a:lnTo>
                <a:lnTo>
                  <a:pt x="665099" y="42133"/>
                </a:lnTo>
                <a:lnTo>
                  <a:pt x="712597" y="27375"/>
                </a:lnTo>
                <a:lnTo>
                  <a:pt x="760095" y="14846"/>
                </a:lnTo>
                <a:lnTo>
                  <a:pt x="807593" y="5576"/>
                </a:lnTo>
                <a:lnTo>
                  <a:pt x="855091" y="592"/>
                </a:lnTo>
                <a:lnTo>
                  <a:pt x="902626" y="0"/>
                </a:lnTo>
                <a:lnTo>
                  <a:pt x="950154" y="2758"/>
                </a:lnTo>
                <a:lnTo>
                  <a:pt x="997674" y="8306"/>
                </a:lnTo>
                <a:lnTo>
                  <a:pt x="1045188" y="16080"/>
                </a:lnTo>
                <a:lnTo>
                  <a:pt x="1092696" y="25518"/>
                </a:lnTo>
                <a:lnTo>
                  <a:pt x="1140201" y="36058"/>
                </a:lnTo>
                <a:lnTo>
                  <a:pt x="1187702" y="47137"/>
                </a:lnTo>
                <a:lnTo>
                  <a:pt x="1235201" y="58193"/>
                </a:lnTo>
                <a:lnTo>
                  <a:pt x="1282700" y="68664"/>
                </a:lnTo>
                <a:lnTo>
                  <a:pt x="1330198" y="79357"/>
                </a:lnTo>
                <a:lnTo>
                  <a:pt x="1377696" y="91238"/>
                </a:lnTo>
                <a:lnTo>
                  <a:pt x="1425194" y="103979"/>
                </a:lnTo>
                <a:lnTo>
                  <a:pt x="1472692" y="117253"/>
                </a:lnTo>
                <a:lnTo>
                  <a:pt x="1520190" y="130734"/>
                </a:lnTo>
                <a:lnTo>
                  <a:pt x="1567688" y="144092"/>
                </a:lnTo>
                <a:lnTo>
                  <a:pt x="1615186" y="157003"/>
                </a:lnTo>
                <a:lnTo>
                  <a:pt x="1662684" y="169138"/>
                </a:lnTo>
                <a:lnTo>
                  <a:pt x="1710181" y="180170"/>
                </a:lnTo>
                <a:lnTo>
                  <a:pt x="1757717" y="190119"/>
                </a:lnTo>
                <a:lnTo>
                  <a:pt x="1805245" y="199324"/>
                </a:lnTo>
                <a:lnTo>
                  <a:pt x="1852765" y="207931"/>
                </a:lnTo>
                <a:lnTo>
                  <a:pt x="1900279" y="216090"/>
                </a:lnTo>
                <a:lnTo>
                  <a:pt x="1947787" y="223949"/>
                </a:lnTo>
                <a:lnTo>
                  <a:pt x="1995292" y="231657"/>
                </a:lnTo>
                <a:lnTo>
                  <a:pt x="2042793" y="239361"/>
                </a:lnTo>
                <a:lnTo>
                  <a:pt x="2090292" y="247210"/>
                </a:lnTo>
                <a:lnTo>
                  <a:pt x="2137791" y="255354"/>
                </a:lnTo>
              </a:path>
            </a:pathLst>
          </a:custGeom>
          <a:ln w="38100">
            <a:solidFill>
              <a:srgbClr val="00AFEF"/>
            </a:solidFill>
          </a:ln>
        </p:spPr>
        <p:txBody>
          <a:bodyPr wrap="square" lIns="0" tIns="0" rIns="0" bIns="0" rtlCol="0"/>
          <a:lstStyle/>
          <a:p>
            <a:endParaRPr/>
          </a:p>
        </p:txBody>
      </p:sp>
      <p:sp>
        <p:nvSpPr>
          <p:cNvPr id="225" name="object 225"/>
          <p:cNvSpPr txBox="1"/>
          <p:nvPr/>
        </p:nvSpPr>
        <p:spPr>
          <a:xfrm>
            <a:off x="6773418" y="4057015"/>
            <a:ext cx="227965"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4,63</a:t>
            </a:r>
            <a:endParaRPr sz="900">
              <a:latin typeface="Calibri"/>
              <a:cs typeface="Calibri"/>
            </a:endParaRPr>
          </a:p>
        </p:txBody>
      </p:sp>
      <p:sp>
        <p:nvSpPr>
          <p:cNvPr id="226" name="object 226"/>
          <p:cNvSpPr txBox="1"/>
          <p:nvPr/>
        </p:nvSpPr>
        <p:spPr>
          <a:xfrm>
            <a:off x="7201027" y="4013454"/>
            <a:ext cx="227965"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4,78</a:t>
            </a:r>
            <a:endParaRPr sz="900">
              <a:latin typeface="Calibri"/>
              <a:cs typeface="Calibri"/>
            </a:endParaRPr>
          </a:p>
        </p:txBody>
      </p:sp>
      <p:sp>
        <p:nvSpPr>
          <p:cNvPr id="227" name="object 227"/>
          <p:cNvSpPr txBox="1"/>
          <p:nvPr/>
        </p:nvSpPr>
        <p:spPr>
          <a:xfrm>
            <a:off x="7593583" y="3895470"/>
            <a:ext cx="29718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Calibri"/>
                <a:cs typeface="Calibri"/>
              </a:rPr>
              <a:t>5,16</a:t>
            </a:r>
            <a:endParaRPr sz="1200">
              <a:latin typeface="Calibri"/>
              <a:cs typeface="Calibri"/>
            </a:endParaRPr>
          </a:p>
        </p:txBody>
      </p:sp>
      <p:sp>
        <p:nvSpPr>
          <p:cNvPr id="228" name="object 228"/>
          <p:cNvSpPr txBox="1"/>
          <p:nvPr/>
        </p:nvSpPr>
        <p:spPr>
          <a:xfrm>
            <a:off x="8056244" y="3968622"/>
            <a:ext cx="227965"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4,93</a:t>
            </a:r>
            <a:endParaRPr sz="900">
              <a:latin typeface="Calibri"/>
              <a:cs typeface="Calibri"/>
            </a:endParaRPr>
          </a:p>
        </p:txBody>
      </p:sp>
      <p:sp>
        <p:nvSpPr>
          <p:cNvPr id="229" name="object 229"/>
          <p:cNvSpPr txBox="1"/>
          <p:nvPr/>
        </p:nvSpPr>
        <p:spPr>
          <a:xfrm>
            <a:off x="8483854" y="4079824"/>
            <a:ext cx="228600"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4,56</a:t>
            </a:r>
            <a:endParaRPr sz="900">
              <a:latin typeface="Calibri"/>
              <a:cs typeface="Calibri"/>
            </a:endParaRPr>
          </a:p>
        </p:txBody>
      </p:sp>
      <p:sp>
        <p:nvSpPr>
          <p:cNvPr id="230" name="object 230"/>
          <p:cNvSpPr txBox="1"/>
          <p:nvPr/>
        </p:nvSpPr>
        <p:spPr>
          <a:xfrm>
            <a:off x="8854820" y="4074921"/>
            <a:ext cx="342265" cy="228268"/>
          </a:xfrm>
          <a:prstGeom prst="rect">
            <a:avLst/>
          </a:prstGeom>
        </p:spPr>
        <p:txBody>
          <a:bodyPr vert="horz" wrap="square" lIns="0" tIns="12700" rIns="0" bIns="0" rtlCol="0">
            <a:spAutoFit/>
          </a:bodyPr>
          <a:lstStyle/>
          <a:p>
            <a:pPr marL="12700">
              <a:lnSpc>
                <a:spcPct val="100000"/>
              </a:lnSpc>
              <a:spcBef>
                <a:spcPts val="100"/>
              </a:spcBef>
            </a:pPr>
            <a:r>
              <a:rPr sz="1400" b="1" dirty="0">
                <a:latin typeface="Calibri"/>
                <a:cs typeface="Calibri"/>
              </a:rPr>
              <a:t>4,30</a:t>
            </a:r>
            <a:endParaRPr sz="1400">
              <a:latin typeface="Calibri"/>
              <a:cs typeface="Calibri"/>
            </a:endParaRPr>
          </a:p>
        </p:txBody>
      </p:sp>
      <p:grpSp>
        <p:nvGrpSpPr>
          <p:cNvPr id="231" name="object 231"/>
          <p:cNvGrpSpPr/>
          <p:nvPr/>
        </p:nvGrpSpPr>
        <p:grpSpPr>
          <a:xfrm>
            <a:off x="6851650" y="5871692"/>
            <a:ext cx="2194560" cy="354965"/>
            <a:chOff x="6851650" y="5871692"/>
            <a:chExt cx="2194560" cy="354965"/>
          </a:xfrm>
        </p:grpSpPr>
        <p:sp>
          <p:nvSpPr>
            <p:cNvPr id="232" name="object 232"/>
            <p:cNvSpPr/>
            <p:nvPr/>
          </p:nvSpPr>
          <p:spPr>
            <a:xfrm>
              <a:off x="6870700" y="5890742"/>
              <a:ext cx="2156460" cy="316865"/>
            </a:xfrm>
            <a:custGeom>
              <a:avLst/>
              <a:gdLst/>
              <a:ahLst/>
              <a:cxnLst/>
              <a:rect l="l" t="t" r="r" b="b"/>
              <a:pathLst>
                <a:path w="2156459" h="316864">
                  <a:moveTo>
                    <a:pt x="0" y="82080"/>
                  </a:moveTo>
                  <a:lnTo>
                    <a:pt x="47921" y="79014"/>
                  </a:lnTo>
                  <a:lnTo>
                    <a:pt x="95842" y="76150"/>
                  </a:lnTo>
                  <a:lnTo>
                    <a:pt x="143763" y="73387"/>
                  </a:lnTo>
                  <a:lnTo>
                    <a:pt x="191685" y="70624"/>
                  </a:lnTo>
                  <a:lnTo>
                    <a:pt x="239606" y="67760"/>
                  </a:lnTo>
                  <a:lnTo>
                    <a:pt x="287527" y="64695"/>
                  </a:lnTo>
                  <a:lnTo>
                    <a:pt x="335449" y="61326"/>
                  </a:lnTo>
                  <a:lnTo>
                    <a:pt x="383370" y="57553"/>
                  </a:lnTo>
                  <a:lnTo>
                    <a:pt x="431292" y="53276"/>
                  </a:lnTo>
                  <a:lnTo>
                    <a:pt x="479175" y="47768"/>
                  </a:lnTo>
                  <a:lnTo>
                    <a:pt x="527067" y="40760"/>
                  </a:lnTo>
                  <a:lnTo>
                    <a:pt x="574966" y="32851"/>
                  </a:lnTo>
                  <a:lnTo>
                    <a:pt x="622872" y="24640"/>
                  </a:lnTo>
                  <a:lnTo>
                    <a:pt x="670782" y="16726"/>
                  </a:lnTo>
                  <a:lnTo>
                    <a:pt x="718697" y="9706"/>
                  </a:lnTo>
                  <a:lnTo>
                    <a:pt x="766615" y="4179"/>
                  </a:lnTo>
                  <a:lnTo>
                    <a:pt x="814535" y="744"/>
                  </a:lnTo>
                  <a:lnTo>
                    <a:pt x="862456" y="0"/>
                  </a:lnTo>
                  <a:lnTo>
                    <a:pt x="910378" y="2147"/>
                  </a:lnTo>
                  <a:lnTo>
                    <a:pt x="958298" y="6689"/>
                  </a:lnTo>
                  <a:lnTo>
                    <a:pt x="1006216" y="13174"/>
                  </a:lnTo>
                  <a:lnTo>
                    <a:pt x="1054131" y="21153"/>
                  </a:lnTo>
                  <a:lnTo>
                    <a:pt x="1102041" y="30174"/>
                  </a:lnTo>
                  <a:lnTo>
                    <a:pt x="1149947" y="39788"/>
                  </a:lnTo>
                  <a:lnTo>
                    <a:pt x="1197846" y="49544"/>
                  </a:lnTo>
                  <a:lnTo>
                    <a:pt x="1245738" y="58990"/>
                  </a:lnTo>
                  <a:lnTo>
                    <a:pt x="1293622" y="67678"/>
                  </a:lnTo>
                  <a:lnTo>
                    <a:pt x="1341543" y="75476"/>
                  </a:lnTo>
                  <a:lnTo>
                    <a:pt x="1389464" y="82764"/>
                  </a:lnTo>
                  <a:lnTo>
                    <a:pt x="1437385" y="89868"/>
                  </a:lnTo>
                  <a:lnTo>
                    <a:pt x="1485307" y="97113"/>
                  </a:lnTo>
                  <a:lnTo>
                    <a:pt x="1533228" y="104827"/>
                  </a:lnTo>
                  <a:lnTo>
                    <a:pt x="1581149" y="113336"/>
                  </a:lnTo>
                  <a:lnTo>
                    <a:pt x="1629071" y="122964"/>
                  </a:lnTo>
                  <a:lnTo>
                    <a:pt x="1676992" y="134040"/>
                  </a:lnTo>
                  <a:lnTo>
                    <a:pt x="1724914" y="146888"/>
                  </a:lnTo>
                  <a:lnTo>
                    <a:pt x="1772830" y="161785"/>
                  </a:lnTo>
                  <a:lnTo>
                    <a:pt x="1820740" y="178549"/>
                  </a:lnTo>
                  <a:lnTo>
                    <a:pt x="1868645" y="196807"/>
                  </a:lnTo>
                  <a:lnTo>
                    <a:pt x="1916546" y="216186"/>
                  </a:lnTo>
                  <a:lnTo>
                    <a:pt x="1964446" y="236311"/>
                  </a:lnTo>
                  <a:lnTo>
                    <a:pt x="2012347" y="256810"/>
                  </a:lnTo>
                  <a:lnTo>
                    <a:pt x="2060252" y="277309"/>
                  </a:lnTo>
                  <a:lnTo>
                    <a:pt x="2108162" y="297435"/>
                  </a:lnTo>
                  <a:lnTo>
                    <a:pt x="2156079" y="316814"/>
                  </a:lnTo>
                </a:path>
              </a:pathLst>
            </a:custGeom>
            <a:ln w="38100">
              <a:solidFill>
                <a:srgbClr val="00AFEF"/>
              </a:solidFill>
            </a:ln>
          </p:spPr>
          <p:txBody>
            <a:bodyPr wrap="square" lIns="0" tIns="0" rIns="0" bIns="0" rtlCol="0"/>
            <a:lstStyle/>
            <a:p>
              <a:endParaRPr/>
            </a:p>
          </p:txBody>
        </p:sp>
        <p:sp>
          <p:nvSpPr>
            <p:cNvPr id="233" name="object 233"/>
            <p:cNvSpPr/>
            <p:nvPr/>
          </p:nvSpPr>
          <p:spPr>
            <a:xfrm>
              <a:off x="7301991" y="5880227"/>
              <a:ext cx="142875" cy="64135"/>
            </a:xfrm>
            <a:custGeom>
              <a:avLst/>
              <a:gdLst/>
              <a:ahLst/>
              <a:cxnLst/>
              <a:rect l="l" t="t" r="r" b="b"/>
              <a:pathLst>
                <a:path w="142875" h="64135">
                  <a:moveTo>
                    <a:pt x="0" y="63792"/>
                  </a:moveTo>
                  <a:lnTo>
                    <a:pt x="142748" y="0"/>
                  </a:lnTo>
                </a:path>
              </a:pathLst>
            </a:custGeom>
            <a:ln w="9525">
              <a:solidFill>
                <a:srgbClr val="A6A6A6"/>
              </a:solidFill>
            </a:ln>
          </p:spPr>
          <p:txBody>
            <a:bodyPr wrap="square" lIns="0" tIns="0" rIns="0" bIns="0" rtlCol="0"/>
            <a:lstStyle/>
            <a:p>
              <a:endParaRPr/>
            </a:p>
          </p:txBody>
        </p:sp>
      </p:grpSp>
      <p:sp>
        <p:nvSpPr>
          <p:cNvPr id="234" name="object 234"/>
          <p:cNvSpPr txBox="1"/>
          <p:nvPr/>
        </p:nvSpPr>
        <p:spPr>
          <a:xfrm>
            <a:off x="6757796" y="5726683"/>
            <a:ext cx="227965"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5,15</a:t>
            </a:r>
            <a:endParaRPr sz="900">
              <a:latin typeface="Calibri"/>
              <a:cs typeface="Calibri"/>
            </a:endParaRPr>
          </a:p>
        </p:txBody>
      </p:sp>
      <p:sp>
        <p:nvSpPr>
          <p:cNvPr id="235" name="object 235"/>
          <p:cNvSpPr txBox="1"/>
          <p:nvPr/>
        </p:nvSpPr>
        <p:spPr>
          <a:xfrm>
            <a:off x="7306691" y="5666028"/>
            <a:ext cx="601345" cy="197490"/>
          </a:xfrm>
          <a:prstGeom prst="rect">
            <a:avLst/>
          </a:prstGeom>
        </p:spPr>
        <p:txBody>
          <a:bodyPr vert="horz" wrap="square" lIns="0" tIns="12700" rIns="0" bIns="0" rtlCol="0">
            <a:spAutoFit/>
          </a:bodyPr>
          <a:lstStyle/>
          <a:p>
            <a:pPr marL="38100">
              <a:lnSpc>
                <a:spcPct val="100000"/>
              </a:lnSpc>
              <a:spcBef>
                <a:spcPts val="100"/>
              </a:spcBef>
            </a:pPr>
            <a:r>
              <a:rPr sz="900" dirty="0">
                <a:latin typeface="Calibri"/>
                <a:cs typeface="Calibri"/>
              </a:rPr>
              <a:t>5,25 </a:t>
            </a:r>
            <a:r>
              <a:rPr sz="1800" b="1" baseline="-13888" dirty="0">
                <a:latin typeface="Calibri"/>
                <a:cs typeface="Calibri"/>
              </a:rPr>
              <a:t>5,44</a:t>
            </a:r>
            <a:endParaRPr sz="1800" baseline="-13888">
              <a:latin typeface="Calibri"/>
              <a:cs typeface="Calibri"/>
            </a:endParaRPr>
          </a:p>
        </p:txBody>
      </p:sp>
      <p:sp>
        <p:nvSpPr>
          <p:cNvPr id="236" name="object 236"/>
          <p:cNvSpPr txBox="1"/>
          <p:nvPr/>
        </p:nvSpPr>
        <p:spPr>
          <a:xfrm>
            <a:off x="8051672" y="5712358"/>
            <a:ext cx="227965"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5,20</a:t>
            </a:r>
            <a:endParaRPr sz="900">
              <a:latin typeface="Calibri"/>
              <a:cs typeface="Calibri"/>
            </a:endParaRPr>
          </a:p>
        </p:txBody>
      </p:sp>
      <p:sp>
        <p:nvSpPr>
          <p:cNvPr id="237" name="object 237"/>
          <p:cNvSpPr txBox="1"/>
          <p:nvPr/>
        </p:nvSpPr>
        <p:spPr>
          <a:xfrm>
            <a:off x="8482965" y="5791606"/>
            <a:ext cx="227965"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4,93</a:t>
            </a:r>
            <a:endParaRPr sz="900">
              <a:latin typeface="Calibri"/>
              <a:cs typeface="Calibri"/>
            </a:endParaRPr>
          </a:p>
        </p:txBody>
      </p:sp>
      <p:sp>
        <p:nvSpPr>
          <p:cNvPr id="238" name="object 238"/>
          <p:cNvSpPr txBox="1"/>
          <p:nvPr/>
        </p:nvSpPr>
        <p:spPr>
          <a:xfrm>
            <a:off x="8857868" y="5880912"/>
            <a:ext cx="342265" cy="228268"/>
          </a:xfrm>
          <a:prstGeom prst="rect">
            <a:avLst/>
          </a:prstGeom>
        </p:spPr>
        <p:txBody>
          <a:bodyPr vert="horz" wrap="square" lIns="0" tIns="12700" rIns="0" bIns="0" rtlCol="0">
            <a:spAutoFit/>
          </a:bodyPr>
          <a:lstStyle/>
          <a:p>
            <a:pPr marL="12700">
              <a:lnSpc>
                <a:spcPct val="100000"/>
              </a:lnSpc>
              <a:spcBef>
                <a:spcPts val="100"/>
              </a:spcBef>
            </a:pPr>
            <a:r>
              <a:rPr sz="1400" b="1" dirty="0">
                <a:latin typeface="Calibri"/>
                <a:cs typeface="Calibri"/>
              </a:rPr>
              <a:t>4,34</a:t>
            </a:r>
            <a:endParaRPr sz="1400">
              <a:latin typeface="Calibri"/>
              <a:cs typeface="Calibri"/>
            </a:endParaRPr>
          </a:p>
        </p:txBody>
      </p:sp>
      <p:sp>
        <p:nvSpPr>
          <p:cNvPr id="239" name="object 239"/>
          <p:cNvSpPr/>
          <p:nvPr/>
        </p:nvSpPr>
        <p:spPr>
          <a:xfrm>
            <a:off x="6888733" y="4962537"/>
            <a:ext cx="2118995" cy="491490"/>
          </a:xfrm>
          <a:custGeom>
            <a:avLst/>
            <a:gdLst/>
            <a:ahLst/>
            <a:cxnLst/>
            <a:rect l="l" t="t" r="r" b="b"/>
            <a:pathLst>
              <a:path w="2118995" h="491489">
                <a:moveTo>
                  <a:pt x="0" y="491350"/>
                </a:moveTo>
                <a:lnTo>
                  <a:pt x="47074" y="479623"/>
                </a:lnTo>
                <a:lnTo>
                  <a:pt x="94149" y="469928"/>
                </a:lnTo>
                <a:lnTo>
                  <a:pt x="141224" y="461246"/>
                </a:lnTo>
                <a:lnTo>
                  <a:pt x="188298" y="452561"/>
                </a:lnTo>
                <a:lnTo>
                  <a:pt x="235373" y="442856"/>
                </a:lnTo>
                <a:lnTo>
                  <a:pt x="282448" y="431114"/>
                </a:lnTo>
                <a:lnTo>
                  <a:pt x="329522" y="416318"/>
                </a:lnTo>
                <a:lnTo>
                  <a:pt x="376597" y="397450"/>
                </a:lnTo>
                <a:lnTo>
                  <a:pt x="423672" y="373494"/>
                </a:lnTo>
                <a:lnTo>
                  <a:pt x="459007" y="350191"/>
                </a:lnTo>
                <a:lnTo>
                  <a:pt x="494337" y="321382"/>
                </a:lnTo>
                <a:lnTo>
                  <a:pt x="529663" y="288330"/>
                </a:lnTo>
                <a:lnTo>
                  <a:pt x="564985" y="252298"/>
                </a:lnTo>
                <a:lnTo>
                  <a:pt x="600303" y="214548"/>
                </a:lnTo>
                <a:lnTo>
                  <a:pt x="635619" y="176342"/>
                </a:lnTo>
                <a:lnTo>
                  <a:pt x="670931" y="138943"/>
                </a:lnTo>
                <a:lnTo>
                  <a:pt x="706242" y="103614"/>
                </a:lnTo>
                <a:lnTo>
                  <a:pt x="741551" y="71617"/>
                </a:lnTo>
                <a:lnTo>
                  <a:pt x="776858" y="44214"/>
                </a:lnTo>
                <a:lnTo>
                  <a:pt x="812164" y="22668"/>
                </a:lnTo>
                <a:lnTo>
                  <a:pt x="847471" y="8242"/>
                </a:lnTo>
                <a:lnTo>
                  <a:pt x="894550" y="0"/>
                </a:lnTo>
                <a:lnTo>
                  <a:pt x="941636" y="1703"/>
                </a:lnTo>
                <a:lnTo>
                  <a:pt x="988727" y="11341"/>
                </a:lnTo>
                <a:lnTo>
                  <a:pt x="1035822" y="26903"/>
                </a:lnTo>
                <a:lnTo>
                  <a:pt x="1082918" y="46377"/>
                </a:lnTo>
                <a:lnTo>
                  <a:pt x="1130013" y="67753"/>
                </a:lnTo>
                <a:lnTo>
                  <a:pt x="1177104" y="89019"/>
                </a:lnTo>
                <a:lnTo>
                  <a:pt x="1224190" y="108164"/>
                </a:lnTo>
                <a:lnTo>
                  <a:pt x="1271270" y="123177"/>
                </a:lnTo>
                <a:lnTo>
                  <a:pt x="1318344" y="135368"/>
                </a:lnTo>
                <a:lnTo>
                  <a:pt x="1365420" y="147403"/>
                </a:lnTo>
                <a:lnTo>
                  <a:pt x="1412498" y="159306"/>
                </a:lnTo>
                <a:lnTo>
                  <a:pt x="1459579" y="171099"/>
                </a:lnTo>
                <a:lnTo>
                  <a:pt x="1506665" y="182805"/>
                </a:lnTo>
                <a:lnTo>
                  <a:pt x="1553755" y="194447"/>
                </a:lnTo>
                <a:lnTo>
                  <a:pt x="1600852" y="206049"/>
                </a:lnTo>
                <a:lnTo>
                  <a:pt x="1647956" y="217633"/>
                </a:lnTo>
                <a:lnTo>
                  <a:pt x="1695069" y="229222"/>
                </a:lnTo>
                <a:lnTo>
                  <a:pt x="1742143" y="240739"/>
                </a:lnTo>
                <a:lnTo>
                  <a:pt x="1789218" y="252186"/>
                </a:lnTo>
                <a:lnTo>
                  <a:pt x="1836293" y="263577"/>
                </a:lnTo>
                <a:lnTo>
                  <a:pt x="1883367" y="274928"/>
                </a:lnTo>
                <a:lnTo>
                  <a:pt x="1930442" y="286253"/>
                </a:lnTo>
                <a:lnTo>
                  <a:pt x="1977517" y="297566"/>
                </a:lnTo>
                <a:lnTo>
                  <a:pt x="2024591" y="308883"/>
                </a:lnTo>
                <a:lnTo>
                  <a:pt x="2071666" y="320217"/>
                </a:lnTo>
                <a:lnTo>
                  <a:pt x="2118741" y="331584"/>
                </a:lnTo>
              </a:path>
            </a:pathLst>
          </a:custGeom>
          <a:ln w="38100">
            <a:solidFill>
              <a:srgbClr val="00AFEF"/>
            </a:solidFill>
          </a:ln>
        </p:spPr>
        <p:txBody>
          <a:bodyPr wrap="square" lIns="0" tIns="0" rIns="0" bIns="0" rtlCol="0"/>
          <a:lstStyle/>
          <a:p>
            <a:endParaRPr/>
          </a:p>
        </p:txBody>
      </p:sp>
      <p:sp>
        <p:nvSpPr>
          <p:cNvPr id="240" name="object 240"/>
          <p:cNvSpPr txBox="1"/>
          <p:nvPr/>
        </p:nvSpPr>
        <p:spPr>
          <a:xfrm>
            <a:off x="6774942" y="5207634"/>
            <a:ext cx="227965"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3,53</a:t>
            </a:r>
            <a:endParaRPr sz="900">
              <a:latin typeface="Calibri"/>
              <a:cs typeface="Calibri"/>
            </a:endParaRPr>
          </a:p>
        </p:txBody>
      </p:sp>
      <p:sp>
        <p:nvSpPr>
          <p:cNvPr id="246" name="object 246"/>
          <p:cNvSpPr txBox="1"/>
          <p:nvPr/>
        </p:nvSpPr>
        <p:spPr>
          <a:xfrm>
            <a:off x="1837435" y="6402806"/>
            <a:ext cx="207645" cy="182038"/>
          </a:xfrm>
          <a:prstGeom prst="rect">
            <a:avLst/>
          </a:prstGeom>
        </p:spPr>
        <p:txBody>
          <a:bodyPr vert="horz" wrap="square" lIns="0" tIns="0" rIns="0" bIns="0" rtlCol="0">
            <a:spAutoFit/>
          </a:bodyPr>
          <a:lstStyle/>
          <a:p>
            <a:pPr marL="12700">
              <a:lnSpc>
                <a:spcPts val="1435"/>
              </a:lnSpc>
            </a:pPr>
            <a:r>
              <a:rPr sz="1400" b="1" dirty="0">
                <a:latin typeface="Calibri"/>
                <a:cs typeface="Calibri"/>
              </a:rPr>
              <a:t>-…</a:t>
            </a:r>
            <a:endParaRPr sz="1400">
              <a:latin typeface="Calibri"/>
              <a:cs typeface="Calibri"/>
            </a:endParaRPr>
          </a:p>
        </p:txBody>
      </p:sp>
      <p:sp>
        <p:nvSpPr>
          <p:cNvPr id="247" name="object 247"/>
          <p:cNvSpPr txBox="1">
            <a:spLocks noGrp="1"/>
          </p:cNvSpPr>
          <p:nvPr>
            <p:ph type="sldNum" sz="quarter" idx="7"/>
          </p:nvPr>
        </p:nvSpPr>
        <p:spPr>
          <a:xfrm>
            <a:off x="11767439" y="6505836"/>
            <a:ext cx="411607" cy="215444"/>
          </a:xfrm>
          <a:prstGeom prst="rect">
            <a:avLst/>
          </a:prstGeom>
        </p:spPr>
        <p:txBody>
          <a:bodyPr vert="horz" wrap="square" lIns="0" tIns="0" rIns="0" bIns="0" rtlCol="0">
            <a:spAutoFit/>
          </a:bodyPr>
          <a:lstStyle/>
          <a:p>
            <a:pPr marL="38100">
              <a:lnSpc>
                <a:spcPct val="100000"/>
              </a:lnSpc>
            </a:pPr>
            <a:fld id="{81D60167-4931-47E6-BA6A-407CBD079E47}" type="slidenum">
              <a:rPr sz="1400" dirty="0"/>
              <a:t>23</a:t>
            </a:fld>
            <a:endParaRPr sz="1400"/>
          </a:p>
        </p:txBody>
      </p:sp>
      <p:sp>
        <p:nvSpPr>
          <p:cNvPr id="241" name="object 241"/>
          <p:cNvSpPr txBox="1"/>
          <p:nvPr/>
        </p:nvSpPr>
        <p:spPr>
          <a:xfrm>
            <a:off x="7198614" y="5089905"/>
            <a:ext cx="227965"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3,79</a:t>
            </a:r>
            <a:endParaRPr sz="900">
              <a:latin typeface="Calibri"/>
              <a:cs typeface="Calibri"/>
            </a:endParaRPr>
          </a:p>
        </p:txBody>
      </p:sp>
      <p:sp>
        <p:nvSpPr>
          <p:cNvPr id="242" name="object 242"/>
          <p:cNvSpPr txBox="1"/>
          <p:nvPr/>
        </p:nvSpPr>
        <p:spPr>
          <a:xfrm>
            <a:off x="7616190" y="4801870"/>
            <a:ext cx="29718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Calibri"/>
                <a:cs typeface="Calibri"/>
              </a:rPr>
              <a:t>4,62</a:t>
            </a:r>
            <a:endParaRPr sz="1200">
              <a:latin typeface="Calibri"/>
              <a:cs typeface="Calibri"/>
            </a:endParaRPr>
          </a:p>
        </p:txBody>
      </p:sp>
      <p:sp>
        <p:nvSpPr>
          <p:cNvPr id="243" name="object 243"/>
          <p:cNvSpPr txBox="1"/>
          <p:nvPr/>
        </p:nvSpPr>
        <p:spPr>
          <a:xfrm>
            <a:off x="8046211" y="4839461"/>
            <a:ext cx="227965"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4,36</a:t>
            </a:r>
            <a:endParaRPr sz="900">
              <a:latin typeface="Calibri"/>
              <a:cs typeface="Calibri"/>
            </a:endParaRPr>
          </a:p>
        </p:txBody>
      </p:sp>
      <p:sp>
        <p:nvSpPr>
          <p:cNvPr id="244" name="object 244"/>
          <p:cNvSpPr txBox="1"/>
          <p:nvPr/>
        </p:nvSpPr>
        <p:spPr>
          <a:xfrm>
            <a:off x="8470138" y="4945507"/>
            <a:ext cx="227965"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4,12</a:t>
            </a:r>
            <a:endParaRPr sz="900">
              <a:latin typeface="Calibri"/>
              <a:cs typeface="Calibri"/>
            </a:endParaRPr>
          </a:p>
        </p:txBody>
      </p:sp>
      <p:sp>
        <p:nvSpPr>
          <p:cNvPr id="245" name="object 245"/>
          <p:cNvSpPr txBox="1"/>
          <p:nvPr/>
        </p:nvSpPr>
        <p:spPr>
          <a:xfrm>
            <a:off x="8837421" y="4967477"/>
            <a:ext cx="342265" cy="228268"/>
          </a:xfrm>
          <a:prstGeom prst="rect">
            <a:avLst/>
          </a:prstGeom>
        </p:spPr>
        <p:txBody>
          <a:bodyPr vert="horz" wrap="square" lIns="0" tIns="12700" rIns="0" bIns="0" rtlCol="0">
            <a:spAutoFit/>
          </a:bodyPr>
          <a:lstStyle/>
          <a:p>
            <a:pPr marL="12700">
              <a:lnSpc>
                <a:spcPct val="100000"/>
              </a:lnSpc>
              <a:spcBef>
                <a:spcPts val="100"/>
              </a:spcBef>
            </a:pPr>
            <a:r>
              <a:rPr sz="1400" b="1" dirty="0">
                <a:latin typeface="Calibri"/>
                <a:cs typeface="Calibri"/>
              </a:rPr>
              <a:t>3,89</a:t>
            </a:r>
            <a:endParaRPr sz="1400">
              <a:latin typeface="Calibri"/>
              <a:cs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7878" y="289940"/>
            <a:ext cx="11024235" cy="1016945"/>
          </a:xfrm>
          <a:prstGeom prst="rect">
            <a:avLst/>
          </a:prstGeom>
        </p:spPr>
        <p:txBody>
          <a:bodyPr vert="horz" wrap="square" lIns="0" tIns="118110" rIns="0" bIns="0" rtlCol="0">
            <a:spAutoFit/>
          </a:bodyPr>
          <a:lstStyle/>
          <a:p>
            <a:pPr marL="12700" marR="5080">
              <a:lnSpc>
                <a:spcPts val="3460"/>
              </a:lnSpc>
              <a:spcBef>
                <a:spcPts val="930"/>
              </a:spcBef>
            </a:pPr>
            <a:r>
              <a:rPr sz="3200" dirty="0"/>
              <a:t>TRANSFER KE DAERAH EFEKTIF: </a:t>
            </a:r>
            <a:r>
              <a:rPr sz="3200" dirty="0">
                <a:solidFill>
                  <a:srgbClr val="006FC0"/>
                </a:solidFill>
              </a:rPr>
              <a:t>ketimpangan antardaerah turun dan kemandirian desa meningkat</a:t>
            </a:r>
          </a:p>
        </p:txBody>
      </p:sp>
      <p:grpSp>
        <p:nvGrpSpPr>
          <p:cNvPr id="3" name="object 3"/>
          <p:cNvGrpSpPr/>
          <p:nvPr/>
        </p:nvGrpSpPr>
        <p:grpSpPr>
          <a:xfrm>
            <a:off x="337045" y="2563367"/>
            <a:ext cx="5410835" cy="3536315"/>
            <a:chOff x="337045" y="2563367"/>
            <a:chExt cx="5410835" cy="3536315"/>
          </a:xfrm>
        </p:grpSpPr>
        <p:sp>
          <p:nvSpPr>
            <p:cNvPr id="4" name="object 4"/>
            <p:cNvSpPr/>
            <p:nvPr/>
          </p:nvSpPr>
          <p:spPr>
            <a:xfrm>
              <a:off x="390144" y="2563367"/>
              <a:ext cx="5303520" cy="3531235"/>
            </a:xfrm>
            <a:custGeom>
              <a:avLst/>
              <a:gdLst/>
              <a:ahLst/>
              <a:cxnLst/>
              <a:rect l="l" t="t" r="r" b="b"/>
              <a:pathLst>
                <a:path w="5303520" h="3531235">
                  <a:moveTo>
                    <a:pt x="393192" y="1232916"/>
                  </a:moveTo>
                  <a:lnTo>
                    <a:pt x="0" y="1232916"/>
                  </a:lnTo>
                  <a:lnTo>
                    <a:pt x="0" y="3531133"/>
                  </a:lnTo>
                  <a:lnTo>
                    <a:pt x="393192" y="3531146"/>
                  </a:lnTo>
                  <a:lnTo>
                    <a:pt x="393192" y="1232916"/>
                  </a:lnTo>
                  <a:close/>
                </a:path>
                <a:path w="5303520" h="3531235">
                  <a:moveTo>
                    <a:pt x="883920" y="1034796"/>
                  </a:moveTo>
                  <a:lnTo>
                    <a:pt x="492252" y="1034796"/>
                  </a:lnTo>
                  <a:lnTo>
                    <a:pt x="492252" y="3531133"/>
                  </a:lnTo>
                  <a:lnTo>
                    <a:pt x="883920" y="3531146"/>
                  </a:lnTo>
                  <a:lnTo>
                    <a:pt x="883920" y="1034796"/>
                  </a:lnTo>
                  <a:close/>
                </a:path>
                <a:path w="5303520" h="3531235">
                  <a:moveTo>
                    <a:pt x="1376172" y="685800"/>
                  </a:moveTo>
                  <a:lnTo>
                    <a:pt x="982980" y="685800"/>
                  </a:lnTo>
                  <a:lnTo>
                    <a:pt x="982980" y="3531133"/>
                  </a:lnTo>
                  <a:lnTo>
                    <a:pt x="1376172" y="3531146"/>
                  </a:lnTo>
                  <a:lnTo>
                    <a:pt x="1376172" y="685800"/>
                  </a:lnTo>
                  <a:close/>
                </a:path>
                <a:path w="5303520" h="3531235">
                  <a:moveTo>
                    <a:pt x="1866900" y="559308"/>
                  </a:moveTo>
                  <a:lnTo>
                    <a:pt x="1473708" y="559308"/>
                  </a:lnTo>
                  <a:lnTo>
                    <a:pt x="1473708" y="3531133"/>
                  </a:lnTo>
                  <a:lnTo>
                    <a:pt x="1866900" y="3531146"/>
                  </a:lnTo>
                  <a:lnTo>
                    <a:pt x="1866900" y="559308"/>
                  </a:lnTo>
                  <a:close/>
                </a:path>
                <a:path w="5303520" h="3531235">
                  <a:moveTo>
                    <a:pt x="2357628" y="495300"/>
                  </a:moveTo>
                  <a:lnTo>
                    <a:pt x="1964436" y="495300"/>
                  </a:lnTo>
                  <a:lnTo>
                    <a:pt x="1964436" y="3531133"/>
                  </a:lnTo>
                  <a:lnTo>
                    <a:pt x="2357628" y="3531146"/>
                  </a:lnTo>
                  <a:lnTo>
                    <a:pt x="2357628" y="495300"/>
                  </a:lnTo>
                  <a:close/>
                </a:path>
                <a:path w="5303520" h="3531235">
                  <a:moveTo>
                    <a:pt x="2848356" y="274320"/>
                  </a:moveTo>
                  <a:lnTo>
                    <a:pt x="2455164" y="274320"/>
                  </a:lnTo>
                  <a:lnTo>
                    <a:pt x="2455164" y="3531133"/>
                  </a:lnTo>
                  <a:lnTo>
                    <a:pt x="2848356" y="3531146"/>
                  </a:lnTo>
                  <a:lnTo>
                    <a:pt x="2848356" y="274320"/>
                  </a:lnTo>
                  <a:close/>
                </a:path>
                <a:path w="5303520" h="3531235">
                  <a:moveTo>
                    <a:pt x="3339084" y="477012"/>
                  </a:moveTo>
                  <a:lnTo>
                    <a:pt x="2947416" y="477012"/>
                  </a:lnTo>
                  <a:lnTo>
                    <a:pt x="2947416" y="3531133"/>
                  </a:lnTo>
                  <a:lnTo>
                    <a:pt x="3339084" y="3531146"/>
                  </a:lnTo>
                  <a:lnTo>
                    <a:pt x="3339084" y="477012"/>
                  </a:lnTo>
                  <a:close/>
                </a:path>
                <a:path w="5303520" h="3531235">
                  <a:moveTo>
                    <a:pt x="3831336" y="384048"/>
                  </a:moveTo>
                  <a:lnTo>
                    <a:pt x="3438144" y="384048"/>
                  </a:lnTo>
                  <a:lnTo>
                    <a:pt x="3438144" y="3531133"/>
                  </a:lnTo>
                  <a:lnTo>
                    <a:pt x="3831336" y="3531146"/>
                  </a:lnTo>
                  <a:lnTo>
                    <a:pt x="3831336" y="384048"/>
                  </a:lnTo>
                  <a:close/>
                </a:path>
                <a:path w="5303520" h="3531235">
                  <a:moveTo>
                    <a:pt x="4322064" y="262128"/>
                  </a:moveTo>
                  <a:lnTo>
                    <a:pt x="3928872" y="262128"/>
                  </a:lnTo>
                  <a:lnTo>
                    <a:pt x="3928872" y="3531133"/>
                  </a:lnTo>
                  <a:lnTo>
                    <a:pt x="4322064" y="3531146"/>
                  </a:lnTo>
                  <a:lnTo>
                    <a:pt x="4322064" y="262128"/>
                  </a:lnTo>
                  <a:close/>
                </a:path>
                <a:path w="5303520" h="3531235">
                  <a:moveTo>
                    <a:pt x="4812792" y="0"/>
                  </a:moveTo>
                  <a:lnTo>
                    <a:pt x="4419600" y="0"/>
                  </a:lnTo>
                  <a:lnTo>
                    <a:pt x="4419600" y="3531133"/>
                  </a:lnTo>
                  <a:lnTo>
                    <a:pt x="4812792" y="3531146"/>
                  </a:lnTo>
                  <a:lnTo>
                    <a:pt x="4812792" y="0"/>
                  </a:lnTo>
                  <a:close/>
                </a:path>
                <a:path w="5303520" h="3531235">
                  <a:moveTo>
                    <a:pt x="5303520" y="71628"/>
                  </a:moveTo>
                  <a:lnTo>
                    <a:pt x="4910328" y="71628"/>
                  </a:lnTo>
                  <a:lnTo>
                    <a:pt x="4910328" y="3531133"/>
                  </a:lnTo>
                  <a:lnTo>
                    <a:pt x="5303520" y="3531146"/>
                  </a:lnTo>
                  <a:lnTo>
                    <a:pt x="5303520" y="71628"/>
                  </a:lnTo>
                  <a:close/>
                </a:path>
              </a:pathLst>
            </a:custGeom>
            <a:solidFill>
              <a:srgbClr val="006FC0"/>
            </a:solidFill>
          </p:spPr>
          <p:txBody>
            <a:bodyPr wrap="square" lIns="0" tIns="0" rIns="0" bIns="0" rtlCol="0"/>
            <a:lstStyle/>
            <a:p>
              <a:endParaRPr/>
            </a:p>
          </p:txBody>
        </p:sp>
        <p:sp>
          <p:nvSpPr>
            <p:cNvPr id="5" name="object 5"/>
            <p:cNvSpPr/>
            <p:nvPr/>
          </p:nvSpPr>
          <p:spPr>
            <a:xfrm>
              <a:off x="341807" y="6094514"/>
              <a:ext cx="5401310" cy="0"/>
            </a:xfrm>
            <a:custGeom>
              <a:avLst/>
              <a:gdLst/>
              <a:ahLst/>
              <a:cxnLst/>
              <a:rect l="l" t="t" r="r" b="b"/>
              <a:pathLst>
                <a:path w="5401310">
                  <a:moveTo>
                    <a:pt x="0" y="0"/>
                  </a:moveTo>
                  <a:lnTo>
                    <a:pt x="5401259" y="0"/>
                  </a:lnTo>
                </a:path>
              </a:pathLst>
            </a:custGeom>
            <a:ln w="9525">
              <a:solidFill>
                <a:srgbClr val="D9D9D9"/>
              </a:solidFill>
            </a:ln>
          </p:spPr>
          <p:txBody>
            <a:bodyPr wrap="square" lIns="0" tIns="0" rIns="0" bIns="0" rtlCol="0"/>
            <a:lstStyle/>
            <a:p>
              <a:endParaRPr/>
            </a:p>
          </p:txBody>
        </p:sp>
        <p:sp>
          <p:nvSpPr>
            <p:cNvPr id="6" name="object 6"/>
            <p:cNvSpPr/>
            <p:nvPr/>
          </p:nvSpPr>
          <p:spPr>
            <a:xfrm>
              <a:off x="587311" y="2661775"/>
              <a:ext cx="4419600" cy="1697355"/>
            </a:xfrm>
            <a:custGeom>
              <a:avLst/>
              <a:gdLst/>
              <a:ahLst/>
              <a:cxnLst/>
              <a:rect l="l" t="t" r="r" b="b"/>
              <a:pathLst>
                <a:path w="4419600" h="1697354">
                  <a:moveTo>
                    <a:pt x="0" y="67708"/>
                  </a:moveTo>
                  <a:lnTo>
                    <a:pt x="49103" y="61043"/>
                  </a:lnTo>
                  <a:lnTo>
                    <a:pt x="98206" y="50881"/>
                  </a:lnTo>
                  <a:lnTo>
                    <a:pt x="147309" y="38721"/>
                  </a:lnTo>
                  <a:lnTo>
                    <a:pt x="196412" y="26056"/>
                  </a:lnTo>
                  <a:lnTo>
                    <a:pt x="245514" y="14384"/>
                  </a:lnTo>
                  <a:lnTo>
                    <a:pt x="294616" y="5200"/>
                  </a:lnTo>
                  <a:lnTo>
                    <a:pt x="343718" y="0"/>
                  </a:lnTo>
                  <a:lnTo>
                    <a:pt x="392819" y="279"/>
                  </a:lnTo>
                  <a:lnTo>
                    <a:pt x="441920" y="7533"/>
                  </a:lnTo>
                  <a:lnTo>
                    <a:pt x="491020" y="23258"/>
                  </a:lnTo>
                  <a:lnTo>
                    <a:pt x="526093" y="40474"/>
                  </a:lnTo>
                  <a:lnTo>
                    <a:pt x="561164" y="62484"/>
                  </a:lnTo>
                  <a:lnTo>
                    <a:pt x="596235" y="88676"/>
                  </a:lnTo>
                  <a:lnTo>
                    <a:pt x="631305" y="118434"/>
                  </a:lnTo>
                  <a:lnTo>
                    <a:pt x="666375" y="151147"/>
                  </a:lnTo>
                  <a:lnTo>
                    <a:pt x="701444" y="186201"/>
                  </a:lnTo>
                  <a:lnTo>
                    <a:pt x="736514" y="222982"/>
                  </a:lnTo>
                  <a:lnTo>
                    <a:pt x="771584" y="260877"/>
                  </a:lnTo>
                  <a:lnTo>
                    <a:pt x="806654" y="299272"/>
                  </a:lnTo>
                  <a:lnTo>
                    <a:pt x="841726" y="337554"/>
                  </a:lnTo>
                  <a:lnTo>
                    <a:pt x="876799" y="375109"/>
                  </a:lnTo>
                  <a:lnTo>
                    <a:pt x="911873" y="411325"/>
                  </a:lnTo>
                  <a:lnTo>
                    <a:pt x="946949" y="445588"/>
                  </a:lnTo>
                  <a:lnTo>
                    <a:pt x="982027" y="477283"/>
                  </a:lnTo>
                  <a:lnTo>
                    <a:pt x="1022953" y="512932"/>
                  </a:lnTo>
                  <a:lnTo>
                    <a:pt x="1063878" y="549167"/>
                  </a:lnTo>
                  <a:lnTo>
                    <a:pt x="1104802" y="585648"/>
                  </a:lnTo>
                  <a:lnTo>
                    <a:pt x="1145725" y="622035"/>
                  </a:lnTo>
                  <a:lnTo>
                    <a:pt x="1186647" y="657988"/>
                  </a:lnTo>
                  <a:lnTo>
                    <a:pt x="1227566" y="693168"/>
                  </a:lnTo>
                  <a:lnTo>
                    <a:pt x="1268482" y="727233"/>
                  </a:lnTo>
                  <a:lnTo>
                    <a:pt x="1309395" y="759844"/>
                  </a:lnTo>
                  <a:lnTo>
                    <a:pt x="1350305" y="790662"/>
                  </a:lnTo>
                  <a:lnTo>
                    <a:pt x="1391211" y="819346"/>
                  </a:lnTo>
                  <a:lnTo>
                    <a:pt x="1432112" y="845555"/>
                  </a:lnTo>
                  <a:lnTo>
                    <a:pt x="1473009" y="868951"/>
                  </a:lnTo>
                  <a:lnTo>
                    <a:pt x="1517655" y="889610"/>
                  </a:lnTo>
                  <a:lnTo>
                    <a:pt x="1562302" y="904714"/>
                  </a:lnTo>
                  <a:lnTo>
                    <a:pt x="1606948" y="915545"/>
                  </a:lnTo>
                  <a:lnTo>
                    <a:pt x="1651594" y="923388"/>
                  </a:lnTo>
                  <a:lnTo>
                    <a:pt x="1696240" y="929525"/>
                  </a:lnTo>
                  <a:lnTo>
                    <a:pt x="1740887" y="935242"/>
                  </a:lnTo>
                  <a:lnTo>
                    <a:pt x="1785533" y="941821"/>
                  </a:lnTo>
                  <a:lnTo>
                    <a:pt x="1830179" y="950545"/>
                  </a:lnTo>
                  <a:lnTo>
                    <a:pt x="1874825" y="962699"/>
                  </a:lnTo>
                  <a:lnTo>
                    <a:pt x="1919472" y="979565"/>
                  </a:lnTo>
                  <a:lnTo>
                    <a:pt x="1964118" y="1002428"/>
                  </a:lnTo>
                  <a:lnTo>
                    <a:pt x="1999195" y="1025993"/>
                  </a:lnTo>
                  <a:lnTo>
                    <a:pt x="2034269" y="1054678"/>
                  </a:lnTo>
                  <a:lnTo>
                    <a:pt x="2069341" y="1087520"/>
                  </a:lnTo>
                  <a:lnTo>
                    <a:pt x="2104410" y="1123556"/>
                  </a:lnTo>
                  <a:lnTo>
                    <a:pt x="2139477" y="1161822"/>
                  </a:lnTo>
                  <a:lnTo>
                    <a:pt x="2174543" y="1201354"/>
                  </a:lnTo>
                  <a:lnTo>
                    <a:pt x="2209609" y="1241188"/>
                  </a:lnTo>
                  <a:lnTo>
                    <a:pt x="2244675" y="1280362"/>
                  </a:lnTo>
                  <a:lnTo>
                    <a:pt x="2279741" y="1317911"/>
                  </a:lnTo>
                  <a:lnTo>
                    <a:pt x="2314808" y="1352873"/>
                  </a:lnTo>
                  <a:lnTo>
                    <a:pt x="2349877" y="1384282"/>
                  </a:lnTo>
                  <a:lnTo>
                    <a:pt x="2384949" y="1411176"/>
                  </a:lnTo>
                  <a:lnTo>
                    <a:pt x="2420023" y="1432591"/>
                  </a:lnTo>
                  <a:lnTo>
                    <a:pt x="2455100" y="1447563"/>
                  </a:lnTo>
                  <a:lnTo>
                    <a:pt x="2499746" y="1457013"/>
                  </a:lnTo>
                  <a:lnTo>
                    <a:pt x="2544392" y="1457310"/>
                  </a:lnTo>
                  <a:lnTo>
                    <a:pt x="2589036" y="1450120"/>
                  </a:lnTo>
                  <a:lnTo>
                    <a:pt x="2633679" y="1437108"/>
                  </a:lnTo>
                  <a:lnTo>
                    <a:pt x="2678319" y="1419942"/>
                  </a:lnTo>
                  <a:lnTo>
                    <a:pt x="2722957" y="1400286"/>
                  </a:lnTo>
                  <a:lnTo>
                    <a:pt x="2767591" y="1379806"/>
                  </a:lnTo>
                  <a:lnTo>
                    <a:pt x="2812221" y="1360170"/>
                  </a:lnTo>
                  <a:lnTo>
                    <a:pt x="2856847" y="1343042"/>
                  </a:lnTo>
                  <a:lnTo>
                    <a:pt x="2901467" y="1330089"/>
                  </a:lnTo>
                  <a:lnTo>
                    <a:pt x="2946082" y="1322976"/>
                  </a:lnTo>
                  <a:lnTo>
                    <a:pt x="2995193" y="1320020"/>
                  </a:lnTo>
                  <a:lnTo>
                    <a:pt x="3044304" y="1319065"/>
                  </a:lnTo>
                  <a:lnTo>
                    <a:pt x="3093415" y="1319976"/>
                  </a:lnTo>
                  <a:lnTo>
                    <a:pt x="3142526" y="1322621"/>
                  </a:lnTo>
                  <a:lnTo>
                    <a:pt x="3191637" y="1326866"/>
                  </a:lnTo>
                  <a:lnTo>
                    <a:pt x="3240747" y="1332578"/>
                  </a:lnTo>
                  <a:lnTo>
                    <a:pt x="3289858" y="1339623"/>
                  </a:lnTo>
                  <a:lnTo>
                    <a:pt x="3338969" y="1347868"/>
                  </a:lnTo>
                  <a:lnTo>
                    <a:pt x="3388080" y="1357181"/>
                  </a:lnTo>
                  <a:lnTo>
                    <a:pt x="3437191" y="1367426"/>
                  </a:lnTo>
                  <a:lnTo>
                    <a:pt x="3486267" y="1379354"/>
                  </a:lnTo>
                  <a:lnTo>
                    <a:pt x="3535351" y="1393456"/>
                  </a:lnTo>
                  <a:lnTo>
                    <a:pt x="3584440" y="1409335"/>
                  </a:lnTo>
                  <a:lnTo>
                    <a:pt x="3633535" y="1426588"/>
                  </a:lnTo>
                  <a:lnTo>
                    <a:pt x="3682634" y="1444817"/>
                  </a:lnTo>
                  <a:lnTo>
                    <a:pt x="3731738" y="1463621"/>
                  </a:lnTo>
                  <a:lnTo>
                    <a:pt x="3780844" y="1482601"/>
                  </a:lnTo>
                  <a:lnTo>
                    <a:pt x="3829952" y="1501356"/>
                  </a:lnTo>
                  <a:lnTo>
                    <a:pt x="3879062" y="1519485"/>
                  </a:lnTo>
                  <a:lnTo>
                    <a:pt x="3928173" y="1536590"/>
                  </a:lnTo>
                  <a:lnTo>
                    <a:pt x="3979492" y="1553687"/>
                  </a:lnTo>
                  <a:lnTo>
                    <a:pt x="4034245" y="1571754"/>
                  </a:lnTo>
                  <a:lnTo>
                    <a:pt x="4090960" y="1590340"/>
                  </a:lnTo>
                  <a:lnTo>
                    <a:pt x="4148163" y="1608991"/>
                  </a:lnTo>
                  <a:lnTo>
                    <a:pt x="4204382" y="1627253"/>
                  </a:lnTo>
                  <a:lnTo>
                    <a:pt x="4258143" y="1644672"/>
                  </a:lnTo>
                  <a:lnTo>
                    <a:pt x="4307974" y="1660797"/>
                  </a:lnTo>
                  <a:lnTo>
                    <a:pt x="4352402" y="1675173"/>
                  </a:lnTo>
                  <a:lnTo>
                    <a:pt x="4389953" y="1687346"/>
                  </a:lnTo>
                  <a:lnTo>
                    <a:pt x="4419155" y="1696864"/>
                  </a:lnTo>
                </a:path>
              </a:pathLst>
            </a:custGeom>
            <a:ln w="31749">
              <a:solidFill>
                <a:srgbClr val="FF0000"/>
              </a:solidFill>
            </a:ln>
          </p:spPr>
          <p:txBody>
            <a:bodyPr wrap="square" lIns="0" tIns="0" rIns="0" bIns="0" rtlCol="0"/>
            <a:lstStyle/>
            <a:p>
              <a:endParaRPr/>
            </a:p>
          </p:txBody>
        </p:sp>
        <p:pic>
          <p:nvPicPr>
            <p:cNvPr id="7" name="object 7"/>
            <p:cNvPicPr/>
            <p:nvPr/>
          </p:nvPicPr>
          <p:blipFill>
            <a:blip r:embed="rId2" cstate="print"/>
            <a:stretch>
              <a:fillRect/>
            </a:stretch>
          </p:blipFill>
          <p:spPr>
            <a:xfrm>
              <a:off x="493318" y="2636456"/>
              <a:ext cx="185800" cy="185800"/>
            </a:xfrm>
            <a:prstGeom prst="rect">
              <a:avLst/>
            </a:prstGeom>
          </p:spPr>
        </p:pic>
        <p:pic>
          <p:nvPicPr>
            <p:cNvPr id="8" name="object 8"/>
            <p:cNvPicPr/>
            <p:nvPr/>
          </p:nvPicPr>
          <p:blipFill>
            <a:blip r:embed="rId2" cstate="print"/>
            <a:stretch>
              <a:fillRect/>
            </a:stretch>
          </p:blipFill>
          <p:spPr>
            <a:xfrm>
              <a:off x="984046" y="2590736"/>
              <a:ext cx="185801" cy="185800"/>
            </a:xfrm>
            <a:prstGeom prst="rect">
              <a:avLst/>
            </a:prstGeom>
          </p:spPr>
        </p:pic>
        <p:sp>
          <p:nvSpPr>
            <p:cNvPr id="9" name="object 9"/>
            <p:cNvSpPr/>
            <p:nvPr/>
          </p:nvSpPr>
          <p:spPr>
            <a:xfrm>
              <a:off x="1492249" y="3062350"/>
              <a:ext cx="151130" cy="151130"/>
            </a:xfrm>
            <a:custGeom>
              <a:avLst/>
              <a:gdLst/>
              <a:ahLst/>
              <a:cxnLst/>
              <a:rect l="l" t="t" r="r" b="b"/>
              <a:pathLst>
                <a:path w="151130" h="151130">
                  <a:moveTo>
                    <a:pt x="75437" y="0"/>
                  </a:moveTo>
                  <a:lnTo>
                    <a:pt x="46077" y="5929"/>
                  </a:lnTo>
                  <a:lnTo>
                    <a:pt x="22097" y="22098"/>
                  </a:lnTo>
                  <a:lnTo>
                    <a:pt x="5929" y="46077"/>
                  </a:lnTo>
                  <a:lnTo>
                    <a:pt x="0" y="75437"/>
                  </a:lnTo>
                  <a:lnTo>
                    <a:pt x="5929" y="104798"/>
                  </a:lnTo>
                  <a:lnTo>
                    <a:pt x="22097" y="128777"/>
                  </a:lnTo>
                  <a:lnTo>
                    <a:pt x="46077" y="144946"/>
                  </a:lnTo>
                  <a:lnTo>
                    <a:pt x="75437" y="150875"/>
                  </a:lnTo>
                  <a:lnTo>
                    <a:pt x="104798" y="144946"/>
                  </a:lnTo>
                  <a:lnTo>
                    <a:pt x="128778" y="128777"/>
                  </a:lnTo>
                  <a:lnTo>
                    <a:pt x="144946" y="104798"/>
                  </a:lnTo>
                  <a:lnTo>
                    <a:pt x="150875" y="75437"/>
                  </a:lnTo>
                  <a:lnTo>
                    <a:pt x="144946" y="46077"/>
                  </a:lnTo>
                  <a:lnTo>
                    <a:pt x="128778" y="22098"/>
                  </a:lnTo>
                  <a:lnTo>
                    <a:pt x="104798" y="5929"/>
                  </a:lnTo>
                  <a:lnTo>
                    <a:pt x="75437" y="0"/>
                  </a:lnTo>
                  <a:close/>
                </a:path>
              </a:pathLst>
            </a:custGeom>
            <a:solidFill>
              <a:srgbClr val="FFFFFF"/>
            </a:solidFill>
          </p:spPr>
          <p:txBody>
            <a:bodyPr wrap="square" lIns="0" tIns="0" rIns="0" bIns="0" rtlCol="0"/>
            <a:lstStyle/>
            <a:p>
              <a:endParaRPr/>
            </a:p>
          </p:txBody>
        </p:sp>
        <p:sp>
          <p:nvSpPr>
            <p:cNvPr id="10" name="object 10"/>
            <p:cNvSpPr/>
            <p:nvPr/>
          </p:nvSpPr>
          <p:spPr>
            <a:xfrm>
              <a:off x="1492249" y="3062350"/>
              <a:ext cx="151130" cy="151130"/>
            </a:xfrm>
            <a:custGeom>
              <a:avLst/>
              <a:gdLst/>
              <a:ahLst/>
              <a:cxnLst/>
              <a:rect l="l" t="t" r="r" b="b"/>
              <a:pathLst>
                <a:path w="151130" h="151130">
                  <a:moveTo>
                    <a:pt x="150875" y="75437"/>
                  </a:moveTo>
                  <a:lnTo>
                    <a:pt x="144946" y="104798"/>
                  </a:lnTo>
                  <a:lnTo>
                    <a:pt x="128778" y="128777"/>
                  </a:lnTo>
                  <a:lnTo>
                    <a:pt x="104798" y="144946"/>
                  </a:lnTo>
                  <a:lnTo>
                    <a:pt x="75437" y="150875"/>
                  </a:lnTo>
                  <a:lnTo>
                    <a:pt x="46077" y="144946"/>
                  </a:lnTo>
                  <a:lnTo>
                    <a:pt x="22097" y="128777"/>
                  </a:lnTo>
                  <a:lnTo>
                    <a:pt x="5929" y="104798"/>
                  </a:lnTo>
                  <a:lnTo>
                    <a:pt x="0" y="75437"/>
                  </a:lnTo>
                  <a:lnTo>
                    <a:pt x="5929" y="46077"/>
                  </a:lnTo>
                  <a:lnTo>
                    <a:pt x="22097" y="22098"/>
                  </a:lnTo>
                  <a:lnTo>
                    <a:pt x="46077" y="5929"/>
                  </a:lnTo>
                  <a:lnTo>
                    <a:pt x="75437" y="0"/>
                  </a:lnTo>
                  <a:lnTo>
                    <a:pt x="104798" y="5929"/>
                  </a:lnTo>
                  <a:lnTo>
                    <a:pt x="128778" y="22098"/>
                  </a:lnTo>
                  <a:lnTo>
                    <a:pt x="144946" y="46077"/>
                  </a:lnTo>
                  <a:lnTo>
                    <a:pt x="150875" y="75437"/>
                  </a:lnTo>
                  <a:close/>
                </a:path>
              </a:pathLst>
            </a:custGeom>
            <a:ln w="34925">
              <a:solidFill>
                <a:srgbClr val="FF0000"/>
              </a:solidFill>
            </a:ln>
          </p:spPr>
          <p:txBody>
            <a:bodyPr wrap="square" lIns="0" tIns="0" rIns="0" bIns="0" rtlCol="0"/>
            <a:lstStyle/>
            <a:p>
              <a:endParaRPr/>
            </a:p>
          </p:txBody>
        </p:sp>
        <p:pic>
          <p:nvPicPr>
            <p:cNvPr id="11" name="object 11"/>
            <p:cNvPicPr/>
            <p:nvPr/>
          </p:nvPicPr>
          <p:blipFill>
            <a:blip r:embed="rId3" cstate="print"/>
            <a:stretch>
              <a:fillRect/>
            </a:stretch>
          </p:blipFill>
          <p:spPr>
            <a:xfrm>
              <a:off x="1965515" y="3436556"/>
              <a:ext cx="185801" cy="185800"/>
            </a:xfrm>
            <a:prstGeom prst="rect">
              <a:avLst/>
            </a:prstGeom>
          </p:spPr>
        </p:pic>
        <p:pic>
          <p:nvPicPr>
            <p:cNvPr id="12" name="object 12"/>
            <p:cNvPicPr/>
            <p:nvPr/>
          </p:nvPicPr>
          <p:blipFill>
            <a:blip r:embed="rId3" cstate="print"/>
            <a:stretch>
              <a:fillRect/>
            </a:stretch>
          </p:blipFill>
          <p:spPr>
            <a:xfrm>
              <a:off x="2457767" y="3570668"/>
              <a:ext cx="185800" cy="185801"/>
            </a:xfrm>
            <a:prstGeom prst="rect">
              <a:avLst/>
            </a:prstGeom>
          </p:spPr>
        </p:pic>
        <p:sp>
          <p:nvSpPr>
            <p:cNvPr id="13" name="object 13"/>
            <p:cNvSpPr/>
            <p:nvPr/>
          </p:nvSpPr>
          <p:spPr>
            <a:xfrm>
              <a:off x="2965958" y="4033138"/>
              <a:ext cx="151130" cy="151130"/>
            </a:xfrm>
            <a:custGeom>
              <a:avLst/>
              <a:gdLst/>
              <a:ahLst/>
              <a:cxnLst/>
              <a:rect l="l" t="t" r="r" b="b"/>
              <a:pathLst>
                <a:path w="151130" h="151129">
                  <a:moveTo>
                    <a:pt x="75437" y="0"/>
                  </a:moveTo>
                  <a:lnTo>
                    <a:pt x="46077" y="5929"/>
                  </a:lnTo>
                  <a:lnTo>
                    <a:pt x="22097" y="22098"/>
                  </a:lnTo>
                  <a:lnTo>
                    <a:pt x="5929" y="46077"/>
                  </a:lnTo>
                  <a:lnTo>
                    <a:pt x="0" y="75437"/>
                  </a:lnTo>
                  <a:lnTo>
                    <a:pt x="5929" y="104798"/>
                  </a:lnTo>
                  <a:lnTo>
                    <a:pt x="22098" y="128778"/>
                  </a:lnTo>
                  <a:lnTo>
                    <a:pt x="46077" y="144946"/>
                  </a:lnTo>
                  <a:lnTo>
                    <a:pt x="75437" y="150875"/>
                  </a:lnTo>
                  <a:lnTo>
                    <a:pt x="104798" y="144946"/>
                  </a:lnTo>
                  <a:lnTo>
                    <a:pt x="128778" y="128777"/>
                  </a:lnTo>
                  <a:lnTo>
                    <a:pt x="144946" y="104798"/>
                  </a:lnTo>
                  <a:lnTo>
                    <a:pt x="150875" y="75437"/>
                  </a:lnTo>
                  <a:lnTo>
                    <a:pt x="144946" y="46077"/>
                  </a:lnTo>
                  <a:lnTo>
                    <a:pt x="128777" y="22097"/>
                  </a:lnTo>
                  <a:lnTo>
                    <a:pt x="104798" y="5929"/>
                  </a:lnTo>
                  <a:lnTo>
                    <a:pt x="75437" y="0"/>
                  </a:lnTo>
                  <a:close/>
                </a:path>
              </a:pathLst>
            </a:custGeom>
            <a:solidFill>
              <a:srgbClr val="FFFFFF"/>
            </a:solidFill>
          </p:spPr>
          <p:txBody>
            <a:bodyPr wrap="square" lIns="0" tIns="0" rIns="0" bIns="0" rtlCol="0"/>
            <a:lstStyle/>
            <a:p>
              <a:endParaRPr/>
            </a:p>
          </p:txBody>
        </p:sp>
        <p:sp>
          <p:nvSpPr>
            <p:cNvPr id="14" name="object 14"/>
            <p:cNvSpPr/>
            <p:nvPr/>
          </p:nvSpPr>
          <p:spPr>
            <a:xfrm>
              <a:off x="2965958" y="4033138"/>
              <a:ext cx="151130" cy="151130"/>
            </a:xfrm>
            <a:custGeom>
              <a:avLst/>
              <a:gdLst/>
              <a:ahLst/>
              <a:cxnLst/>
              <a:rect l="l" t="t" r="r" b="b"/>
              <a:pathLst>
                <a:path w="151130" h="151129">
                  <a:moveTo>
                    <a:pt x="150875" y="75437"/>
                  </a:moveTo>
                  <a:lnTo>
                    <a:pt x="144946" y="104798"/>
                  </a:lnTo>
                  <a:lnTo>
                    <a:pt x="128778" y="128777"/>
                  </a:lnTo>
                  <a:lnTo>
                    <a:pt x="104798" y="144946"/>
                  </a:lnTo>
                  <a:lnTo>
                    <a:pt x="75437" y="150875"/>
                  </a:lnTo>
                  <a:lnTo>
                    <a:pt x="46077" y="144946"/>
                  </a:lnTo>
                  <a:lnTo>
                    <a:pt x="22098" y="128778"/>
                  </a:lnTo>
                  <a:lnTo>
                    <a:pt x="5929" y="104798"/>
                  </a:lnTo>
                  <a:lnTo>
                    <a:pt x="0" y="75437"/>
                  </a:lnTo>
                  <a:lnTo>
                    <a:pt x="5929" y="46077"/>
                  </a:lnTo>
                  <a:lnTo>
                    <a:pt x="22097" y="22098"/>
                  </a:lnTo>
                  <a:lnTo>
                    <a:pt x="46077" y="5929"/>
                  </a:lnTo>
                  <a:lnTo>
                    <a:pt x="75437" y="0"/>
                  </a:lnTo>
                  <a:lnTo>
                    <a:pt x="104798" y="5929"/>
                  </a:lnTo>
                  <a:lnTo>
                    <a:pt x="128777" y="22097"/>
                  </a:lnTo>
                  <a:lnTo>
                    <a:pt x="144946" y="46077"/>
                  </a:lnTo>
                  <a:lnTo>
                    <a:pt x="150875" y="75437"/>
                  </a:lnTo>
                  <a:close/>
                </a:path>
              </a:pathLst>
            </a:custGeom>
            <a:ln w="34925">
              <a:solidFill>
                <a:srgbClr val="FF0000"/>
              </a:solidFill>
            </a:ln>
          </p:spPr>
          <p:txBody>
            <a:bodyPr wrap="square" lIns="0" tIns="0" rIns="0" bIns="0" rtlCol="0"/>
            <a:lstStyle/>
            <a:p>
              <a:endParaRPr/>
            </a:p>
          </p:txBody>
        </p:sp>
        <p:pic>
          <p:nvPicPr>
            <p:cNvPr id="15" name="object 15"/>
            <p:cNvPicPr/>
            <p:nvPr/>
          </p:nvPicPr>
          <p:blipFill>
            <a:blip r:embed="rId3" cstate="print"/>
            <a:stretch>
              <a:fillRect/>
            </a:stretch>
          </p:blipFill>
          <p:spPr>
            <a:xfrm>
              <a:off x="3439223" y="3890708"/>
              <a:ext cx="185800" cy="185801"/>
            </a:xfrm>
            <a:prstGeom prst="rect">
              <a:avLst/>
            </a:prstGeom>
          </p:spPr>
        </p:pic>
        <p:pic>
          <p:nvPicPr>
            <p:cNvPr id="16" name="object 16"/>
            <p:cNvPicPr/>
            <p:nvPr/>
          </p:nvPicPr>
          <p:blipFill>
            <a:blip r:embed="rId3" cstate="print"/>
            <a:stretch>
              <a:fillRect/>
            </a:stretch>
          </p:blipFill>
          <p:spPr>
            <a:xfrm>
              <a:off x="3929951" y="3934904"/>
              <a:ext cx="185800" cy="185800"/>
            </a:xfrm>
            <a:prstGeom prst="rect">
              <a:avLst/>
            </a:prstGeom>
          </p:spPr>
        </p:pic>
        <p:pic>
          <p:nvPicPr>
            <p:cNvPr id="17" name="object 17"/>
            <p:cNvPicPr/>
            <p:nvPr/>
          </p:nvPicPr>
          <p:blipFill>
            <a:blip r:embed="rId3" cstate="print"/>
            <a:stretch>
              <a:fillRect/>
            </a:stretch>
          </p:blipFill>
          <p:spPr>
            <a:xfrm>
              <a:off x="4420679" y="4104068"/>
              <a:ext cx="185800" cy="185800"/>
            </a:xfrm>
            <a:prstGeom prst="rect">
              <a:avLst/>
            </a:prstGeom>
          </p:spPr>
        </p:pic>
        <p:pic>
          <p:nvPicPr>
            <p:cNvPr id="18" name="object 18"/>
            <p:cNvPicPr/>
            <p:nvPr/>
          </p:nvPicPr>
          <p:blipFill>
            <a:blip r:embed="rId3" cstate="print"/>
            <a:stretch>
              <a:fillRect/>
            </a:stretch>
          </p:blipFill>
          <p:spPr>
            <a:xfrm>
              <a:off x="4912931" y="4264088"/>
              <a:ext cx="185800" cy="185800"/>
            </a:xfrm>
            <a:prstGeom prst="rect">
              <a:avLst/>
            </a:prstGeom>
          </p:spPr>
        </p:pic>
      </p:grpSp>
      <p:sp>
        <p:nvSpPr>
          <p:cNvPr id="19" name="object 19"/>
          <p:cNvSpPr txBox="1"/>
          <p:nvPr/>
        </p:nvSpPr>
        <p:spPr>
          <a:xfrm>
            <a:off x="471711" y="5571558"/>
            <a:ext cx="215444" cy="462280"/>
          </a:xfrm>
          <a:prstGeom prst="rect">
            <a:avLst/>
          </a:prstGeom>
        </p:spPr>
        <p:txBody>
          <a:bodyPr vert="vert270" wrap="square" lIns="0" tIns="0" rIns="0" bIns="0" rtlCol="0">
            <a:spAutoFit/>
          </a:bodyPr>
          <a:lstStyle/>
          <a:p>
            <a:pPr marL="12700">
              <a:lnSpc>
                <a:spcPct val="100000"/>
              </a:lnSpc>
            </a:pPr>
            <a:r>
              <a:rPr sz="1400" dirty="0">
                <a:solidFill>
                  <a:srgbClr val="FFFFFF"/>
                </a:solidFill>
                <a:latin typeface="Roboto"/>
                <a:cs typeface="Roboto"/>
              </a:rPr>
              <a:t>573,7</a:t>
            </a:r>
            <a:endParaRPr sz="1400">
              <a:latin typeface="Roboto"/>
              <a:cs typeface="Roboto"/>
            </a:endParaRPr>
          </a:p>
        </p:txBody>
      </p:sp>
      <p:sp>
        <p:nvSpPr>
          <p:cNvPr id="20" name="object 20"/>
          <p:cNvSpPr txBox="1"/>
          <p:nvPr/>
        </p:nvSpPr>
        <p:spPr>
          <a:xfrm>
            <a:off x="962743" y="5571558"/>
            <a:ext cx="215444" cy="462280"/>
          </a:xfrm>
          <a:prstGeom prst="rect">
            <a:avLst/>
          </a:prstGeom>
        </p:spPr>
        <p:txBody>
          <a:bodyPr vert="vert270" wrap="square" lIns="0" tIns="0" rIns="0" bIns="0" rtlCol="0">
            <a:spAutoFit/>
          </a:bodyPr>
          <a:lstStyle/>
          <a:p>
            <a:pPr marL="12700">
              <a:lnSpc>
                <a:spcPct val="100000"/>
              </a:lnSpc>
            </a:pPr>
            <a:r>
              <a:rPr sz="1400" dirty="0">
                <a:solidFill>
                  <a:srgbClr val="FFFFFF"/>
                </a:solidFill>
                <a:latin typeface="Roboto"/>
                <a:cs typeface="Roboto"/>
              </a:rPr>
              <a:t>623,1</a:t>
            </a:r>
            <a:endParaRPr sz="1400">
              <a:latin typeface="Roboto"/>
              <a:cs typeface="Roboto"/>
            </a:endParaRPr>
          </a:p>
        </p:txBody>
      </p:sp>
      <p:sp>
        <p:nvSpPr>
          <p:cNvPr id="21" name="object 21"/>
          <p:cNvSpPr txBox="1"/>
          <p:nvPr/>
        </p:nvSpPr>
        <p:spPr>
          <a:xfrm>
            <a:off x="1453827" y="5571558"/>
            <a:ext cx="215444" cy="462280"/>
          </a:xfrm>
          <a:prstGeom prst="rect">
            <a:avLst/>
          </a:prstGeom>
        </p:spPr>
        <p:txBody>
          <a:bodyPr vert="vert270" wrap="square" lIns="0" tIns="0" rIns="0" bIns="0" rtlCol="0">
            <a:spAutoFit/>
          </a:bodyPr>
          <a:lstStyle/>
          <a:p>
            <a:pPr marL="12700">
              <a:lnSpc>
                <a:spcPct val="100000"/>
              </a:lnSpc>
            </a:pPr>
            <a:r>
              <a:rPr sz="1400" dirty="0">
                <a:solidFill>
                  <a:srgbClr val="FFFFFF"/>
                </a:solidFill>
                <a:latin typeface="Roboto"/>
                <a:cs typeface="Roboto"/>
              </a:rPr>
              <a:t>710,3</a:t>
            </a:r>
            <a:endParaRPr sz="1400">
              <a:latin typeface="Roboto"/>
              <a:cs typeface="Roboto"/>
            </a:endParaRPr>
          </a:p>
        </p:txBody>
      </p:sp>
      <p:sp>
        <p:nvSpPr>
          <p:cNvPr id="22" name="object 22"/>
          <p:cNvSpPr txBox="1"/>
          <p:nvPr/>
        </p:nvSpPr>
        <p:spPr>
          <a:xfrm>
            <a:off x="1945063" y="5571558"/>
            <a:ext cx="215444" cy="462280"/>
          </a:xfrm>
          <a:prstGeom prst="rect">
            <a:avLst/>
          </a:prstGeom>
        </p:spPr>
        <p:txBody>
          <a:bodyPr vert="vert270" wrap="square" lIns="0" tIns="0" rIns="0" bIns="0" rtlCol="0">
            <a:spAutoFit/>
          </a:bodyPr>
          <a:lstStyle/>
          <a:p>
            <a:pPr marL="12700">
              <a:lnSpc>
                <a:spcPct val="100000"/>
              </a:lnSpc>
            </a:pPr>
            <a:r>
              <a:rPr sz="1400" dirty="0">
                <a:solidFill>
                  <a:srgbClr val="FFFFFF"/>
                </a:solidFill>
                <a:latin typeface="Roboto"/>
                <a:cs typeface="Roboto"/>
              </a:rPr>
              <a:t>742,0</a:t>
            </a:r>
            <a:endParaRPr sz="1400">
              <a:latin typeface="Roboto"/>
              <a:cs typeface="Roboto"/>
            </a:endParaRPr>
          </a:p>
        </p:txBody>
      </p:sp>
      <p:sp>
        <p:nvSpPr>
          <p:cNvPr id="23" name="object 23"/>
          <p:cNvSpPr txBox="1"/>
          <p:nvPr/>
        </p:nvSpPr>
        <p:spPr>
          <a:xfrm>
            <a:off x="2436172" y="5571558"/>
            <a:ext cx="215444" cy="462280"/>
          </a:xfrm>
          <a:prstGeom prst="rect">
            <a:avLst/>
          </a:prstGeom>
        </p:spPr>
        <p:txBody>
          <a:bodyPr vert="vert270" wrap="square" lIns="0" tIns="0" rIns="0" bIns="0" rtlCol="0">
            <a:spAutoFit/>
          </a:bodyPr>
          <a:lstStyle/>
          <a:p>
            <a:pPr marL="12700">
              <a:lnSpc>
                <a:spcPct val="100000"/>
              </a:lnSpc>
            </a:pPr>
            <a:r>
              <a:rPr sz="1400" dirty="0">
                <a:solidFill>
                  <a:srgbClr val="FFFFFF"/>
                </a:solidFill>
                <a:latin typeface="Roboto"/>
                <a:cs typeface="Roboto"/>
              </a:rPr>
              <a:t>757,8</a:t>
            </a:r>
            <a:endParaRPr sz="1400">
              <a:latin typeface="Roboto"/>
              <a:cs typeface="Roboto"/>
            </a:endParaRPr>
          </a:p>
        </p:txBody>
      </p:sp>
      <p:sp>
        <p:nvSpPr>
          <p:cNvPr id="24" name="object 24"/>
          <p:cNvSpPr txBox="1"/>
          <p:nvPr/>
        </p:nvSpPr>
        <p:spPr>
          <a:xfrm>
            <a:off x="2927154" y="5571558"/>
            <a:ext cx="215444" cy="462280"/>
          </a:xfrm>
          <a:prstGeom prst="rect">
            <a:avLst/>
          </a:prstGeom>
        </p:spPr>
        <p:txBody>
          <a:bodyPr vert="vert270" wrap="square" lIns="0" tIns="0" rIns="0" bIns="0" rtlCol="0">
            <a:spAutoFit/>
          </a:bodyPr>
          <a:lstStyle/>
          <a:p>
            <a:pPr marL="12700">
              <a:lnSpc>
                <a:spcPct val="100000"/>
              </a:lnSpc>
            </a:pPr>
            <a:r>
              <a:rPr sz="1400" dirty="0">
                <a:solidFill>
                  <a:srgbClr val="FFFFFF"/>
                </a:solidFill>
                <a:latin typeface="Roboto"/>
                <a:cs typeface="Roboto"/>
              </a:rPr>
              <a:t>813,0</a:t>
            </a:r>
            <a:endParaRPr sz="1400">
              <a:latin typeface="Roboto"/>
              <a:cs typeface="Roboto"/>
            </a:endParaRPr>
          </a:p>
        </p:txBody>
      </p:sp>
      <p:sp>
        <p:nvSpPr>
          <p:cNvPr id="25" name="object 25"/>
          <p:cNvSpPr txBox="1"/>
          <p:nvPr/>
        </p:nvSpPr>
        <p:spPr>
          <a:xfrm>
            <a:off x="3418263" y="5571558"/>
            <a:ext cx="215444" cy="462280"/>
          </a:xfrm>
          <a:prstGeom prst="rect">
            <a:avLst/>
          </a:prstGeom>
        </p:spPr>
        <p:txBody>
          <a:bodyPr vert="vert270" wrap="square" lIns="0" tIns="0" rIns="0" bIns="0" rtlCol="0">
            <a:spAutoFit/>
          </a:bodyPr>
          <a:lstStyle/>
          <a:p>
            <a:pPr marL="12700">
              <a:lnSpc>
                <a:spcPct val="100000"/>
              </a:lnSpc>
            </a:pPr>
            <a:r>
              <a:rPr sz="1400" dirty="0">
                <a:solidFill>
                  <a:srgbClr val="FFFFFF"/>
                </a:solidFill>
                <a:latin typeface="Roboto"/>
                <a:cs typeface="Roboto"/>
              </a:rPr>
              <a:t>762,5</a:t>
            </a:r>
            <a:endParaRPr sz="1400">
              <a:latin typeface="Roboto"/>
              <a:cs typeface="Roboto"/>
            </a:endParaRPr>
          </a:p>
        </p:txBody>
      </p:sp>
      <p:sp>
        <p:nvSpPr>
          <p:cNvPr id="26" name="object 26"/>
          <p:cNvSpPr txBox="1"/>
          <p:nvPr/>
        </p:nvSpPr>
        <p:spPr>
          <a:xfrm>
            <a:off x="3909245" y="5571558"/>
            <a:ext cx="215444" cy="462280"/>
          </a:xfrm>
          <a:prstGeom prst="rect">
            <a:avLst/>
          </a:prstGeom>
        </p:spPr>
        <p:txBody>
          <a:bodyPr vert="vert270" wrap="square" lIns="0" tIns="0" rIns="0" bIns="0" rtlCol="0">
            <a:spAutoFit/>
          </a:bodyPr>
          <a:lstStyle/>
          <a:p>
            <a:pPr marL="12700">
              <a:lnSpc>
                <a:spcPct val="100000"/>
              </a:lnSpc>
            </a:pPr>
            <a:r>
              <a:rPr sz="1400" dirty="0">
                <a:solidFill>
                  <a:srgbClr val="FFFFFF"/>
                </a:solidFill>
                <a:latin typeface="Roboto"/>
                <a:cs typeface="Roboto"/>
              </a:rPr>
              <a:t>785,7</a:t>
            </a:r>
            <a:endParaRPr sz="1400">
              <a:latin typeface="Roboto"/>
              <a:cs typeface="Roboto"/>
            </a:endParaRPr>
          </a:p>
        </p:txBody>
      </p:sp>
      <p:sp>
        <p:nvSpPr>
          <p:cNvPr id="27" name="object 27"/>
          <p:cNvSpPr txBox="1"/>
          <p:nvPr/>
        </p:nvSpPr>
        <p:spPr>
          <a:xfrm>
            <a:off x="4399944" y="5570990"/>
            <a:ext cx="215444" cy="462915"/>
          </a:xfrm>
          <a:prstGeom prst="rect">
            <a:avLst/>
          </a:prstGeom>
        </p:spPr>
        <p:txBody>
          <a:bodyPr vert="vert270" wrap="square" lIns="0" tIns="635" rIns="0" bIns="0" rtlCol="0">
            <a:spAutoFit/>
          </a:bodyPr>
          <a:lstStyle/>
          <a:p>
            <a:pPr marL="12700">
              <a:lnSpc>
                <a:spcPct val="100000"/>
              </a:lnSpc>
              <a:spcBef>
                <a:spcPts val="5"/>
              </a:spcBef>
            </a:pPr>
            <a:r>
              <a:rPr sz="1400" dirty="0">
                <a:solidFill>
                  <a:srgbClr val="FFFFFF"/>
                </a:solidFill>
                <a:latin typeface="Roboto"/>
                <a:cs typeface="Roboto"/>
              </a:rPr>
              <a:t>816,2</a:t>
            </a:r>
            <a:endParaRPr sz="1400">
              <a:latin typeface="Roboto"/>
              <a:cs typeface="Roboto"/>
            </a:endParaRPr>
          </a:p>
        </p:txBody>
      </p:sp>
      <p:sp>
        <p:nvSpPr>
          <p:cNvPr id="28" name="object 28"/>
          <p:cNvSpPr txBox="1"/>
          <p:nvPr/>
        </p:nvSpPr>
        <p:spPr>
          <a:xfrm>
            <a:off x="4891590" y="5571558"/>
            <a:ext cx="215444" cy="462280"/>
          </a:xfrm>
          <a:prstGeom prst="rect">
            <a:avLst/>
          </a:prstGeom>
        </p:spPr>
        <p:txBody>
          <a:bodyPr vert="vert270" wrap="square" lIns="0" tIns="0" rIns="0" bIns="0" rtlCol="0">
            <a:spAutoFit/>
          </a:bodyPr>
          <a:lstStyle/>
          <a:p>
            <a:pPr marL="12700">
              <a:lnSpc>
                <a:spcPct val="100000"/>
              </a:lnSpc>
            </a:pPr>
            <a:r>
              <a:rPr sz="1400" dirty="0">
                <a:solidFill>
                  <a:srgbClr val="FFFFFF"/>
                </a:solidFill>
                <a:latin typeface="Roboto"/>
                <a:cs typeface="Roboto"/>
              </a:rPr>
              <a:t>881,4</a:t>
            </a:r>
            <a:endParaRPr sz="1400">
              <a:latin typeface="Roboto"/>
              <a:cs typeface="Roboto"/>
            </a:endParaRPr>
          </a:p>
        </p:txBody>
      </p:sp>
      <p:sp>
        <p:nvSpPr>
          <p:cNvPr id="29" name="object 29"/>
          <p:cNvSpPr txBox="1"/>
          <p:nvPr/>
        </p:nvSpPr>
        <p:spPr>
          <a:xfrm>
            <a:off x="5382699" y="5571558"/>
            <a:ext cx="215444" cy="462280"/>
          </a:xfrm>
          <a:prstGeom prst="rect">
            <a:avLst/>
          </a:prstGeom>
        </p:spPr>
        <p:txBody>
          <a:bodyPr vert="vert270" wrap="square" lIns="0" tIns="0" rIns="0" bIns="0" rtlCol="0">
            <a:spAutoFit/>
          </a:bodyPr>
          <a:lstStyle/>
          <a:p>
            <a:pPr marL="12700">
              <a:lnSpc>
                <a:spcPct val="100000"/>
              </a:lnSpc>
            </a:pPr>
            <a:r>
              <a:rPr sz="1400" dirty="0">
                <a:solidFill>
                  <a:srgbClr val="FFFFFF"/>
                </a:solidFill>
                <a:latin typeface="Roboto"/>
                <a:cs typeface="Roboto"/>
              </a:rPr>
              <a:t>863,5</a:t>
            </a:r>
            <a:endParaRPr sz="1400">
              <a:latin typeface="Roboto"/>
              <a:cs typeface="Roboto"/>
            </a:endParaRPr>
          </a:p>
        </p:txBody>
      </p:sp>
      <p:sp>
        <p:nvSpPr>
          <p:cNvPr id="30" name="object 30"/>
          <p:cNvSpPr/>
          <p:nvPr/>
        </p:nvSpPr>
        <p:spPr>
          <a:xfrm>
            <a:off x="1569338" y="3139058"/>
            <a:ext cx="1473200" cy="1075055"/>
          </a:xfrm>
          <a:custGeom>
            <a:avLst/>
            <a:gdLst/>
            <a:ahLst/>
            <a:cxnLst/>
            <a:rect l="l" t="t" r="r" b="b"/>
            <a:pathLst>
              <a:path w="1473200" h="1075054">
                <a:moveTo>
                  <a:pt x="0" y="0"/>
                </a:moveTo>
                <a:lnTo>
                  <a:pt x="61468" y="222885"/>
                </a:lnTo>
              </a:path>
              <a:path w="1473200" h="1075054">
                <a:moveTo>
                  <a:pt x="1473073" y="970279"/>
                </a:moveTo>
                <a:lnTo>
                  <a:pt x="1473073" y="1075054"/>
                </a:lnTo>
              </a:path>
            </a:pathLst>
          </a:custGeom>
          <a:ln w="9525">
            <a:solidFill>
              <a:srgbClr val="A6A6A6"/>
            </a:solidFill>
          </a:ln>
        </p:spPr>
        <p:txBody>
          <a:bodyPr wrap="square" lIns="0" tIns="0" rIns="0" bIns="0" rtlCol="0"/>
          <a:lstStyle/>
          <a:p>
            <a:endParaRPr/>
          </a:p>
        </p:txBody>
      </p:sp>
      <p:sp>
        <p:nvSpPr>
          <p:cNvPr id="31" name="object 31"/>
          <p:cNvSpPr txBox="1"/>
          <p:nvPr/>
        </p:nvSpPr>
        <p:spPr>
          <a:xfrm>
            <a:off x="389026" y="2393441"/>
            <a:ext cx="398145"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Roboto"/>
                <a:cs typeface="Roboto"/>
              </a:rPr>
              <a:t>0,378</a:t>
            </a:r>
            <a:endParaRPr sz="1200">
              <a:latin typeface="Roboto"/>
              <a:cs typeface="Roboto"/>
            </a:endParaRPr>
          </a:p>
        </p:txBody>
      </p:sp>
      <p:sp>
        <p:nvSpPr>
          <p:cNvPr id="32" name="object 32"/>
          <p:cNvSpPr txBox="1"/>
          <p:nvPr/>
        </p:nvSpPr>
        <p:spPr>
          <a:xfrm>
            <a:off x="880059" y="2348865"/>
            <a:ext cx="398145"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Roboto"/>
                <a:cs typeface="Roboto"/>
              </a:rPr>
              <a:t>0,383</a:t>
            </a:r>
            <a:endParaRPr sz="1200">
              <a:latin typeface="Roboto"/>
              <a:cs typeface="Roboto"/>
            </a:endParaRPr>
          </a:p>
        </p:txBody>
      </p:sp>
      <p:sp>
        <p:nvSpPr>
          <p:cNvPr id="33" name="object 33"/>
          <p:cNvSpPr txBox="1"/>
          <p:nvPr/>
        </p:nvSpPr>
        <p:spPr>
          <a:xfrm>
            <a:off x="1432686" y="3361435"/>
            <a:ext cx="398145" cy="197490"/>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FFFFFF"/>
                </a:solidFill>
                <a:latin typeface="Roboto"/>
                <a:cs typeface="Roboto"/>
              </a:rPr>
              <a:t>0,332</a:t>
            </a:r>
            <a:endParaRPr sz="1200">
              <a:latin typeface="Roboto"/>
              <a:cs typeface="Roboto"/>
            </a:endParaRPr>
          </a:p>
        </p:txBody>
      </p:sp>
      <p:sp>
        <p:nvSpPr>
          <p:cNvPr id="34" name="object 34"/>
          <p:cNvSpPr txBox="1"/>
          <p:nvPr/>
        </p:nvSpPr>
        <p:spPr>
          <a:xfrm>
            <a:off x="2845307" y="4213605"/>
            <a:ext cx="393700" cy="197490"/>
          </a:xfrm>
          <a:prstGeom prst="rect">
            <a:avLst/>
          </a:prstGeom>
        </p:spPr>
        <p:txBody>
          <a:bodyPr vert="horz" wrap="square" lIns="0" tIns="12700" rIns="0" bIns="0" rtlCol="0">
            <a:spAutoFit/>
          </a:bodyPr>
          <a:lstStyle/>
          <a:p>
            <a:pPr marL="11430">
              <a:lnSpc>
                <a:spcPct val="100000"/>
              </a:lnSpc>
              <a:spcBef>
                <a:spcPts val="100"/>
              </a:spcBef>
            </a:pPr>
            <a:r>
              <a:rPr sz="1200" dirty="0">
                <a:solidFill>
                  <a:srgbClr val="FFFFFF"/>
                </a:solidFill>
                <a:latin typeface="Roboto"/>
                <a:cs typeface="Roboto"/>
              </a:rPr>
              <a:t>0,223</a:t>
            </a:r>
            <a:endParaRPr sz="1200">
              <a:latin typeface="Roboto"/>
              <a:cs typeface="Roboto"/>
            </a:endParaRPr>
          </a:p>
        </p:txBody>
      </p:sp>
      <p:sp>
        <p:nvSpPr>
          <p:cNvPr id="35" name="object 35"/>
          <p:cNvSpPr txBox="1"/>
          <p:nvPr/>
        </p:nvSpPr>
        <p:spPr>
          <a:xfrm>
            <a:off x="3337559" y="3648836"/>
            <a:ext cx="391795" cy="197490"/>
          </a:xfrm>
          <a:prstGeom prst="rect">
            <a:avLst/>
          </a:prstGeom>
        </p:spPr>
        <p:txBody>
          <a:bodyPr vert="horz" wrap="square" lIns="0" tIns="12700" rIns="0" bIns="0" rtlCol="0">
            <a:spAutoFit/>
          </a:bodyPr>
          <a:lstStyle/>
          <a:p>
            <a:pPr marL="10160">
              <a:lnSpc>
                <a:spcPct val="100000"/>
              </a:lnSpc>
              <a:spcBef>
                <a:spcPts val="100"/>
              </a:spcBef>
            </a:pPr>
            <a:r>
              <a:rPr sz="1200" dirty="0">
                <a:solidFill>
                  <a:srgbClr val="FFFFFF"/>
                </a:solidFill>
                <a:latin typeface="Roboto"/>
                <a:cs typeface="Roboto"/>
              </a:rPr>
              <a:t>0,237</a:t>
            </a:r>
            <a:endParaRPr sz="1200">
              <a:latin typeface="Roboto"/>
              <a:cs typeface="Roboto"/>
            </a:endParaRPr>
          </a:p>
        </p:txBody>
      </p:sp>
      <p:sp>
        <p:nvSpPr>
          <p:cNvPr id="36" name="object 36"/>
          <p:cNvSpPr txBox="1"/>
          <p:nvPr/>
        </p:nvSpPr>
        <p:spPr>
          <a:xfrm>
            <a:off x="4809744" y="4022852"/>
            <a:ext cx="393700" cy="197490"/>
          </a:xfrm>
          <a:prstGeom prst="rect">
            <a:avLst/>
          </a:prstGeom>
        </p:spPr>
        <p:txBody>
          <a:bodyPr vert="horz" wrap="square" lIns="0" tIns="12700" rIns="0" bIns="0" rtlCol="0">
            <a:spAutoFit/>
          </a:bodyPr>
          <a:lstStyle/>
          <a:p>
            <a:pPr marL="11430">
              <a:lnSpc>
                <a:spcPct val="100000"/>
              </a:lnSpc>
              <a:spcBef>
                <a:spcPts val="100"/>
              </a:spcBef>
            </a:pPr>
            <a:r>
              <a:rPr sz="1200" dirty="0">
                <a:solidFill>
                  <a:srgbClr val="FFFFFF"/>
                </a:solidFill>
                <a:latin typeface="Roboto"/>
                <a:cs typeface="Roboto"/>
              </a:rPr>
              <a:t>0,195</a:t>
            </a:r>
            <a:endParaRPr sz="1200">
              <a:latin typeface="Roboto"/>
              <a:cs typeface="Roboto"/>
            </a:endParaRPr>
          </a:p>
        </p:txBody>
      </p:sp>
      <p:sp>
        <p:nvSpPr>
          <p:cNvPr id="37" name="object 37"/>
          <p:cNvSpPr txBox="1"/>
          <p:nvPr/>
        </p:nvSpPr>
        <p:spPr>
          <a:xfrm>
            <a:off x="403352" y="6171996"/>
            <a:ext cx="5312410" cy="197490"/>
          </a:xfrm>
          <a:prstGeom prst="rect">
            <a:avLst/>
          </a:prstGeom>
        </p:spPr>
        <p:txBody>
          <a:bodyPr vert="horz" wrap="square" lIns="0" tIns="12700" rIns="0" bIns="0" rtlCol="0">
            <a:spAutoFit/>
          </a:bodyPr>
          <a:lstStyle/>
          <a:p>
            <a:pPr marL="12700">
              <a:lnSpc>
                <a:spcPct val="100000"/>
              </a:lnSpc>
              <a:spcBef>
                <a:spcPts val="100"/>
              </a:spcBef>
              <a:tabLst>
                <a:tab pos="503555" algn="l"/>
                <a:tab pos="994410" algn="l"/>
                <a:tab pos="1485900" algn="l"/>
                <a:tab pos="1976755" algn="l"/>
                <a:tab pos="2467610" algn="l"/>
                <a:tab pos="2959100" algn="l"/>
                <a:tab pos="3449954" algn="l"/>
                <a:tab pos="3940810" algn="l"/>
                <a:tab pos="4432300" algn="l"/>
              </a:tabLst>
            </a:pPr>
            <a:r>
              <a:rPr sz="1200" dirty="0">
                <a:solidFill>
                  <a:srgbClr val="585858"/>
                </a:solidFill>
                <a:latin typeface="Roboto"/>
                <a:cs typeface="Roboto"/>
              </a:rPr>
              <a:t>2014	2015	2016	2017	2018	2019	2020	2021	2022	2023  2024*</a:t>
            </a:r>
            <a:endParaRPr sz="1200">
              <a:latin typeface="Roboto"/>
              <a:cs typeface="Roboto"/>
            </a:endParaRPr>
          </a:p>
        </p:txBody>
      </p:sp>
      <p:sp>
        <p:nvSpPr>
          <p:cNvPr id="38" name="object 38"/>
          <p:cNvSpPr/>
          <p:nvPr/>
        </p:nvSpPr>
        <p:spPr>
          <a:xfrm>
            <a:off x="4495672" y="1960771"/>
            <a:ext cx="243840" cy="111760"/>
          </a:xfrm>
          <a:custGeom>
            <a:avLst/>
            <a:gdLst/>
            <a:ahLst/>
            <a:cxnLst/>
            <a:rect l="l" t="t" r="r" b="b"/>
            <a:pathLst>
              <a:path w="243839" h="111760">
                <a:moveTo>
                  <a:pt x="243839" y="0"/>
                </a:moveTo>
                <a:lnTo>
                  <a:pt x="0" y="0"/>
                </a:lnTo>
                <a:lnTo>
                  <a:pt x="0" y="111613"/>
                </a:lnTo>
                <a:lnTo>
                  <a:pt x="243839" y="111613"/>
                </a:lnTo>
                <a:lnTo>
                  <a:pt x="243839" y="0"/>
                </a:lnTo>
                <a:close/>
              </a:path>
            </a:pathLst>
          </a:custGeom>
          <a:solidFill>
            <a:srgbClr val="006FC0"/>
          </a:solidFill>
        </p:spPr>
        <p:txBody>
          <a:bodyPr wrap="square" lIns="0" tIns="0" rIns="0" bIns="0" rtlCol="0"/>
          <a:lstStyle/>
          <a:p>
            <a:endParaRPr/>
          </a:p>
        </p:txBody>
      </p:sp>
      <p:sp>
        <p:nvSpPr>
          <p:cNvPr id="39" name="object 39"/>
          <p:cNvSpPr txBox="1"/>
          <p:nvPr/>
        </p:nvSpPr>
        <p:spPr>
          <a:xfrm>
            <a:off x="4753102" y="1826920"/>
            <a:ext cx="925194" cy="578485"/>
          </a:xfrm>
          <a:prstGeom prst="rect">
            <a:avLst/>
          </a:prstGeom>
        </p:spPr>
        <p:txBody>
          <a:bodyPr vert="horz" wrap="square" lIns="0" tIns="45085" rIns="0" bIns="0" rtlCol="0">
            <a:spAutoFit/>
          </a:bodyPr>
          <a:lstStyle/>
          <a:p>
            <a:pPr marL="12700">
              <a:lnSpc>
                <a:spcPct val="100000"/>
              </a:lnSpc>
              <a:spcBef>
                <a:spcPts val="355"/>
              </a:spcBef>
            </a:pPr>
            <a:r>
              <a:rPr sz="1600" dirty="0">
                <a:solidFill>
                  <a:srgbClr val="585858"/>
                </a:solidFill>
                <a:latin typeface="Calibri"/>
                <a:cs typeface="Calibri"/>
              </a:rPr>
              <a:t>TKD</a:t>
            </a:r>
            <a:endParaRPr sz="1600">
              <a:latin typeface="Calibri"/>
              <a:cs typeface="Calibri"/>
            </a:endParaRPr>
          </a:p>
          <a:p>
            <a:pPr marL="12700">
              <a:lnSpc>
                <a:spcPct val="100000"/>
              </a:lnSpc>
              <a:spcBef>
                <a:spcPts val="254"/>
              </a:spcBef>
            </a:pPr>
            <a:r>
              <a:rPr sz="1600" dirty="0">
                <a:solidFill>
                  <a:srgbClr val="585858"/>
                </a:solidFill>
                <a:latin typeface="Calibri"/>
                <a:cs typeface="Calibri"/>
              </a:rPr>
              <a:t>Theil Index</a:t>
            </a:r>
            <a:endParaRPr sz="1600">
              <a:latin typeface="Calibri"/>
              <a:cs typeface="Calibri"/>
            </a:endParaRPr>
          </a:p>
        </p:txBody>
      </p:sp>
      <p:pic>
        <p:nvPicPr>
          <p:cNvPr id="40" name="object 40"/>
          <p:cNvPicPr/>
          <p:nvPr/>
        </p:nvPicPr>
        <p:blipFill>
          <a:blip r:embed="rId4" cstate="print"/>
          <a:stretch>
            <a:fillRect/>
          </a:stretch>
        </p:blipFill>
        <p:spPr>
          <a:xfrm>
            <a:off x="4495672" y="2217483"/>
            <a:ext cx="243839" cy="147700"/>
          </a:xfrm>
          <a:prstGeom prst="rect">
            <a:avLst/>
          </a:prstGeom>
        </p:spPr>
      </p:pic>
      <p:grpSp>
        <p:nvGrpSpPr>
          <p:cNvPr id="41" name="object 41"/>
          <p:cNvGrpSpPr/>
          <p:nvPr/>
        </p:nvGrpSpPr>
        <p:grpSpPr>
          <a:xfrm>
            <a:off x="6142863" y="2613660"/>
            <a:ext cx="5620385" cy="3288029"/>
            <a:chOff x="6142863" y="2613660"/>
            <a:chExt cx="5620385" cy="3288029"/>
          </a:xfrm>
        </p:grpSpPr>
        <p:sp>
          <p:nvSpPr>
            <p:cNvPr id="42" name="object 42"/>
            <p:cNvSpPr/>
            <p:nvPr/>
          </p:nvSpPr>
          <p:spPr>
            <a:xfrm>
              <a:off x="6161532" y="3869435"/>
              <a:ext cx="5200015" cy="2027555"/>
            </a:xfrm>
            <a:custGeom>
              <a:avLst/>
              <a:gdLst/>
              <a:ahLst/>
              <a:cxnLst/>
              <a:rect l="l" t="t" r="r" b="b"/>
              <a:pathLst>
                <a:path w="5200015" h="2027554">
                  <a:moveTo>
                    <a:pt x="382524" y="1990344"/>
                  </a:moveTo>
                  <a:lnTo>
                    <a:pt x="0" y="1990344"/>
                  </a:lnTo>
                  <a:lnTo>
                    <a:pt x="0" y="2027262"/>
                  </a:lnTo>
                  <a:lnTo>
                    <a:pt x="382524" y="2027262"/>
                  </a:lnTo>
                  <a:lnTo>
                    <a:pt x="382524" y="1990344"/>
                  </a:lnTo>
                  <a:close/>
                </a:path>
                <a:path w="5200015" h="2027554">
                  <a:moveTo>
                    <a:pt x="1185672" y="1929384"/>
                  </a:moveTo>
                  <a:lnTo>
                    <a:pt x="803148" y="1929384"/>
                  </a:lnTo>
                  <a:lnTo>
                    <a:pt x="803148" y="2027262"/>
                  </a:lnTo>
                  <a:lnTo>
                    <a:pt x="1185672" y="2027262"/>
                  </a:lnTo>
                  <a:lnTo>
                    <a:pt x="1185672" y="1929384"/>
                  </a:lnTo>
                  <a:close/>
                </a:path>
                <a:path w="5200015" h="2027554">
                  <a:moveTo>
                    <a:pt x="1988820" y="1822704"/>
                  </a:moveTo>
                  <a:lnTo>
                    <a:pt x="1606296" y="1822704"/>
                  </a:lnTo>
                  <a:lnTo>
                    <a:pt x="1606296" y="2027262"/>
                  </a:lnTo>
                  <a:lnTo>
                    <a:pt x="1988820" y="2027262"/>
                  </a:lnTo>
                  <a:lnTo>
                    <a:pt x="1988820" y="1822704"/>
                  </a:lnTo>
                  <a:close/>
                </a:path>
                <a:path w="5200015" h="2027554">
                  <a:moveTo>
                    <a:pt x="2791968" y="1641348"/>
                  </a:moveTo>
                  <a:lnTo>
                    <a:pt x="2409444" y="1641348"/>
                  </a:lnTo>
                  <a:lnTo>
                    <a:pt x="2409444" y="2027262"/>
                  </a:lnTo>
                  <a:lnTo>
                    <a:pt x="2791968" y="2027262"/>
                  </a:lnTo>
                  <a:lnTo>
                    <a:pt x="2791968" y="1641348"/>
                  </a:lnTo>
                  <a:close/>
                </a:path>
                <a:path w="5200015" h="2027554">
                  <a:moveTo>
                    <a:pt x="3593592" y="1292352"/>
                  </a:moveTo>
                  <a:lnTo>
                    <a:pt x="3211068" y="1292352"/>
                  </a:lnTo>
                  <a:lnTo>
                    <a:pt x="3211068" y="2027262"/>
                  </a:lnTo>
                  <a:lnTo>
                    <a:pt x="3593592" y="2027262"/>
                  </a:lnTo>
                  <a:lnTo>
                    <a:pt x="3593592" y="1292352"/>
                  </a:lnTo>
                  <a:close/>
                </a:path>
                <a:path w="5200015" h="2027554">
                  <a:moveTo>
                    <a:pt x="4396740" y="676656"/>
                  </a:moveTo>
                  <a:lnTo>
                    <a:pt x="4014216" y="676656"/>
                  </a:lnTo>
                  <a:lnTo>
                    <a:pt x="4014216" y="2027262"/>
                  </a:lnTo>
                  <a:lnTo>
                    <a:pt x="4396740" y="2027262"/>
                  </a:lnTo>
                  <a:lnTo>
                    <a:pt x="4396740" y="676656"/>
                  </a:lnTo>
                  <a:close/>
                </a:path>
                <a:path w="5200015" h="2027554">
                  <a:moveTo>
                    <a:pt x="5199888" y="0"/>
                  </a:moveTo>
                  <a:lnTo>
                    <a:pt x="4817364" y="0"/>
                  </a:lnTo>
                  <a:lnTo>
                    <a:pt x="4817364" y="2027262"/>
                  </a:lnTo>
                  <a:lnTo>
                    <a:pt x="5199888" y="2027275"/>
                  </a:lnTo>
                  <a:lnTo>
                    <a:pt x="5199888" y="0"/>
                  </a:lnTo>
                  <a:close/>
                </a:path>
              </a:pathLst>
            </a:custGeom>
            <a:solidFill>
              <a:srgbClr val="2F7EE1"/>
            </a:solidFill>
          </p:spPr>
          <p:txBody>
            <a:bodyPr wrap="square" lIns="0" tIns="0" rIns="0" bIns="0" rtlCol="0"/>
            <a:lstStyle/>
            <a:p>
              <a:endParaRPr/>
            </a:p>
          </p:txBody>
        </p:sp>
        <p:sp>
          <p:nvSpPr>
            <p:cNvPr id="43" name="object 43"/>
            <p:cNvSpPr/>
            <p:nvPr/>
          </p:nvSpPr>
          <p:spPr>
            <a:xfrm>
              <a:off x="6544056" y="2613659"/>
              <a:ext cx="5200015" cy="3283585"/>
            </a:xfrm>
            <a:custGeom>
              <a:avLst/>
              <a:gdLst/>
              <a:ahLst/>
              <a:cxnLst/>
              <a:rect l="l" t="t" r="r" b="b"/>
              <a:pathLst>
                <a:path w="5200015" h="3283585">
                  <a:moveTo>
                    <a:pt x="382524" y="0"/>
                  </a:moveTo>
                  <a:lnTo>
                    <a:pt x="0" y="0"/>
                  </a:lnTo>
                  <a:lnTo>
                    <a:pt x="0" y="3283039"/>
                  </a:lnTo>
                  <a:lnTo>
                    <a:pt x="382524" y="3283051"/>
                  </a:lnTo>
                  <a:lnTo>
                    <a:pt x="382524" y="0"/>
                  </a:lnTo>
                  <a:close/>
                </a:path>
                <a:path w="5200015" h="3283585">
                  <a:moveTo>
                    <a:pt x="1185672" y="882396"/>
                  </a:moveTo>
                  <a:lnTo>
                    <a:pt x="803148" y="882396"/>
                  </a:lnTo>
                  <a:lnTo>
                    <a:pt x="803148" y="3283039"/>
                  </a:lnTo>
                  <a:lnTo>
                    <a:pt x="1185672" y="3283051"/>
                  </a:lnTo>
                  <a:lnTo>
                    <a:pt x="1185672" y="882396"/>
                  </a:lnTo>
                  <a:close/>
                </a:path>
                <a:path w="5200015" h="3283585">
                  <a:moveTo>
                    <a:pt x="1988820" y="1405128"/>
                  </a:moveTo>
                  <a:lnTo>
                    <a:pt x="1606296" y="1405128"/>
                  </a:lnTo>
                  <a:lnTo>
                    <a:pt x="1606296" y="3283039"/>
                  </a:lnTo>
                  <a:lnTo>
                    <a:pt x="1988820" y="3283051"/>
                  </a:lnTo>
                  <a:lnTo>
                    <a:pt x="1988820" y="1405128"/>
                  </a:lnTo>
                  <a:close/>
                </a:path>
                <a:path w="5200015" h="3283585">
                  <a:moveTo>
                    <a:pt x="2790444" y="1793748"/>
                  </a:moveTo>
                  <a:lnTo>
                    <a:pt x="2409444" y="1793748"/>
                  </a:lnTo>
                  <a:lnTo>
                    <a:pt x="2409444" y="3283039"/>
                  </a:lnTo>
                  <a:lnTo>
                    <a:pt x="2790444" y="3283039"/>
                  </a:lnTo>
                  <a:lnTo>
                    <a:pt x="2790444" y="1793748"/>
                  </a:lnTo>
                  <a:close/>
                </a:path>
                <a:path w="5200015" h="3283585">
                  <a:moveTo>
                    <a:pt x="3593592" y="2153412"/>
                  </a:moveTo>
                  <a:lnTo>
                    <a:pt x="3211068" y="2153412"/>
                  </a:lnTo>
                  <a:lnTo>
                    <a:pt x="3211068" y="3283039"/>
                  </a:lnTo>
                  <a:lnTo>
                    <a:pt x="3593592" y="3283039"/>
                  </a:lnTo>
                  <a:lnTo>
                    <a:pt x="3593592" y="2153412"/>
                  </a:lnTo>
                  <a:close/>
                </a:path>
                <a:path w="5200015" h="3283585">
                  <a:moveTo>
                    <a:pt x="4396740" y="2439924"/>
                  </a:moveTo>
                  <a:lnTo>
                    <a:pt x="4014216" y="2439924"/>
                  </a:lnTo>
                  <a:lnTo>
                    <a:pt x="4014216" y="3283039"/>
                  </a:lnTo>
                  <a:lnTo>
                    <a:pt x="4396740" y="3283039"/>
                  </a:lnTo>
                  <a:lnTo>
                    <a:pt x="4396740" y="2439924"/>
                  </a:lnTo>
                  <a:close/>
                </a:path>
                <a:path w="5200015" h="3283585">
                  <a:moveTo>
                    <a:pt x="5199888" y="2564892"/>
                  </a:moveTo>
                  <a:lnTo>
                    <a:pt x="4817364" y="2564892"/>
                  </a:lnTo>
                  <a:lnTo>
                    <a:pt x="4817364" y="3283039"/>
                  </a:lnTo>
                  <a:lnTo>
                    <a:pt x="5199888" y="3283039"/>
                  </a:lnTo>
                  <a:lnTo>
                    <a:pt x="5199888" y="2564892"/>
                  </a:lnTo>
                  <a:close/>
                </a:path>
              </a:pathLst>
            </a:custGeom>
            <a:solidFill>
              <a:srgbClr val="FF3939"/>
            </a:solidFill>
          </p:spPr>
          <p:txBody>
            <a:bodyPr wrap="square" lIns="0" tIns="0" rIns="0" bIns="0" rtlCol="0"/>
            <a:lstStyle/>
            <a:p>
              <a:endParaRPr/>
            </a:p>
          </p:txBody>
        </p:sp>
        <p:sp>
          <p:nvSpPr>
            <p:cNvPr id="44" name="object 44"/>
            <p:cNvSpPr/>
            <p:nvPr/>
          </p:nvSpPr>
          <p:spPr>
            <a:xfrm>
              <a:off x="6142863" y="5896698"/>
              <a:ext cx="5620385" cy="0"/>
            </a:xfrm>
            <a:custGeom>
              <a:avLst/>
              <a:gdLst/>
              <a:ahLst/>
              <a:cxnLst/>
              <a:rect l="l" t="t" r="r" b="b"/>
              <a:pathLst>
                <a:path w="5620384">
                  <a:moveTo>
                    <a:pt x="0" y="0"/>
                  </a:moveTo>
                  <a:lnTo>
                    <a:pt x="5619877" y="0"/>
                  </a:lnTo>
                </a:path>
              </a:pathLst>
            </a:custGeom>
            <a:ln w="9525">
              <a:solidFill>
                <a:srgbClr val="D9D9D9"/>
              </a:solidFill>
            </a:ln>
          </p:spPr>
          <p:txBody>
            <a:bodyPr wrap="square" lIns="0" tIns="0" rIns="0" bIns="0" rtlCol="0"/>
            <a:lstStyle/>
            <a:p>
              <a:endParaRPr/>
            </a:p>
          </p:txBody>
        </p:sp>
        <p:sp>
          <p:nvSpPr>
            <p:cNvPr id="45" name="object 45"/>
            <p:cNvSpPr/>
            <p:nvPr/>
          </p:nvSpPr>
          <p:spPr>
            <a:xfrm>
              <a:off x="6544310" y="2721864"/>
              <a:ext cx="4817110" cy="530225"/>
            </a:xfrm>
            <a:custGeom>
              <a:avLst/>
              <a:gdLst/>
              <a:ahLst/>
              <a:cxnLst/>
              <a:rect l="l" t="t" r="r" b="b"/>
              <a:pathLst>
                <a:path w="4817109" h="530225">
                  <a:moveTo>
                    <a:pt x="0" y="529844"/>
                  </a:moveTo>
                  <a:lnTo>
                    <a:pt x="802894" y="89915"/>
                  </a:lnTo>
                  <a:lnTo>
                    <a:pt x="1606042" y="33527"/>
                  </a:lnTo>
                  <a:lnTo>
                    <a:pt x="2409190" y="0"/>
                  </a:lnTo>
                  <a:lnTo>
                    <a:pt x="3210814" y="173736"/>
                  </a:lnTo>
                  <a:lnTo>
                    <a:pt x="4013962" y="88391"/>
                  </a:lnTo>
                  <a:lnTo>
                    <a:pt x="4816983" y="38100"/>
                  </a:lnTo>
                </a:path>
              </a:pathLst>
            </a:custGeom>
            <a:ln w="34924">
              <a:solidFill>
                <a:srgbClr val="FFC000"/>
              </a:solidFill>
            </a:ln>
          </p:spPr>
          <p:txBody>
            <a:bodyPr wrap="square" lIns="0" tIns="0" rIns="0" bIns="0" rtlCol="0"/>
            <a:lstStyle/>
            <a:p>
              <a:endParaRPr/>
            </a:p>
          </p:txBody>
        </p:sp>
        <p:pic>
          <p:nvPicPr>
            <p:cNvPr id="46" name="object 46"/>
            <p:cNvPicPr/>
            <p:nvPr/>
          </p:nvPicPr>
          <p:blipFill>
            <a:blip r:embed="rId5" cstate="print"/>
            <a:stretch>
              <a:fillRect/>
            </a:stretch>
          </p:blipFill>
          <p:spPr>
            <a:xfrm>
              <a:off x="6463982" y="3169856"/>
              <a:ext cx="159893" cy="159892"/>
            </a:xfrm>
            <a:prstGeom prst="rect">
              <a:avLst/>
            </a:prstGeom>
          </p:spPr>
        </p:pic>
        <p:pic>
          <p:nvPicPr>
            <p:cNvPr id="47" name="object 47"/>
            <p:cNvPicPr/>
            <p:nvPr/>
          </p:nvPicPr>
          <p:blipFill>
            <a:blip r:embed="rId6" cstate="print"/>
            <a:stretch>
              <a:fillRect/>
            </a:stretch>
          </p:blipFill>
          <p:spPr>
            <a:xfrm>
              <a:off x="7265606" y="2730944"/>
              <a:ext cx="159892" cy="159892"/>
            </a:xfrm>
            <a:prstGeom prst="rect">
              <a:avLst/>
            </a:prstGeom>
          </p:spPr>
        </p:pic>
        <p:pic>
          <p:nvPicPr>
            <p:cNvPr id="48" name="object 48"/>
            <p:cNvPicPr/>
            <p:nvPr/>
          </p:nvPicPr>
          <p:blipFill>
            <a:blip r:embed="rId7" cstate="print"/>
            <a:stretch>
              <a:fillRect/>
            </a:stretch>
          </p:blipFill>
          <p:spPr>
            <a:xfrm>
              <a:off x="8068754" y="2673032"/>
              <a:ext cx="159892" cy="159892"/>
            </a:xfrm>
            <a:prstGeom prst="rect">
              <a:avLst/>
            </a:prstGeom>
          </p:spPr>
        </p:pic>
        <p:pic>
          <p:nvPicPr>
            <p:cNvPr id="49" name="object 49"/>
            <p:cNvPicPr/>
            <p:nvPr/>
          </p:nvPicPr>
          <p:blipFill>
            <a:blip r:embed="rId8" cstate="print"/>
            <a:stretch>
              <a:fillRect/>
            </a:stretch>
          </p:blipFill>
          <p:spPr>
            <a:xfrm>
              <a:off x="8871902" y="2641028"/>
              <a:ext cx="159892" cy="159893"/>
            </a:xfrm>
            <a:prstGeom prst="rect">
              <a:avLst/>
            </a:prstGeom>
          </p:spPr>
        </p:pic>
        <p:pic>
          <p:nvPicPr>
            <p:cNvPr id="50" name="object 50"/>
            <p:cNvPicPr/>
            <p:nvPr/>
          </p:nvPicPr>
          <p:blipFill>
            <a:blip r:embed="rId6" cstate="print"/>
            <a:stretch>
              <a:fillRect/>
            </a:stretch>
          </p:blipFill>
          <p:spPr>
            <a:xfrm>
              <a:off x="9675050" y="2814764"/>
              <a:ext cx="159892" cy="159893"/>
            </a:xfrm>
            <a:prstGeom prst="rect">
              <a:avLst/>
            </a:prstGeom>
          </p:spPr>
        </p:pic>
        <p:pic>
          <p:nvPicPr>
            <p:cNvPr id="51" name="object 51"/>
            <p:cNvPicPr/>
            <p:nvPr/>
          </p:nvPicPr>
          <p:blipFill>
            <a:blip r:embed="rId5" cstate="print"/>
            <a:stretch>
              <a:fillRect/>
            </a:stretch>
          </p:blipFill>
          <p:spPr>
            <a:xfrm>
              <a:off x="10478198" y="2727896"/>
              <a:ext cx="159893" cy="159892"/>
            </a:xfrm>
            <a:prstGeom prst="rect">
              <a:avLst/>
            </a:prstGeom>
          </p:spPr>
        </p:pic>
        <p:pic>
          <p:nvPicPr>
            <p:cNvPr id="52" name="object 52"/>
            <p:cNvPicPr/>
            <p:nvPr/>
          </p:nvPicPr>
          <p:blipFill>
            <a:blip r:embed="rId7" cstate="print"/>
            <a:stretch>
              <a:fillRect/>
            </a:stretch>
          </p:blipFill>
          <p:spPr>
            <a:xfrm>
              <a:off x="11279822" y="2677604"/>
              <a:ext cx="159893" cy="159893"/>
            </a:xfrm>
            <a:prstGeom prst="rect">
              <a:avLst/>
            </a:prstGeom>
          </p:spPr>
        </p:pic>
      </p:grpSp>
      <p:sp>
        <p:nvSpPr>
          <p:cNvPr id="53" name="object 53"/>
          <p:cNvSpPr txBox="1"/>
          <p:nvPr/>
        </p:nvSpPr>
        <p:spPr>
          <a:xfrm>
            <a:off x="6193386" y="5272533"/>
            <a:ext cx="307777" cy="464820"/>
          </a:xfrm>
          <a:prstGeom prst="rect">
            <a:avLst/>
          </a:prstGeom>
        </p:spPr>
        <p:txBody>
          <a:bodyPr vert="vert270" wrap="square" lIns="0" tIns="0" rIns="0" bIns="0" rtlCol="0">
            <a:spAutoFit/>
          </a:bodyPr>
          <a:lstStyle/>
          <a:p>
            <a:pPr marL="12700">
              <a:lnSpc>
                <a:spcPts val="2360"/>
              </a:lnSpc>
            </a:pPr>
            <a:r>
              <a:rPr sz="2000" b="1" dirty="0">
                <a:solidFill>
                  <a:srgbClr val="404040"/>
                </a:solidFill>
                <a:latin typeface="Roboto"/>
                <a:cs typeface="Roboto"/>
              </a:rPr>
              <a:t>310</a:t>
            </a:r>
            <a:endParaRPr sz="2000">
              <a:latin typeface="Roboto"/>
              <a:cs typeface="Roboto"/>
            </a:endParaRPr>
          </a:p>
        </p:txBody>
      </p:sp>
      <p:sp>
        <p:nvSpPr>
          <p:cNvPr id="54" name="object 54"/>
          <p:cNvSpPr txBox="1"/>
          <p:nvPr/>
        </p:nvSpPr>
        <p:spPr>
          <a:xfrm>
            <a:off x="7062950" y="5440477"/>
            <a:ext cx="169277" cy="263525"/>
          </a:xfrm>
          <a:prstGeom prst="rect">
            <a:avLst/>
          </a:prstGeom>
        </p:spPr>
        <p:txBody>
          <a:bodyPr vert="vert270" wrap="square" lIns="0" tIns="3175" rIns="0" bIns="0" rtlCol="0">
            <a:spAutoFit/>
          </a:bodyPr>
          <a:lstStyle/>
          <a:p>
            <a:pPr marL="12700">
              <a:lnSpc>
                <a:spcPct val="100000"/>
              </a:lnSpc>
              <a:spcBef>
                <a:spcPts val="25"/>
              </a:spcBef>
            </a:pPr>
            <a:r>
              <a:rPr sz="1100" dirty="0">
                <a:solidFill>
                  <a:srgbClr val="404040"/>
                </a:solidFill>
                <a:latin typeface="Roboto"/>
                <a:cs typeface="Roboto"/>
              </a:rPr>
              <a:t>831</a:t>
            </a:r>
            <a:endParaRPr sz="1100">
              <a:latin typeface="Roboto"/>
              <a:cs typeface="Roboto"/>
            </a:endParaRPr>
          </a:p>
        </p:txBody>
      </p:sp>
      <p:sp>
        <p:nvSpPr>
          <p:cNvPr id="55" name="object 55"/>
          <p:cNvSpPr txBox="1"/>
          <p:nvPr/>
        </p:nvSpPr>
        <p:spPr>
          <a:xfrm>
            <a:off x="7865843" y="5218611"/>
            <a:ext cx="169277" cy="378460"/>
          </a:xfrm>
          <a:prstGeom prst="rect">
            <a:avLst/>
          </a:prstGeom>
        </p:spPr>
        <p:txBody>
          <a:bodyPr vert="vert270" wrap="square" lIns="0" tIns="3175" rIns="0" bIns="0" rtlCol="0">
            <a:spAutoFit/>
          </a:bodyPr>
          <a:lstStyle/>
          <a:p>
            <a:pPr marL="12700">
              <a:lnSpc>
                <a:spcPct val="100000"/>
              </a:lnSpc>
              <a:spcBef>
                <a:spcPts val="25"/>
              </a:spcBef>
            </a:pPr>
            <a:r>
              <a:rPr sz="1100" dirty="0">
                <a:solidFill>
                  <a:srgbClr val="404040"/>
                </a:solidFill>
                <a:latin typeface="Roboto"/>
                <a:cs typeface="Roboto"/>
              </a:rPr>
              <a:t>1.741</a:t>
            </a:r>
            <a:endParaRPr sz="1100">
              <a:latin typeface="Roboto"/>
              <a:cs typeface="Roboto"/>
            </a:endParaRPr>
          </a:p>
        </p:txBody>
      </p:sp>
      <p:sp>
        <p:nvSpPr>
          <p:cNvPr id="56" name="object 56"/>
          <p:cNvSpPr txBox="1"/>
          <p:nvPr/>
        </p:nvSpPr>
        <p:spPr>
          <a:xfrm>
            <a:off x="8668738" y="5038525"/>
            <a:ext cx="169277" cy="378460"/>
          </a:xfrm>
          <a:prstGeom prst="rect">
            <a:avLst/>
          </a:prstGeom>
        </p:spPr>
        <p:txBody>
          <a:bodyPr vert="vert270" wrap="square" lIns="0" tIns="3175" rIns="0" bIns="0" rtlCol="0">
            <a:spAutoFit/>
          </a:bodyPr>
          <a:lstStyle/>
          <a:p>
            <a:pPr marL="12700">
              <a:lnSpc>
                <a:spcPct val="100000"/>
              </a:lnSpc>
              <a:spcBef>
                <a:spcPts val="25"/>
              </a:spcBef>
            </a:pPr>
            <a:r>
              <a:rPr sz="1100" dirty="0">
                <a:solidFill>
                  <a:srgbClr val="404040"/>
                </a:solidFill>
                <a:latin typeface="Roboto"/>
                <a:cs typeface="Roboto"/>
              </a:rPr>
              <a:t>3.269</a:t>
            </a:r>
            <a:endParaRPr sz="1100">
              <a:latin typeface="Roboto"/>
              <a:cs typeface="Roboto"/>
            </a:endParaRPr>
          </a:p>
        </p:txBody>
      </p:sp>
      <p:sp>
        <p:nvSpPr>
          <p:cNvPr id="57" name="object 57"/>
          <p:cNvSpPr txBox="1"/>
          <p:nvPr/>
        </p:nvSpPr>
        <p:spPr>
          <a:xfrm>
            <a:off x="9471886" y="4688513"/>
            <a:ext cx="169277" cy="378460"/>
          </a:xfrm>
          <a:prstGeom prst="rect">
            <a:avLst/>
          </a:prstGeom>
        </p:spPr>
        <p:txBody>
          <a:bodyPr vert="vert270" wrap="square" lIns="0" tIns="3175" rIns="0" bIns="0" rtlCol="0">
            <a:spAutoFit/>
          </a:bodyPr>
          <a:lstStyle/>
          <a:p>
            <a:pPr marL="12700">
              <a:lnSpc>
                <a:spcPct val="100000"/>
              </a:lnSpc>
              <a:spcBef>
                <a:spcPts val="25"/>
              </a:spcBef>
            </a:pPr>
            <a:r>
              <a:rPr sz="1100" dirty="0">
                <a:solidFill>
                  <a:srgbClr val="404040"/>
                </a:solidFill>
                <a:latin typeface="Roboto"/>
                <a:cs typeface="Roboto"/>
              </a:rPr>
              <a:t>6.238</a:t>
            </a:r>
            <a:endParaRPr sz="1100">
              <a:latin typeface="Roboto"/>
              <a:cs typeface="Roboto"/>
            </a:endParaRPr>
          </a:p>
        </p:txBody>
      </p:sp>
      <p:sp>
        <p:nvSpPr>
          <p:cNvPr id="58" name="object 58"/>
          <p:cNvSpPr txBox="1"/>
          <p:nvPr/>
        </p:nvSpPr>
        <p:spPr>
          <a:xfrm>
            <a:off x="10274653" y="3995010"/>
            <a:ext cx="169277" cy="457200"/>
          </a:xfrm>
          <a:prstGeom prst="rect">
            <a:avLst/>
          </a:prstGeom>
        </p:spPr>
        <p:txBody>
          <a:bodyPr vert="vert270" wrap="square" lIns="0" tIns="3175" rIns="0" bIns="0" rtlCol="0">
            <a:spAutoFit/>
          </a:bodyPr>
          <a:lstStyle/>
          <a:p>
            <a:pPr marL="12700">
              <a:lnSpc>
                <a:spcPct val="100000"/>
              </a:lnSpc>
              <a:spcBef>
                <a:spcPts val="25"/>
              </a:spcBef>
            </a:pPr>
            <a:r>
              <a:rPr sz="1100" dirty="0">
                <a:solidFill>
                  <a:srgbClr val="404040"/>
                </a:solidFill>
                <a:latin typeface="Roboto"/>
                <a:cs typeface="Roboto"/>
              </a:rPr>
              <a:t>11.456</a:t>
            </a:r>
            <a:endParaRPr sz="1100">
              <a:latin typeface="Roboto"/>
              <a:cs typeface="Roboto"/>
            </a:endParaRPr>
          </a:p>
        </p:txBody>
      </p:sp>
      <p:sp>
        <p:nvSpPr>
          <p:cNvPr id="59" name="object 59"/>
          <p:cNvSpPr txBox="1"/>
          <p:nvPr/>
        </p:nvSpPr>
        <p:spPr>
          <a:xfrm>
            <a:off x="11011130" y="2916522"/>
            <a:ext cx="307777" cy="829944"/>
          </a:xfrm>
          <a:prstGeom prst="rect">
            <a:avLst/>
          </a:prstGeom>
        </p:spPr>
        <p:txBody>
          <a:bodyPr vert="vert270" wrap="square" lIns="0" tIns="0" rIns="0" bIns="0" rtlCol="0">
            <a:spAutoFit/>
          </a:bodyPr>
          <a:lstStyle/>
          <a:p>
            <a:pPr marL="12700">
              <a:lnSpc>
                <a:spcPts val="2360"/>
              </a:lnSpc>
            </a:pPr>
            <a:r>
              <a:rPr sz="2000" b="1" dirty="0">
                <a:solidFill>
                  <a:srgbClr val="404040"/>
                </a:solidFill>
                <a:latin typeface="Roboto"/>
                <a:cs typeface="Roboto"/>
              </a:rPr>
              <a:t>17.203</a:t>
            </a:r>
            <a:endParaRPr sz="2000">
              <a:latin typeface="Roboto"/>
              <a:cs typeface="Roboto"/>
            </a:endParaRPr>
          </a:p>
        </p:txBody>
      </p:sp>
      <p:sp>
        <p:nvSpPr>
          <p:cNvPr id="60" name="object 60"/>
          <p:cNvSpPr txBox="1"/>
          <p:nvPr/>
        </p:nvSpPr>
        <p:spPr>
          <a:xfrm>
            <a:off x="6607217" y="1834748"/>
            <a:ext cx="243656" cy="664845"/>
          </a:xfrm>
          <a:prstGeom prst="rect">
            <a:avLst/>
          </a:prstGeom>
        </p:spPr>
        <p:txBody>
          <a:bodyPr vert="vert270" wrap="square" lIns="0" tIns="0" rIns="0" bIns="0" rtlCol="0">
            <a:spAutoFit/>
          </a:bodyPr>
          <a:lstStyle/>
          <a:p>
            <a:pPr marL="12700">
              <a:lnSpc>
                <a:spcPts val="1900"/>
              </a:lnSpc>
            </a:pPr>
            <a:r>
              <a:rPr sz="1600" b="1" dirty="0">
                <a:solidFill>
                  <a:srgbClr val="FF0000"/>
                </a:solidFill>
                <a:latin typeface="Roboto"/>
                <a:cs typeface="Roboto"/>
              </a:rPr>
              <a:t>27.860</a:t>
            </a:r>
            <a:endParaRPr sz="1600">
              <a:latin typeface="Roboto"/>
              <a:cs typeface="Roboto"/>
            </a:endParaRPr>
          </a:p>
        </p:txBody>
      </p:sp>
      <p:sp>
        <p:nvSpPr>
          <p:cNvPr id="61" name="object 61"/>
          <p:cNvSpPr txBox="1"/>
          <p:nvPr/>
        </p:nvSpPr>
        <p:spPr>
          <a:xfrm>
            <a:off x="7445219" y="2944719"/>
            <a:ext cx="169277" cy="457200"/>
          </a:xfrm>
          <a:prstGeom prst="rect">
            <a:avLst/>
          </a:prstGeom>
        </p:spPr>
        <p:txBody>
          <a:bodyPr vert="vert270" wrap="square" lIns="0" tIns="3175" rIns="0" bIns="0" rtlCol="0">
            <a:spAutoFit/>
          </a:bodyPr>
          <a:lstStyle/>
          <a:p>
            <a:pPr marL="12700">
              <a:lnSpc>
                <a:spcPct val="100000"/>
              </a:lnSpc>
              <a:spcBef>
                <a:spcPts val="25"/>
              </a:spcBef>
            </a:pPr>
            <a:r>
              <a:rPr sz="1100" dirty="0">
                <a:solidFill>
                  <a:srgbClr val="404040"/>
                </a:solidFill>
                <a:latin typeface="Roboto"/>
                <a:cs typeface="Roboto"/>
              </a:rPr>
              <a:t>20.369</a:t>
            </a:r>
            <a:endParaRPr sz="1100">
              <a:latin typeface="Roboto"/>
              <a:cs typeface="Roboto"/>
            </a:endParaRPr>
          </a:p>
        </p:txBody>
      </p:sp>
      <p:sp>
        <p:nvSpPr>
          <p:cNvPr id="62" name="object 62"/>
          <p:cNvSpPr txBox="1"/>
          <p:nvPr/>
        </p:nvSpPr>
        <p:spPr>
          <a:xfrm>
            <a:off x="8248114" y="3467070"/>
            <a:ext cx="169277" cy="457200"/>
          </a:xfrm>
          <a:prstGeom prst="rect">
            <a:avLst/>
          </a:prstGeom>
        </p:spPr>
        <p:txBody>
          <a:bodyPr vert="vert270" wrap="square" lIns="0" tIns="3175" rIns="0" bIns="0" rtlCol="0">
            <a:spAutoFit/>
          </a:bodyPr>
          <a:lstStyle/>
          <a:p>
            <a:pPr marL="12700">
              <a:lnSpc>
                <a:spcPct val="100000"/>
              </a:lnSpc>
              <a:spcBef>
                <a:spcPts val="25"/>
              </a:spcBef>
            </a:pPr>
            <a:r>
              <a:rPr sz="1100" dirty="0">
                <a:solidFill>
                  <a:srgbClr val="404040"/>
                </a:solidFill>
                <a:latin typeface="Roboto"/>
                <a:cs typeface="Roboto"/>
              </a:rPr>
              <a:t>15.934</a:t>
            </a:r>
            <a:endParaRPr sz="1100">
              <a:latin typeface="Roboto"/>
              <a:cs typeface="Roboto"/>
            </a:endParaRPr>
          </a:p>
        </p:txBody>
      </p:sp>
      <p:sp>
        <p:nvSpPr>
          <p:cNvPr id="63" name="object 63"/>
          <p:cNvSpPr txBox="1"/>
          <p:nvPr/>
        </p:nvSpPr>
        <p:spPr>
          <a:xfrm>
            <a:off x="9051262" y="3856071"/>
            <a:ext cx="169277" cy="457200"/>
          </a:xfrm>
          <a:prstGeom prst="rect">
            <a:avLst/>
          </a:prstGeom>
        </p:spPr>
        <p:txBody>
          <a:bodyPr vert="vert270" wrap="square" lIns="0" tIns="3175" rIns="0" bIns="0" rtlCol="0">
            <a:spAutoFit/>
          </a:bodyPr>
          <a:lstStyle/>
          <a:p>
            <a:pPr marL="12700">
              <a:lnSpc>
                <a:spcPct val="100000"/>
              </a:lnSpc>
              <a:spcBef>
                <a:spcPts val="25"/>
              </a:spcBef>
            </a:pPr>
            <a:r>
              <a:rPr sz="1100" dirty="0">
                <a:solidFill>
                  <a:srgbClr val="404040"/>
                </a:solidFill>
                <a:latin typeface="Roboto"/>
                <a:cs typeface="Roboto"/>
              </a:rPr>
              <a:t>12.635</a:t>
            </a:r>
            <a:endParaRPr sz="1100">
              <a:latin typeface="Roboto"/>
              <a:cs typeface="Roboto"/>
            </a:endParaRPr>
          </a:p>
        </p:txBody>
      </p:sp>
      <p:sp>
        <p:nvSpPr>
          <p:cNvPr id="64" name="object 64"/>
          <p:cNvSpPr txBox="1"/>
          <p:nvPr/>
        </p:nvSpPr>
        <p:spPr>
          <a:xfrm>
            <a:off x="9854029" y="4294178"/>
            <a:ext cx="169277" cy="378460"/>
          </a:xfrm>
          <a:prstGeom prst="rect">
            <a:avLst/>
          </a:prstGeom>
        </p:spPr>
        <p:txBody>
          <a:bodyPr vert="vert270" wrap="square" lIns="0" tIns="3175" rIns="0" bIns="0" rtlCol="0">
            <a:spAutoFit/>
          </a:bodyPr>
          <a:lstStyle/>
          <a:p>
            <a:pPr marL="12700">
              <a:lnSpc>
                <a:spcPct val="100000"/>
              </a:lnSpc>
              <a:spcBef>
                <a:spcPts val="25"/>
              </a:spcBef>
            </a:pPr>
            <a:r>
              <a:rPr sz="1100" dirty="0">
                <a:solidFill>
                  <a:srgbClr val="404040"/>
                </a:solidFill>
                <a:latin typeface="Roboto"/>
                <a:cs typeface="Roboto"/>
              </a:rPr>
              <a:t>9.584</a:t>
            </a:r>
            <a:endParaRPr sz="1100">
              <a:latin typeface="Roboto"/>
              <a:cs typeface="Roboto"/>
            </a:endParaRPr>
          </a:p>
        </p:txBody>
      </p:sp>
      <p:sp>
        <p:nvSpPr>
          <p:cNvPr id="65" name="object 65"/>
          <p:cNvSpPr txBox="1"/>
          <p:nvPr/>
        </p:nvSpPr>
        <p:spPr>
          <a:xfrm>
            <a:off x="10656923" y="4580690"/>
            <a:ext cx="169277" cy="378460"/>
          </a:xfrm>
          <a:prstGeom prst="rect">
            <a:avLst/>
          </a:prstGeom>
        </p:spPr>
        <p:txBody>
          <a:bodyPr vert="vert270" wrap="square" lIns="0" tIns="3175" rIns="0" bIns="0" rtlCol="0">
            <a:spAutoFit/>
          </a:bodyPr>
          <a:lstStyle/>
          <a:p>
            <a:pPr marL="12700">
              <a:lnSpc>
                <a:spcPct val="100000"/>
              </a:lnSpc>
              <a:spcBef>
                <a:spcPts val="25"/>
              </a:spcBef>
            </a:pPr>
            <a:r>
              <a:rPr sz="1100" dirty="0">
                <a:solidFill>
                  <a:srgbClr val="404040"/>
                </a:solidFill>
                <a:latin typeface="Roboto"/>
                <a:cs typeface="Roboto"/>
              </a:rPr>
              <a:t>7.154</a:t>
            </a:r>
            <a:endParaRPr sz="1100">
              <a:latin typeface="Roboto"/>
              <a:cs typeface="Roboto"/>
            </a:endParaRPr>
          </a:p>
        </p:txBody>
      </p:sp>
      <p:sp>
        <p:nvSpPr>
          <p:cNvPr id="66" name="object 66"/>
          <p:cNvSpPr txBox="1"/>
          <p:nvPr/>
        </p:nvSpPr>
        <p:spPr>
          <a:xfrm>
            <a:off x="11424962" y="4515112"/>
            <a:ext cx="243656" cy="549275"/>
          </a:xfrm>
          <a:prstGeom prst="rect">
            <a:avLst/>
          </a:prstGeom>
        </p:spPr>
        <p:txBody>
          <a:bodyPr vert="vert270" wrap="square" lIns="0" tIns="0" rIns="0" bIns="0" rtlCol="0">
            <a:spAutoFit/>
          </a:bodyPr>
          <a:lstStyle/>
          <a:p>
            <a:pPr marL="12700">
              <a:lnSpc>
                <a:spcPts val="1900"/>
              </a:lnSpc>
            </a:pPr>
            <a:r>
              <a:rPr sz="1600" b="1" dirty="0">
                <a:solidFill>
                  <a:srgbClr val="FF0000"/>
                </a:solidFill>
                <a:latin typeface="Roboto"/>
                <a:cs typeface="Roboto"/>
              </a:rPr>
              <a:t>6.100</a:t>
            </a:r>
            <a:endParaRPr sz="1600">
              <a:latin typeface="Roboto"/>
              <a:cs typeface="Roboto"/>
            </a:endParaRPr>
          </a:p>
        </p:txBody>
      </p:sp>
      <p:sp>
        <p:nvSpPr>
          <p:cNvPr id="67" name="object 67"/>
          <p:cNvSpPr txBox="1"/>
          <p:nvPr/>
        </p:nvSpPr>
        <p:spPr>
          <a:xfrm>
            <a:off x="6388353" y="2928365"/>
            <a:ext cx="312420" cy="197490"/>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404040"/>
                </a:solidFill>
                <a:latin typeface="Roboto"/>
                <a:cs typeface="Roboto"/>
              </a:rPr>
              <a:t>59,9</a:t>
            </a:r>
            <a:endParaRPr sz="1200">
              <a:latin typeface="Roboto"/>
              <a:cs typeface="Roboto"/>
            </a:endParaRPr>
          </a:p>
        </p:txBody>
      </p:sp>
      <p:sp>
        <p:nvSpPr>
          <p:cNvPr id="68" name="object 68"/>
          <p:cNvSpPr txBox="1"/>
          <p:nvPr/>
        </p:nvSpPr>
        <p:spPr>
          <a:xfrm>
            <a:off x="7191502" y="2488819"/>
            <a:ext cx="312420" cy="197490"/>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404040"/>
                </a:solidFill>
                <a:latin typeface="Roboto"/>
                <a:cs typeface="Roboto"/>
              </a:rPr>
              <a:t>69,8</a:t>
            </a:r>
            <a:endParaRPr sz="1200">
              <a:latin typeface="Roboto"/>
              <a:cs typeface="Roboto"/>
            </a:endParaRPr>
          </a:p>
        </p:txBody>
      </p:sp>
      <p:sp>
        <p:nvSpPr>
          <p:cNvPr id="69" name="object 69"/>
          <p:cNvSpPr txBox="1"/>
          <p:nvPr/>
        </p:nvSpPr>
        <p:spPr>
          <a:xfrm>
            <a:off x="7994395" y="2431796"/>
            <a:ext cx="312420" cy="197490"/>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404040"/>
                </a:solidFill>
                <a:latin typeface="Roboto"/>
                <a:cs typeface="Roboto"/>
              </a:rPr>
              <a:t>71,1</a:t>
            </a:r>
            <a:endParaRPr sz="1200">
              <a:latin typeface="Roboto"/>
              <a:cs typeface="Roboto"/>
            </a:endParaRPr>
          </a:p>
        </p:txBody>
      </p:sp>
      <p:sp>
        <p:nvSpPr>
          <p:cNvPr id="70" name="object 70"/>
          <p:cNvSpPr txBox="1"/>
          <p:nvPr/>
        </p:nvSpPr>
        <p:spPr>
          <a:xfrm>
            <a:off x="8797290" y="2398521"/>
            <a:ext cx="312420" cy="197490"/>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404040"/>
                </a:solidFill>
                <a:latin typeface="Roboto"/>
                <a:cs typeface="Roboto"/>
              </a:rPr>
              <a:t>71,9</a:t>
            </a:r>
            <a:endParaRPr sz="1200">
              <a:latin typeface="Roboto"/>
              <a:cs typeface="Roboto"/>
            </a:endParaRPr>
          </a:p>
        </p:txBody>
      </p:sp>
      <p:sp>
        <p:nvSpPr>
          <p:cNvPr id="71" name="object 71"/>
          <p:cNvSpPr txBox="1"/>
          <p:nvPr/>
        </p:nvSpPr>
        <p:spPr>
          <a:xfrm>
            <a:off x="9600056" y="2572639"/>
            <a:ext cx="312420" cy="197490"/>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404040"/>
                </a:solidFill>
                <a:latin typeface="Roboto"/>
                <a:cs typeface="Roboto"/>
              </a:rPr>
              <a:t>67,9</a:t>
            </a:r>
            <a:endParaRPr sz="1200">
              <a:latin typeface="Roboto"/>
              <a:cs typeface="Roboto"/>
            </a:endParaRPr>
          </a:p>
        </p:txBody>
      </p:sp>
      <p:sp>
        <p:nvSpPr>
          <p:cNvPr id="72" name="object 72"/>
          <p:cNvSpPr txBox="1"/>
          <p:nvPr/>
        </p:nvSpPr>
        <p:spPr>
          <a:xfrm>
            <a:off x="10403205" y="2486405"/>
            <a:ext cx="312420" cy="197490"/>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404040"/>
                </a:solidFill>
                <a:latin typeface="Roboto"/>
                <a:cs typeface="Roboto"/>
              </a:rPr>
              <a:t>69,9</a:t>
            </a:r>
            <a:endParaRPr sz="1200">
              <a:latin typeface="Roboto"/>
              <a:cs typeface="Roboto"/>
            </a:endParaRPr>
          </a:p>
        </p:txBody>
      </p:sp>
      <p:sp>
        <p:nvSpPr>
          <p:cNvPr id="73" name="object 73"/>
          <p:cNvSpPr txBox="1"/>
          <p:nvPr/>
        </p:nvSpPr>
        <p:spPr>
          <a:xfrm>
            <a:off x="11206098" y="2436114"/>
            <a:ext cx="312420" cy="197490"/>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404040"/>
                </a:solidFill>
                <a:latin typeface="Roboto"/>
                <a:cs typeface="Roboto"/>
              </a:rPr>
              <a:t>71,0</a:t>
            </a:r>
            <a:endParaRPr sz="1200">
              <a:latin typeface="Roboto"/>
              <a:cs typeface="Roboto"/>
            </a:endParaRPr>
          </a:p>
        </p:txBody>
      </p:sp>
      <p:sp>
        <p:nvSpPr>
          <p:cNvPr id="74" name="object 74"/>
          <p:cNvSpPr txBox="1"/>
          <p:nvPr/>
        </p:nvSpPr>
        <p:spPr>
          <a:xfrm>
            <a:off x="7864220" y="5936032"/>
            <a:ext cx="1303020" cy="520700"/>
          </a:xfrm>
          <a:prstGeom prst="rect">
            <a:avLst/>
          </a:prstGeom>
        </p:spPr>
        <p:txBody>
          <a:bodyPr vert="horz" wrap="square" lIns="0" tIns="66040" rIns="0" bIns="0" rtlCol="0">
            <a:spAutoFit/>
          </a:bodyPr>
          <a:lstStyle/>
          <a:p>
            <a:pPr marL="86360">
              <a:lnSpc>
                <a:spcPct val="100000"/>
              </a:lnSpc>
              <a:spcBef>
                <a:spcPts val="520"/>
              </a:spcBef>
              <a:tabLst>
                <a:tab pos="889635" algn="l"/>
              </a:tabLst>
            </a:pPr>
            <a:r>
              <a:rPr sz="1400" dirty="0">
                <a:solidFill>
                  <a:srgbClr val="585858"/>
                </a:solidFill>
                <a:latin typeface="Roboto"/>
                <a:cs typeface="Roboto"/>
              </a:rPr>
              <a:t>2020	2021</a:t>
            </a:r>
            <a:endParaRPr sz="1400">
              <a:latin typeface="Roboto"/>
              <a:cs typeface="Roboto"/>
            </a:endParaRPr>
          </a:p>
          <a:p>
            <a:pPr marL="12700">
              <a:lnSpc>
                <a:spcPct val="100000"/>
              </a:lnSpc>
              <a:spcBef>
                <a:spcPts val="355"/>
              </a:spcBef>
            </a:pPr>
            <a:r>
              <a:rPr sz="1200" dirty="0">
                <a:solidFill>
                  <a:srgbClr val="585858"/>
                </a:solidFill>
                <a:latin typeface="Roboto"/>
                <a:cs typeface="Roboto"/>
              </a:rPr>
              <a:t>Desa Tertinggal</a:t>
            </a:r>
            <a:endParaRPr sz="1200">
              <a:latin typeface="Roboto"/>
              <a:cs typeface="Roboto"/>
            </a:endParaRPr>
          </a:p>
        </p:txBody>
      </p:sp>
      <p:sp>
        <p:nvSpPr>
          <p:cNvPr id="75" name="object 75"/>
          <p:cNvSpPr txBox="1"/>
          <p:nvPr/>
        </p:nvSpPr>
        <p:spPr>
          <a:xfrm>
            <a:off x="9446514" y="5936032"/>
            <a:ext cx="2195195" cy="702756"/>
          </a:xfrm>
          <a:prstGeom prst="rect">
            <a:avLst/>
          </a:prstGeom>
        </p:spPr>
        <p:txBody>
          <a:bodyPr vert="horz" wrap="square" lIns="0" tIns="66040" rIns="0" bIns="0" rtlCol="0">
            <a:spAutoFit/>
          </a:bodyPr>
          <a:lstStyle/>
          <a:p>
            <a:pPr marR="33020" algn="r">
              <a:lnSpc>
                <a:spcPct val="100000"/>
              </a:lnSpc>
              <a:spcBef>
                <a:spcPts val="520"/>
              </a:spcBef>
              <a:tabLst>
                <a:tab pos="802640" algn="l"/>
                <a:tab pos="1567180" algn="l"/>
              </a:tabLst>
            </a:pPr>
            <a:r>
              <a:rPr sz="1400" dirty="0">
                <a:solidFill>
                  <a:srgbClr val="585858"/>
                </a:solidFill>
                <a:latin typeface="Roboto"/>
                <a:cs typeface="Roboto"/>
              </a:rPr>
              <a:t>2022	2023	2024*</a:t>
            </a:r>
            <a:endParaRPr sz="1400">
              <a:latin typeface="Roboto"/>
              <a:cs typeface="Roboto"/>
            </a:endParaRPr>
          </a:p>
          <a:p>
            <a:pPr marR="5080" algn="r">
              <a:lnSpc>
                <a:spcPct val="100000"/>
              </a:lnSpc>
              <a:spcBef>
                <a:spcPts val="355"/>
              </a:spcBef>
            </a:pPr>
            <a:r>
              <a:rPr sz="1200" dirty="0">
                <a:solidFill>
                  <a:srgbClr val="585858"/>
                </a:solidFill>
                <a:latin typeface="Roboto"/>
                <a:cs typeface="Roboto"/>
              </a:rPr>
              <a:t>Realisasi Penyaluran Dana Desa</a:t>
            </a:r>
            <a:endParaRPr sz="1200">
              <a:latin typeface="Roboto"/>
              <a:cs typeface="Roboto"/>
            </a:endParaRPr>
          </a:p>
        </p:txBody>
      </p:sp>
      <p:sp>
        <p:nvSpPr>
          <p:cNvPr id="76" name="object 76"/>
          <p:cNvSpPr/>
          <p:nvPr/>
        </p:nvSpPr>
        <p:spPr>
          <a:xfrm>
            <a:off x="6197853" y="6324739"/>
            <a:ext cx="243840" cy="82550"/>
          </a:xfrm>
          <a:custGeom>
            <a:avLst/>
            <a:gdLst/>
            <a:ahLst/>
            <a:cxnLst/>
            <a:rect l="l" t="t" r="r" b="b"/>
            <a:pathLst>
              <a:path w="243839" h="82550">
                <a:moveTo>
                  <a:pt x="243839" y="0"/>
                </a:moveTo>
                <a:lnTo>
                  <a:pt x="0" y="0"/>
                </a:lnTo>
                <a:lnTo>
                  <a:pt x="0" y="82296"/>
                </a:lnTo>
                <a:lnTo>
                  <a:pt x="243839" y="82296"/>
                </a:lnTo>
                <a:lnTo>
                  <a:pt x="243839" y="0"/>
                </a:lnTo>
                <a:close/>
              </a:path>
            </a:pathLst>
          </a:custGeom>
          <a:solidFill>
            <a:srgbClr val="2F7EE1"/>
          </a:solidFill>
        </p:spPr>
        <p:txBody>
          <a:bodyPr wrap="square" lIns="0" tIns="0" rIns="0" bIns="0" rtlCol="0"/>
          <a:lstStyle/>
          <a:p>
            <a:endParaRPr/>
          </a:p>
        </p:txBody>
      </p:sp>
      <p:sp>
        <p:nvSpPr>
          <p:cNvPr id="77" name="object 77"/>
          <p:cNvSpPr txBox="1"/>
          <p:nvPr/>
        </p:nvSpPr>
        <p:spPr>
          <a:xfrm>
            <a:off x="6332601" y="5936032"/>
            <a:ext cx="1228725" cy="520700"/>
          </a:xfrm>
          <a:prstGeom prst="rect">
            <a:avLst/>
          </a:prstGeom>
        </p:spPr>
        <p:txBody>
          <a:bodyPr vert="horz" wrap="square" lIns="0" tIns="66040" rIns="0" bIns="0" rtlCol="0">
            <a:spAutoFit/>
          </a:bodyPr>
          <a:lstStyle/>
          <a:p>
            <a:pPr marL="12700">
              <a:lnSpc>
                <a:spcPct val="100000"/>
              </a:lnSpc>
              <a:spcBef>
                <a:spcPts val="520"/>
              </a:spcBef>
              <a:tabLst>
                <a:tab pos="815340" algn="l"/>
              </a:tabLst>
            </a:pPr>
            <a:r>
              <a:rPr sz="1400" dirty="0">
                <a:solidFill>
                  <a:srgbClr val="585858"/>
                </a:solidFill>
                <a:latin typeface="Roboto"/>
                <a:cs typeface="Roboto"/>
              </a:rPr>
              <a:t>2018	2019</a:t>
            </a:r>
            <a:endParaRPr sz="1400">
              <a:latin typeface="Roboto"/>
              <a:cs typeface="Roboto"/>
            </a:endParaRPr>
          </a:p>
          <a:p>
            <a:pPr marL="135255">
              <a:lnSpc>
                <a:spcPct val="100000"/>
              </a:lnSpc>
              <a:spcBef>
                <a:spcPts val="355"/>
              </a:spcBef>
            </a:pPr>
            <a:r>
              <a:rPr sz="1200" dirty="0">
                <a:solidFill>
                  <a:srgbClr val="585858"/>
                </a:solidFill>
                <a:latin typeface="Roboto"/>
                <a:cs typeface="Roboto"/>
              </a:rPr>
              <a:t>Desa Mandiri</a:t>
            </a:r>
            <a:endParaRPr sz="1200">
              <a:latin typeface="Roboto"/>
              <a:cs typeface="Roboto"/>
            </a:endParaRPr>
          </a:p>
        </p:txBody>
      </p:sp>
      <p:sp>
        <p:nvSpPr>
          <p:cNvPr id="78" name="object 78"/>
          <p:cNvSpPr/>
          <p:nvPr/>
        </p:nvSpPr>
        <p:spPr>
          <a:xfrm>
            <a:off x="7606283" y="6324739"/>
            <a:ext cx="243840" cy="82550"/>
          </a:xfrm>
          <a:custGeom>
            <a:avLst/>
            <a:gdLst/>
            <a:ahLst/>
            <a:cxnLst/>
            <a:rect l="l" t="t" r="r" b="b"/>
            <a:pathLst>
              <a:path w="243840" h="82550">
                <a:moveTo>
                  <a:pt x="243840" y="0"/>
                </a:moveTo>
                <a:lnTo>
                  <a:pt x="0" y="0"/>
                </a:lnTo>
                <a:lnTo>
                  <a:pt x="0" y="82296"/>
                </a:lnTo>
                <a:lnTo>
                  <a:pt x="243840" y="82296"/>
                </a:lnTo>
                <a:lnTo>
                  <a:pt x="243840" y="0"/>
                </a:lnTo>
                <a:close/>
              </a:path>
            </a:pathLst>
          </a:custGeom>
          <a:solidFill>
            <a:srgbClr val="FF3939"/>
          </a:solidFill>
        </p:spPr>
        <p:txBody>
          <a:bodyPr wrap="square" lIns="0" tIns="0" rIns="0" bIns="0" rtlCol="0"/>
          <a:lstStyle/>
          <a:p>
            <a:endParaRPr/>
          </a:p>
        </p:txBody>
      </p:sp>
      <p:pic>
        <p:nvPicPr>
          <p:cNvPr id="79" name="object 79"/>
          <p:cNvPicPr/>
          <p:nvPr/>
        </p:nvPicPr>
        <p:blipFill>
          <a:blip r:embed="rId9" cstate="print"/>
          <a:stretch>
            <a:fillRect/>
          </a:stretch>
        </p:blipFill>
        <p:spPr>
          <a:xfrm>
            <a:off x="9188450" y="6304851"/>
            <a:ext cx="243840" cy="121792"/>
          </a:xfrm>
          <a:prstGeom prst="rect">
            <a:avLst/>
          </a:prstGeom>
        </p:spPr>
      </p:pic>
      <p:sp>
        <p:nvSpPr>
          <p:cNvPr id="80" name="object 80"/>
          <p:cNvSpPr txBox="1"/>
          <p:nvPr/>
        </p:nvSpPr>
        <p:spPr>
          <a:xfrm>
            <a:off x="396951" y="1535429"/>
            <a:ext cx="4985748" cy="289823"/>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Ketimpangan (Theil Index) turun signifikan</a:t>
            </a:r>
            <a:endParaRPr sz="1800" dirty="0">
              <a:latin typeface="Arial"/>
              <a:cs typeface="Arial"/>
            </a:endParaRPr>
          </a:p>
        </p:txBody>
      </p:sp>
      <p:sp>
        <p:nvSpPr>
          <p:cNvPr id="82" name="object 82"/>
          <p:cNvSpPr txBox="1">
            <a:spLocks noGrp="1"/>
          </p:cNvSpPr>
          <p:nvPr>
            <p:ph type="sldNum" sz="quarter" idx="7"/>
          </p:nvPr>
        </p:nvSpPr>
        <p:spPr>
          <a:xfrm>
            <a:off x="11767439" y="6505836"/>
            <a:ext cx="411607" cy="217366"/>
          </a:xfrm>
          <a:prstGeom prst="rect">
            <a:avLst/>
          </a:prstGeom>
        </p:spPr>
        <p:txBody>
          <a:bodyPr vert="horz" wrap="square" lIns="0" tIns="32384" rIns="0" bIns="0" rtlCol="0">
            <a:spAutoFit/>
          </a:bodyPr>
          <a:lstStyle/>
          <a:p>
            <a:pPr marL="39370">
              <a:lnSpc>
                <a:spcPct val="100000"/>
              </a:lnSpc>
              <a:spcBef>
                <a:spcPts val="254"/>
              </a:spcBef>
            </a:pPr>
            <a:fld id="{81D60167-4931-47E6-BA6A-407CBD079E47}" type="slidenum">
              <a:rPr dirty="0">
                <a:solidFill>
                  <a:srgbClr val="FFFFFF"/>
                </a:solidFill>
              </a:rPr>
              <a:t>24</a:t>
            </a:fld>
            <a:endParaRPr dirty="0">
              <a:solidFill>
                <a:srgbClr val="FFFFFF"/>
              </a:solidFill>
            </a:endParaRPr>
          </a:p>
        </p:txBody>
      </p:sp>
      <p:sp>
        <p:nvSpPr>
          <p:cNvPr id="81" name="object 81"/>
          <p:cNvSpPr txBox="1"/>
          <p:nvPr/>
        </p:nvSpPr>
        <p:spPr>
          <a:xfrm>
            <a:off x="6607218" y="1535429"/>
            <a:ext cx="5064082" cy="566822"/>
          </a:xfrm>
          <a:prstGeom prst="rect">
            <a:avLst/>
          </a:prstGeom>
        </p:spPr>
        <p:txBody>
          <a:bodyPr vert="horz" wrap="square" lIns="0" tIns="12700" rIns="0" bIns="0" rtlCol="0">
            <a:spAutoFit/>
          </a:bodyPr>
          <a:lstStyle/>
          <a:p>
            <a:pPr marR="5080" algn="r">
              <a:lnSpc>
                <a:spcPct val="100000"/>
              </a:lnSpc>
              <a:spcBef>
                <a:spcPts val="100"/>
              </a:spcBef>
            </a:pPr>
            <a:r>
              <a:rPr sz="1800" b="1" dirty="0">
                <a:latin typeface="Arial"/>
                <a:cs typeface="Arial"/>
              </a:rPr>
              <a:t>Desa Tertinggal menurun tajam, Desa Mandiri</a:t>
            </a:r>
            <a:endParaRPr sz="1800" dirty="0">
              <a:latin typeface="Arial"/>
              <a:cs typeface="Arial"/>
            </a:endParaRPr>
          </a:p>
          <a:p>
            <a:pPr marR="5080" algn="r">
              <a:lnSpc>
                <a:spcPct val="100000"/>
              </a:lnSpc>
            </a:pPr>
            <a:r>
              <a:rPr sz="1800" b="1" dirty="0">
                <a:latin typeface="Arial"/>
                <a:cs typeface="Arial"/>
              </a:rPr>
              <a:t>meningkat pesat</a:t>
            </a:r>
            <a:endParaRPr sz="1800" dirty="0">
              <a:latin typeface="Arial"/>
              <a:cs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2"/>
            <a:ext cx="12192635" cy="6858000"/>
            <a:chOff x="0" y="-2"/>
            <a:chExt cx="12192635" cy="6858000"/>
          </a:xfrm>
        </p:grpSpPr>
        <p:pic>
          <p:nvPicPr>
            <p:cNvPr id="3" name="object 3"/>
            <p:cNvPicPr/>
            <p:nvPr/>
          </p:nvPicPr>
          <p:blipFill>
            <a:blip r:embed="rId2" cstate="print"/>
            <a:stretch>
              <a:fillRect/>
            </a:stretch>
          </p:blipFill>
          <p:spPr>
            <a:xfrm>
              <a:off x="0" y="-2"/>
              <a:ext cx="12192019" cy="6858002"/>
            </a:xfrm>
            <a:prstGeom prst="rect">
              <a:avLst/>
            </a:prstGeom>
          </p:spPr>
        </p:pic>
        <p:sp>
          <p:nvSpPr>
            <p:cNvPr id="4" name="object 4"/>
            <p:cNvSpPr/>
            <p:nvPr/>
          </p:nvSpPr>
          <p:spPr>
            <a:xfrm>
              <a:off x="6167501" y="6610484"/>
              <a:ext cx="3961129" cy="51435"/>
            </a:xfrm>
            <a:custGeom>
              <a:avLst/>
              <a:gdLst/>
              <a:ahLst/>
              <a:cxnLst/>
              <a:rect l="l" t="t" r="r" b="b"/>
              <a:pathLst>
                <a:path w="3961129" h="51434">
                  <a:moveTo>
                    <a:pt x="3961003" y="0"/>
                  </a:moveTo>
                  <a:lnTo>
                    <a:pt x="0" y="0"/>
                  </a:lnTo>
                  <a:lnTo>
                    <a:pt x="0" y="51401"/>
                  </a:lnTo>
                  <a:lnTo>
                    <a:pt x="3961003" y="51401"/>
                  </a:lnTo>
                  <a:lnTo>
                    <a:pt x="3961003" y="0"/>
                  </a:lnTo>
                  <a:close/>
                </a:path>
              </a:pathLst>
            </a:custGeom>
            <a:solidFill>
              <a:srgbClr val="225FA7"/>
            </a:solidFill>
          </p:spPr>
          <p:txBody>
            <a:bodyPr wrap="square" lIns="0" tIns="0" rIns="0" bIns="0" rtlCol="0"/>
            <a:lstStyle/>
            <a:p>
              <a:endParaRPr/>
            </a:p>
          </p:txBody>
        </p:sp>
        <p:sp>
          <p:nvSpPr>
            <p:cNvPr id="5" name="object 5"/>
            <p:cNvSpPr/>
            <p:nvPr/>
          </p:nvSpPr>
          <p:spPr>
            <a:xfrm>
              <a:off x="10128504" y="6610484"/>
              <a:ext cx="1513205" cy="51435"/>
            </a:xfrm>
            <a:custGeom>
              <a:avLst/>
              <a:gdLst/>
              <a:ahLst/>
              <a:cxnLst/>
              <a:rect l="l" t="t" r="r" b="b"/>
              <a:pathLst>
                <a:path w="1513204" h="51434">
                  <a:moveTo>
                    <a:pt x="1512697" y="0"/>
                  </a:moveTo>
                  <a:lnTo>
                    <a:pt x="0" y="0"/>
                  </a:lnTo>
                  <a:lnTo>
                    <a:pt x="0" y="51401"/>
                  </a:lnTo>
                  <a:lnTo>
                    <a:pt x="1512697" y="51401"/>
                  </a:lnTo>
                  <a:lnTo>
                    <a:pt x="1512697" y="0"/>
                  </a:lnTo>
                  <a:close/>
                </a:path>
              </a:pathLst>
            </a:custGeom>
            <a:solidFill>
              <a:srgbClr val="F3BA44"/>
            </a:solidFill>
          </p:spPr>
          <p:txBody>
            <a:bodyPr wrap="square" lIns="0" tIns="0" rIns="0" bIns="0" rtlCol="0"/>
            <a:lstStyle/>
            <a:p>
              <a:endParaRPr/>
            </a:p>
          </p:txBody>
        </p:sp>
        <p:sp>
          <p:nvSpPr>
            <p:cNvPr id="6" name="object 6"/>
            <p:cNvSpPr/>
            <p:nvPr/>
          </p:nvSpPr>
          <p:spPr>
            <a:xfrm>
              <a:off x="263347" y="6610484"/>
              <a:ext cx="5904230" cy="51435"/>
            </a:xfrm>
            <a:custGeom>
              <a:avLst/>
              <a:gdLst/>
              <a:ahLst/>
              <a:cxnLst/>
              <a:rect l="l" t="t" r="r" b="b"/>
              <a:pathLst>
                <a:path w="5904230" h="51434">
                  <a:moveTo>
                    <a:pt x="5904103" y="0"/>
                  </a:moveTo>
                  <a:lnTo>
                    <a:pt x="0" y="0"/>
                  </a:lnTo>
                  <a:lnTo>
                    <a:pt x="0" y="51401"/>
                  </a:lnTo>
                  <a:lnTo>
                    <a:pt x="5904103" y="51401"/>
                  </a:lnTo>
                  <a:lnTo>
                    <a:pt x="5904103" y="0"/>
                  </a:lnTo>
                  <a:close/>
                </a:path>
              </a:pathLst>
            </a:custGeom>
            <a:solidFill>
              <a:srgbClr val="337CB8"/>
            </a:solidFill>
          </p:spPr>
          <p:txBody>
            <a:bodyPr wrap="square" lIns="0" tIns="0" rIns="0" bIns="0" rtlCol="0"/>
            <a:lstStyle/>
            <a:p>
              <a:endParaRPr/>
            </a:p>
          </p:txBody>
        </p:sp>
        <p:pic>
          <p:nvPicPr>
            <p:cNvPr id="7" name="object 7"/>
            <p:cNvPicPr/>
            <p:nvPr/>
          </p:nvPicPr>
          <p:blipFill>
            <a:blip r:embed="rId3" cstate="print"/>
            <a:stretch>
              <a:fillRect/>
            </a:stretch>
          </p:blipFill>
          <p:spPr>
            <a:xfrm>
              <a:off x="1029068" y="259715"/>
              <a:ext cx="2042541" cy="488441"/>
            </a:xfrm>
            <a:prstGeom prst="rect">
              <a:avLst/>
            </a:prstGeom>
          </p:spPr>
        </p:pic>
        <p:pic>
          <p:nvPicPr>
            <p:cNvPr id="8" name="object 8"/>
            <p:cNvPicPr/>
            <p:nvPr/>
          </p:nvPicPr>
          <p:blipFill>
            <a:blip r:embed="rId4" cstate="print"/>
            <a:stretch>
              <a:fillRect/>
            </a:stretch>
          </p:blipFill>
          <p:spPr>
            <a:xfrm>
              <a:off x="327558" y="247688"/>
              <a:ext cx="511848" cy="556348"/>
            </a:xfrm>
            <a:prstGeom prst="rect">
              <a:avLst/>
            </a:prstGeom>
          </p:spPr>
        </p:pic>
      </p:grpSp>
      <p:sp>
        <p:nvSpPr>
          <p:cNvPr id="9" name="object 9"/>
          <p:cNvSpPr txBox="1">
            <a:spLocks noGrp="1"/>
          </p:cNvSpPr>
          <p:nvPr>
            <p:ph type="title"/>
          </p:nvPr>
        </p:nvSpPr>
        <p:spPr>
          <a:xfrm>
            <a:off x="977290" y="2508630"/>
            <a:ext cx="6566510" cy="1732280"/>
          </a:xfrm>
          <a:prstGeom prst="rect">
            <a:avLst/>
          </a:prstGeom>
        </p:spPr>
        <p:txBody>
          <a:bodyPr vert="horz" wrap="square" lIns="0" tIns="81280" rIns="0" bIns="0" rtlCol="0">
            <a:spAutoFit/>
          </a:bodyPr>
          <a:lstStyle/>
          <a:p>
            <a:pPr marL="12700" marR="5080">
              <a:lnSpc>
                <a:spcPts val="4320"/>
              </a:lnSpc>
              <a:spcBef>
                <a:spcPts val="640"/>
              </a:spcBef>
            </a:pPr>
            <a:r>
              <a:rPr sz="4000" dirty="0">
                <a:solidFill>
                  <a:srgbClr val="FFFFFF"/>
                </a:solidFill>
                <a:latin typeface="Roboto"/>
                <a:cs typeface="Roboto"/>
              </a:rPr>
              <a:t>Skema </a:t>
            </a:r>
            <a:r>
              <a:rPr sz="4000" spc="-10" dirty="0">
                <a:solidFill>
                  <a:srgbClr val="FFFFFF"/>
                </a:solidFill>
                <a:latin typeface="Roboto"/>
                <a:cs typeface="Roboto"/>
              </a:rPr>
              <a:t>pembiayaan </a:t>
            </a:r>
            <a:r>
              <a:rPr sz="4000" dirty="0">
                <a:solidFill>
                  <a:srgbClr val="FFFFFF"/>
                </a:solidFill>
                <a:latin typeface="Roboto"/>
                <a:cs typeface="Roboto"/>
              </a:rPr>
              <a:t>inovatif</a:t>
            </a:r>
            <a:r>
              <a:rPr sz="4000" spc="-140" dirty="0">
                <a:solidFill>
                  <a:srgbClr val="FFFFFF"/>
                </a:solidFill>
                <a:latin typeface="Roboto"/>
                <a:cs typeface="Roboto"/>
              </a:rPr>
              <a:t> </a:t>
            </a:r>
            <a:r>
              <a:rPr sz="4000" dirty="0">
                <a:solidFill>
                  <a:srgbClr val="FFFFFF"/>
                </a:solidFill>
                <a:latin typeface="Roboto"/>
                <a:cs typeface="Roboto"/>
              </a:rPr>
              <a:t>untuk</a:t>
            </a:r>
            <a:r>
              <a:rPr sz="4000" spc="-165" dirty="0">
                <a:solidFill>
                  <a:srgbClr val="FFFFFF"/>
                </a:solidFill>
                <a:latin typeface="Roboto"/>
                <a:cs typeface="Roboto"/>
              </a:rPr>
              <a:t> </a:t>
            </a:r>
            <a:r>
              <a:rPr sz="4000" spc="-10" dirty="0">
                <a:solidFill>
                  <a:srgbClr val="FFFFFF"/>
                </a:solidFill>
                <a:latin typeface="Roboto"/>
                <a:cs typeface="Roboto"/>
              </a:rPr>
              <a:t>akselerasi </a:t>
            </a:r>
            <a:r>
              <a:rPr sz="4000" dirty="0">
                <a:solidFill>
                  <a:srgbClr val="FFFFFF"/>
                </a:solidFill>
                <a:latin typeface="Roboto"/>
                <a:cs typeface="Roboto"/>
              </a:rPr>
              <a:t>pembangunan</a:t>
            </a:r>
            <a:r>
              <a:rPr sz="4000" spc="-165" dirty="0">
                <a:solidFill>
                  <a:srgbClr val="FFFFFF"/>
                </a:solidFill>
                <a:latin typeface="Roboto"/>
                <a:cs typeface="Roboto"/>
              </a:rPr>
              <a:t> </a:t>
            </a:r>
            <a:r>
              <a:rPr sz="4000" spc="-10" dirty="0">
                <a:solidFill>
                  <a:srgbClr val="FFFFFF"/>
                </a:solidFill>
                <a:latin typeface="Roboto"/>
                <a:cs typeface="Roboto"/>
              </a:rPr>
              <a:t>daerah</a:t>
            </a:r>
            <a:endParaRPr sz="4000" dirty="0">
              <a:latin typeface="Roboto"/>
              <a:cs typeface="Roboto"/>
            </a:endParaRPr>
          </a:p>
        </p:txBody>
      </p:sp>
      <p:sp>
        <p:nvSpPr>
          <p:cNvPr id="10" name="object 10"/>
          <p:cNvSpPr txBox="1">
            <a:spLocks noGrp="1"/>
          </p:cNvSpPr>
          <p:nvPr>
            <p:ph type="sldNum" sz="quarter" idx="7"/>
          </p:nvPr>
        </p:nvSpPr>
        <p:spPr>
          <a:prstGeom prst="rect">
            <a:avLst/>
          </a:prstGeom>
        </p:spPr>
        <p:txBody>
          <a:bodyPr vert="horz" wrap="square" lIns="0" tIns="32384" rIns="0" bIns="0" rtlCol="0">
            <a:spAutoFit/>
          </a:bodyPr>
          <a:lstStyle/>
          <a:p>
            <a:pPr marL="39370">
              <a:lnSpc>
                <a:spcPct val="100000"/>
              </a:lnSpc>
              <a:spcBef>
                <a:spcPts val="254"/>
              </a:spcBef>
            </a:pPr>
            <a:fld id="{81D60167-4931-47E6-BA6A-407CBD079E47}" type="slidenum">
              <a:rPr spc="-25" dirty="0">
                <a:solidFill>
                  <a:srgbClr val="FFFFFF"/>
                </a:solidFill>
              </a:rPr>
              <a:t>25</a:t>
            </a:fld>
            <a:endParaRPr spc="-25" dirty="0">
              <a:solidFill>
                <a:srgbClr val="FFFF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040114" y="6055042"/>
            <a:ext cx="3152140" cy="339090"/>
          </a:xfrm>
          <a:custGeom>
            <a:avLst/>
            <a:gdLst/>
            <a:ahLst/>
            <a:cxnLst/>
            <a:rect l="l" t="t" r="r" b="b"/>
            <a:pathLst>
              <a:path w="3152140" h="339089">
                <a:moveTo>
                  <a:pt x="3151885" y="0"/>
                </a:moveTo>
                <a:lnTo>
                  <a:pt x="0" y="0"/>
                </a:lnTo>
                <a:lnTo>
                  <a:pt x="0" y="338556"/>
                </a:lnTo>
                <a:lnTo>
                  <a:pt x="3151885" y="338556"/>
                </a:lnTo>
                <a:lnTo>
                  <a:pt x="3151885" y="0"/>
                </a:lnTo>
                <a:close/>
              </a:path>
            </a:pathLst>
          </a:custGeom>
          <a:solidFill>
            <a:srgbClr val="EB1547"/>
          </a:solidFill>
        </p:spPr>
        <p:txBody>
          <a:bodyPr wrap="square" lIns="0" tIns="0" rIns="0" bIns="0" rtlCol="0"/>
          <a:lstStyle/>
          <a:p>
            <a:endParaRPr/>
          </a:p>
        </p:txBody>
      </p:sp>
      <p:sp>
        <p:nvSpPr>
          <p:cNvPr id="3" name="object 3"/>
          <p:cNvSpPr txBox="1"/>
          <p:nvPr/>
        </p:nvSpPr>
        <p:spPr>
          <a:xfrm>
            <a:off x="9601961" y="6084823"/>
            <a:ext cx="2028825" cy="504625"/>
          </a:xfrm>
          <a:prstGeom prst="rect">
            <a:avLst/>
          </a:prstGeom>
        </p:spPr>
        <p:txBody>
          <a:bodyPr vert="horz" wrap="square" lIns="0" tIns="12065" rIns="0" bIns="0" rtlCol="0">
            <a:spAutoFit/>
          </a:bodyPr>
          <a:lstStyle/>
          <a:p>
            <a:pPr marL="12700">
              <a:lnSpc>
                <a:spcPct val="100000"/>
              </a:lnSpc>
              <a:spcBef>
                <a:spcPts val="95"/>
              </a:spcBef>
            </a:pPr>
            <a:r>
              <a:rPr sz="1600" b="1" i="1" dirty="0">
                <a:solidFill>
                  <a:srgbClr val="FFFFFF"/>
                </a:solidFill>
                <a:latin typeface="Arial"/>
                <a:cs typeface="Arial"/>
              </a:rPr>
              <a:t>INNOVATIVE FINANCING</a:t>
            </a:r>
            <a:endParaRPr sz="1600">
              <a:latin typeface="Arial"/>
              <a:cs typeface="Arial"/>
            </a:endParaRPr>
          </a:p>
        </p:txBody>
      </p:sp>
      <p:grpSp>
        <p:nvGrpSpPr>
          <p:cNvPr id="4" name="object 4"/>
          <p:cNvGrpSpPr/>
          <p:nvPr/>
        </p:nvGrpSpPr>
        <p:grpSpPr>
          <a:xfrm>
            <a:off x="13205" y="2673375"/>
            <a:ext cx="12179300" cy="3706495"/>
            <a:chOff x="13205" y="2673375"/>
            <a:chExt cx="12179300" cy="3706495"/>
          </a:xfrm>
        </p:grpSpPr>
        <p:sp>
          <p:nvSpPr>
            <p:cNvPr id="5" name="object 5"/>
            <p:cNvSpPr/>
            <p:nvPr/>
          </p:nvSpPr>
          <p:spPr>
            <a:xfrm>
              <a:off x="3018155" y="3011588"/>
              <a:ext cx="9173845" cy="3368040"/>
            </a:xfrm>
            <a:custGeom>
              <a:avLst/>
              <a:gdLst/>
              <a:ahLst/>
              <a:cxnLst/>
              <a:rect l="l" t="t" r="r" b="b"/>
              <a:pathLst>
                <a:path w="9173845" h="3368040">
                  <a:moveTo>
                    <a:pt x="3049651" y="0"/>
                  </a:moveTo>
                  <a:lnTo>
                    <a:pt x="0" y="0"/>
                  </a:lnTo>
                  <a:lnTo>
                    <a:pt x="0" y="3367913"/>
                  </a:lnTo>
                  <a:lnTo>
                    <a:pt x="3049651" y="3367913"/>
                  </a:lnTo>
                  <a:lnTo>
                    <a:pt x="3049651" y="0"/>
                  </a:lnTo>
                  <a:close/>
                </a:path>
                <a:path w="9173845" h="3368040">
                  <a:moveTo>
                    <a:pt x="9173845" y="25"/>
                  </a:moveTo>
                  <a:lnTo>
                    <a:pt x="6069203" y="25"/>
                  </a:lnTo>
                  <a:lnTo>
                    <a:pt x="6069203" y="3029369"/>
                  </a:lnTo>
                  <a:lnTo>
                    <a:pt x="9173845" y="3029369"/>
                  </a:lnTo>
                  <a:lnTo>
                    <a:pt x="9173845" y="25"/>
                  </a:lnTo>
                  <a:close/>
                </a:path>
              </a:pathLst>
            </a:custGeom>
            <a:solidFill>
              <a:srgbClr val="F1F1F1"/>
            </a:solidFill>
          </p:spPr>
          <p:txBody>
            <a:bodyPr wrap="square" lIns="0" tIns="0" rIns="0" bIns="0" rtlCol="0"/>
            <a:lstStyle/>
            <a:p>
              <a:endParaRPr/>
            </a:p>
          </p:txBody>
        </p:sp>
        <p:sp>
          <p:nvSpPr>
            <p:cNvPr id="6" name="object 6"/>
            <p:cNvSpPr/>
            <p:nvPr/>
          </p:nvSpPr>
          <p:spPr>
            <a:xfrm>
              <a:off x="13205" y="2673375"/>
              <a:ext cx="3006725" cy="339090"/>
            </a:xfrm>
            <a:custGeom>
              <a:avLst/>
              <a:gdLst/>
              <a:ahLst/>
              <a:cxnLst/>
              <a:rect l="l" t="t" r="r" b="b"/>
              <a:pathLst>
                <a:path w="3006725" h="339089">
                  <a:moveTo>
                    <a:pt x="0" y="338556"/>
                  </a:moveTo>
                  <a:lnTo>
                    <a:pt x="3006473" y="338556"/>
                  </a:lnTo>
                  <a:lnTo>
                    <a:pt x="3006473" y="0"/>
                  </a:lnTo>
                  <a:lnTo>
                    <a:pt x="0" y="0"/>
                  </a:lnTo>
                  <a:lnTo>
                    <a:pt x="0" y="338556"/>
                  </a:lnTo>
                  <a:close/>
                </a:path>
              </a:pathLst>
            </a:custGeom>
            <a:solidFill>
              <a:srgbClr val="FFC000"/>
            </a:solidFill>
          </p:spPr>
          <p:txBody>
            <a:bodyPr wrap="square" lIns="0" tIns="0" rIns="0" bIns="0" rtlCol="0"/>
            <a:lstStyle/>
            <a:p>
              <a:endParaRPr/>
            </a:p>
          </p:txBody>
        </p:sp>
      </p:grpSp>
      <p:sp>
        <p:nvSpPr>
          <p:cNvPr id="7" name="object 7"/>
          <p:cNvSpPr txBox="1"/>
          <p:nvPr/>
        </p:nvSpPr>
        <p:spPr>
          <a:xfrm>
            <a:off x="635304" y="2702432"/>
            <a:ext cx="1782445" cy="504625"/>
          </a:xfrm>
          <a:prstGeom prst="rect">
            <a:avLst/>
          </a:prstGeom>
        </p:spPr>
        <p:txBody>
          <a:bodyPr vert="horz" wrap="square" lIns="0" tIns="12065" rIns="0" bIns="0" rtlCol="0">
            <a:spAutoFit/>
          </a:bodyPr>
          <a:lstStyle/>
          <a:p>
            <a:pPr marL="12700">
              <a:lnSpc>
                <a:spcPct val="100000"/>
              </a:lnSpc>
              <a:spcBef>
                <a:spcPts val="95"/>
              </a:spcBef>
            </a:pPr>
            <a:r>
              <a:rPr sz="1600" b="1" dirty="0">
                <a:latin typeface="Arial"/>
                <a:cs typeface="Arial"/>
              </a:rPr>
              <a:t>OPTIMALISASI PDRD</a:t>
            </a:r>
            <a:endParaRPr sz="1600">
              <a:latin typeface="Arial"/>
              <a:cs typeface="Arial"/>
            </a:endParaRPr>
          </a:p>
        </p:txBody>
      </p:sp>
      <p:grpSp>
        <p:nvGrpSpPr>
          <p:cNvPr id="8" name="object 8"/>
          <p:cNvGrpSpPr/>
          <p:nvPr/>
        </p:nvGrpSpPr>
        <p:grpSpPr>
          <a:xfrm>
            <a:off x="13205" y="2296160"/>
            <a:ext cx="2940685" cy="339090"/>
            <a:chOff x="13205" y="2296160"/>
            <a:chExt cx="2940685" cy="339090"/>
          </a:xfrm>
        </p:grpSpPr>
        <p:sp>
          <p:nvSpPr>
            <p:cNvPr id="9" name="object 9"/>
            <p:cNvSpPr/>
            <p:nvPr/>
          </p:nvSpPr>
          <p:spPr>
            <a:xfrm>
              <a:off x="13205" y="2296160"/>
              <a:ext cx="2940685" cy="339090"/>
            </a:xfrm>
            <a:custGeom>
              <a:avLst/>
              <a:gdLst/>
              <a:ahLst/>
              <a:cxnLst/>
              <a:rect l="l" t="t" r="r" b="b"/>
              <a:pathLst>
                <a:path w="2940685" h="339089">
                  <a:moveTo>
                    <a:pt x="2940433" y="0"/>
                  </a:moveTo>
                  <a:lnTo>
                    <a:pt x="0" y="0"/>
                  </a:lnTo>
                  <a:lnTo>
                    <a:pt x="0" y="338581"/>
                  </a:lnTo>
                  <a:lnTo>
                    <a:pt x="2771142" y="338581"/>
                  </a:lnTo>
                  <a:lnTo>
                    <a:pt x="2940433" y="169290"/>
                  </a:lnTo>
                  <a:lnTo>
                    <a:pt x="2940433" y="0"/>
                  </a:lnTo>
                  <a:close/>
                </a:path>
              </a:pathLst>
            </a:custGeom>
            <a:solidFill>
              <a:srgbClr val="5D7492"/>
            </a:solidFill>
          </p:spPr>
          <p:txBody>
            <a:bodyPr wrap="square" lIns="0" tIns="0" rIns="0" bIns="0" rtlCol="0"/>
            <a:lstStyle/>
            <a:p>
              <a:endParaRPr/>
            </a:p>
          </p:txBody>
        </p:sp>
        <p:sp>
          <p:nvSpPr>
            <p:cNvPr id="10" name="object 10"/>
            <p:cNvSpPr/>
            <p:nvPr/>
          </p:nvSpPr>
          <p:spPr>
            <a:xfrm>
              <a:off x="2784347" y="2465451"/>
              <a:ext cx="169545" cy="169545"/>
            </a:xfrm>
            <a:custGeom>
              <a:avLst/>
              <a:gdLst/>
              <a:ahLst/>
              <a:cxnLst/>
              <a:rect l="l" t="t" r="r" b="b"/>
              <a:pathLst>
                <a:path w="169544" h="169544">
                  <a:moveTo>
                    <a:pt x="169290" y="0"/>
                  </a:moveTo>
                  <a:lnTo>
                    <a:pt x="33908" y="33782"/>
                  </a:lnTo>
                  <a:lnTo>
                    <a:pt x="0" y="169290"/>
                  </a:lnTo>
                  <a:lnTo>
                    <a:pt x="169290" y="0"/>
                  </a:lnTo>
                  <a:close/>
                </a:path>
              </a:pathLst>
            </a:custGeom>
            <a:solidFill>
              <a:srgbClr val="4A5D76"/>
            </a:solidFill>
          </p:spPr>
          <p:txBody>
            <a:bodyPr wrap="square" lIns="0" tIns="0" rIns="0" bIns="0" rtlCol="0"/>
            <a:lstStyle/>
            <a:p>
              <a:endParaRPr/>
            </a:p>
          </p:txBody>
        </p:sp>
      </p:grpSp>
      <p:sp>
        <p:nvSpPr>
          <p:cNvPr id="11" name="object 11"/>
          <p:cNvSpPr txBox="1"/>
          <p:nvPr/>
        </p:nvSpPr>
        <p:spPr>
          <a:xfrm>
            <a:off x="853235" y="2298319"/>
            <a:ext cx="1894535" cy="321242"/>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FFFFFF"/>
                </a:solidFill>
                <a:latin typeface="Arial"/>
                <a:cs typeface="Arial"/>
              </a:rPr>
              <a:t>2023 - 2025</a:t>
            </a:r>
            <a:endParaRPr sz="2000" dirty="0">
              <a:latin typeface="Arial"/>
              <a:cs typeface="Arial"/>
            </a:endParaRPr>
          </a:p>
        </p:txBody>
      </p:sp>
      <p:grpSp>
        <p:nvGrpSpPr>
          <p:cNvPr id="12" name="object 12"/>
          <p:cNvGrpSpPr/>
          <p:nvPr/>
        </p:nvGrpSpPr>
        <p:grpSpPr>
          <a:xfrm>
            <a:off x="3018154" y="2277110"/>
            <a:ext cx="6005195" cy="353695"/>
            <a:chOff x="3018154" y="2277110"/>
            <a:chExt cx="6005195" cy="353695"/>
          </a:xfrm>
        </p:grpSpPr>
        <p:sp>
          <p:nvSpPr>
            <p:cNvPr id="13" name="object 13"/>
            <p:cNvSpPr/>
            <p:nvPr/>
          </p:nvSpPr>
          <p:spPr>
            <a:xfrm>
              <a:off x="3018154" y="2277110"/>
              <a:ext cx="6005195" cy="353695"/>
            </a:xfrm>
            <a:custGeom>
              <a:avLst/>
              <a:gdLst/>
              <a:ahLst/>
              <a:cxnLst/>
              <a:rect l="l" t="t" r="r" b="b"/>
              <a:pathLst>
                <a:path w="6005195" h="353694">
                  <a:moveTo>
                    <a:pt x="6004687" y="0"/>
                  </a:moveTo>
                  <a:lnTo>
                    <a:pt x="0" y="0"/>
                  </a:lnTo>
                  <a:lnTo>
                    <a:pt x="0" y="353313"/>
                  </a:lnTo>
                  <a:lnTo>
                    <a:pt x="5828157" y="353313"/>
                  </a:lnTo>
                  <a:lnTo>
                    <a:pt x="6004687" y="176656"/>
                  </a:lnTo>
                  <a:lnTo>
                    <a:pt x="6004687" y="0"/>
                  </a:lnTo>
                  <a:close/>
                </a:path>
              </a:pathLst>
            </a:custGeom>
            <a:solidFill>
              <a:srgbClr val="5D7492"/>
            </a:solidFill>
          </p:spPr>
          <p:txBody>
            <a:bodyPr wrap="square" lIns="0" tIns="0" rIns="0" bIns="0" rtlCol="0"/>
            <a:lstStyle/>
            <a:p>
              <a:endParaRPr/>
            </a:p>
          </p:txBody>
        </p:sp>
        <p:sp>
          <p:nvSpPr>
            <p:cNvPr id="14" name="object 14"/>
            <p:cNvSpPr/>
            <p:nvPr/>
          </p:nvSpPr>
          <p:spPr>
            <a:xfrm>
              <a:off x="8846311" y="2453767"/>
              <a:ext cx="176530" cy="177165"/>
            </a:xfrm>
            <a:custGeom>
              <a:avLst/>
              <a:gdLst/>
              <a:ahLst/>
              <a:cxnLst/>
              <a:rect l="l" t="t" r="r" b="b"/>
              <a:pathLst>
                <a:path w="176529" h="177164">
                  <a:moveTo>
                    <a:pt x="176530" y="0"/>
                  </a:moveTo>
                  <a:lnTo>
                    <a:pt x="35306" y="35306"/>
                  </a:lnTo>
                  <a:lnTo>
                    <a:pt x="0" y="176657"/>
                  </a:lnTo>
                  <a:lnTo>
                    <a:pt x="176530" y="0"/>
                  </a:lnTo>
                  <a:close/>
                </a:path>
              </a:pathLst>
            </a:custGeom>
            <a:solidFill>
              <a:srgbClr val="4A5D76"/>
            </a:solidFill>
          </p:spPr>
          <p:txBody>
            <a:bodyPr wrap="square" lIns="0" tIns="0" rIns="0" bIns="0" rtlCol="0"/>
            <a:lstStyle/>
            <a:p>
              <a:endParaRPr/>
            </a:p>
          </p:txBody>
        </p:sp>
      </p:grpSp>
      <p:sp>
        <p:nvSpPr>
          <p:cNvPr id="15" name="object 15"/>
          <p:cNvSpPr txBox="1"/>
          <p:nvPr/>
        </p:nvSpPr>
        <p:spPr>
          <a:xfrm>
            <a:off x="5174740" y="2281555"/>
            <a:ext cx="2176523" cy="321242"/>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FFFFFF"/>
                </a:solidFill>
                <a:latin typeface="Arial"/>
                <a:cs typeface="Arial"/>
              </a:rPr>
              <a:t>2024 - 2025</a:t>
            </a:r>
            <a:endParaRPr sz="2000" dirty="0">
              <a:latin typeface="Arial"/>
              <a:cs typeface="Arial"/>
            </a:endParaRPr>
          </a:p>
        </p:txBody>
      </p:sp>
      <p:grpSp>
        <p:nvGrpSpPr>
          <p:cNvPr id="16" name="object 16"/>
          <p:cNvGrpSpPr/>
          <p:nvPr/>
        </p:nvGrpSpPr>
        <p:grpSpPr>
          <a:xfrm>
            <a:off x="9070593" y="2277110"/>
            <a:ext cx="3092450" cy="328295"/>
            <a:chOff x="9070593" y="2277110"/>
            <a:chExt cx="3092450" cy="328295"/>
          </a:xfrm>
        </p:grpSpPr>
        <p:sp>
          <p:nvSpPr>
            <p:cNvPr id="17" name="object 17"/>
            <p:cNvSpPr/>
            <p:nvPr/>
          </p:nvSpPr>
          <p:spPr>
            <a:xfrm>
              <a:off x="9070593" y="2277110"/>
              <a:ext cx="3092450" cy="328295"/>
            </a:xfrm>
            <a:custGeom>
              <a:avLst/>
              <a:gdLst/>
              <a:ahLst/>
              <a:cxnLst/>
              <a:rect l="l" t="t" r="r" b="b"/>
              <a:pathLst>
                <a:path w="3092450" h="328294">
                  <a:moveTo>
                    <a:pt x="3092069" y="0"/>
                  </a:moveTo>
                  <a:lnTo>
                    <a:pt x="0" y="0"/>
                  </a:lnTo>
                  <a:lnTo>
                    <a:pt x="0" y="327913"/>
                  </a:lnTo>
                  <a:lnTo>
                    <a:pt x="2928111" y="327913"/>
                  </a:lnTo>
                  <a:lnTo>
                    <a:pt x="3092069" y="163956"/>
                  </a:lnTo>
                  <a:lnTo>
                    <a:pt x="3092069" y="0"/>
                  </a:lnTo>
                  <a:close/>
                </a:path>
              </a:pathLst>
            </a:custGeom>
            <a:solidFill>
              <a:srgbClr val="5D7492"/>
            </a:solidFill>
          </p:spPr>
          <p:txBody>
            <a:bodyPr wrap="square" lIns="0" tIns="0" rIns="0" bIns="0" rtlCol="0"/>
            <a:lstStyle/>
            <a:p>
              <a:endParaRPr/>
            </a:p>
          </p:txBody>
        </p:sp>
        <p:sp>
          <p:nvSpPr>
            <p:cNvPr id="18" name="object 18"/>
            <p:cNvSpPr/>
            <p:nvPr/>
          </p:nvSpPr>
          <p:spPr>
            <a:xfrm>
              <a:off x="11998705" y="2441067"/>
              <a:ext cx="164465" cy="164465"/>
            </a:xfrm>
            <a:custGeom>
              <a:avLst/>
              <a:gdLst/>
              <a:ahLst/>
              <a:cxnLst/>
              <a:rect l="l" t="t" r="r" b="b"/>
              <a:pathLst>
                <a:path w="164465" h="164464">
                  <a:moveTo>
                    <a:pt x="163957" y="0"/>
                  </a:moveTo>
                  <a:lnTo>
                    <a:pt x="32893" y="32893"/>
                  </a:lnTo>
                  <a:lnTo>
                    <a:pt x="0" y="163957"/>
                  </a:lnTo>
                  <a:lnTo>
                    <a:pt x="163957" y="0"/>
                  </a:lnTo>
                  <a:close/>
                </a:path>
              </a:pathLst>
            </a:custGeom>
            <a:solidFill>
              <a:srgbClr val="4A5D76"/>
            </a:solidFill>
          </p:spPr>
          <p:txBody>
            <a:bodyPr wrap="square" lIns="0" tIns="0" rIns="0" bIns="0" rtlCol="0"/>
            <a:lstStyle/>
            <a:p>
              <a:endParaRPr/>
            </a:p>
          </p:txBody>
        </p:sp>
      </p:grpSp>
      <p:sp>
        <p:nvSpPr>
          <p:cNvPr id="19" name="object 19"/>
          <p:cNvSpPr txBox="1"/>
          <p:nvPr/>
        </p:nvSpPr>
        <p:spPr>
          <a:xfrm>
            <a:off x="10444733" y="2258060"/>
            <a:ext cx="949325" cy="321242"/>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FFFFFF"/>
                </a:solidFill>
                <a:latin typeface="Arial"/>
                <a:cs typeface="Arial"/>
              </a:rPr>
              <a:t>2025</a:t>
            </a:r>
            <a:endParaRPr sz="2000" dirty="0">
              <a:latin typeface="Arial"/>
              <a:cs typeface="Arial"/>
            </a:endParaRPr>
          </a:p>
        </p:txBody>
      </p:sp>
      <p:sp>
        <p:nvSpPr>
          <p:cNvPr id="20" name="object 20"/>
          <p:cNvSpPr/>
          <p:nvPr/>
        </p:nvSpPr>
        <p:spPr>
          <a:xfrm>
            <a:off x="3019679" y="2673375"/>
            <a:ext cx="3027680" cy="339090"/>
          </a:xfrm>
          <a:custGeom>
            <a:avLst/>
            <a:gdLst/>
            <a:ahLst/>
            <a:cxnLst/>
            <a:rect l="l" t="t" r="r" b="b"/>
            <a:pathLst>
              <a:path w="3027679" h="339089">
                <a:moveTo>
                  <a:pt x="3027298" y="0"/>
                </a:moveTo>
                <a:lnTo>
                  <a:pt x="0" y="0"/>
                </a:lnTo>
                <a:lnTo>
                  <a:pt x="0" y="338556"/>
                </a:lnTo>
                <a:lnTo>
                  <a:pt x="3027298" y="338556"/>
                </a:lnTo>
                <a:lnTo>
                  <a:pt x="3027298" y="0"/>
                </a:lnTo>
                <a:close/>
              </a:path>
            </a:pathLst>
          </a:custGeom>
          <a:solidFill>
            <a:srgbClr val="7E6000"/>
          </a:solidFill>
        </p:spPr>
        <p:txBody>
          <a:bodyPr wrap="square" lIns="0" tIns="0" rIns="0" bIns="0" rtlCol="0"/>
          <a:lstStyle/>
          <a:p>
            <a:endParaRPr/>
          </a:p>
        </p:txBody>
      </p:sp>
      <p:sp>
        <p:nvSpPr>
          <p:cNvPr id="21" name="object 21"/>
          <p:cNvSpPr txBox="1"/>
          <p:nvPr/>
        </p:nvSpPr>
        <p:spPr>
          <a:xfrm>
            <a:off x="3231895" y="2702432"/>
            <a:ext cx="2602865" cy="504625"/>
          </a:xfrm>
          <a:prstGeom prst="rect">
            <a:avLst/>
          </a:prstGeom>
        </p:spPr>
        <p:txBody>
          <a:bodyPr vert="horz" wrap="square" lIns="0" tIns="12065" rIns="0" bIns="0" rtlCol="0">
            <a:spAutoFit/>
          </a:bodyPr>
          <a:lstStyle/>
          <a:p>
            <a:pPr marL="12700">
              <a:lnSpc>
                <a:spcPct val="100000"/>
              </a:lnSpc>
              <a:spcBef>
                <a:spcPts val="95"/>
              </a:spcBef>
            </a:pPr>
            <a:r>
              <a:rPr sz="1600" b="1" dirty="0">
                <a:solidFill>
                  <a:srgbClr val="FFFFFF"/>
                </a:solidFill>
                <a:latin typeface="Arial"/>
                <a:cs typeface="Arial"/>
              </a:rPr>
              <a:t>TRANSFER BERBASIS KINERJA</a:t>
            </a:r>
            <a:endParaRPr sz="1600">
              <a:latin typeface="Arial"/>
              <a:cs typeface="Arial"/>
            </a:endParaRPr>
          </a:p>
        </p:txBody>
      </p:sp>
      <p:sp>
        <p:nvSpPr>
          <p:cNvPr id="22" name="object 22"/>
          <p:cNvSpPr/>
          <p:nvPr/>
        </p:nvSpPr>
        <p:spPr>
          <a:xfrm>
            <a:off x="6046978" y="2673375"/>
            <a:ext cx="3006725" cy="339090"/>
          </a:xfrm>
          <a:custGeom>
            <a:avLst/>
            <a:gdLst/>
            <a:ahLst/>
            <a:cxnLst/>
            <a:rect l="l" t="t" r="r" b="b"/>
            <a:pathLst>
              <a:path w="3006725" h="339089">
                <a:moveTo>
                  <a:pt x="0" y="338556"/>
                </a:moveTo>
                <a:lnTo>
                  <a:pt x="3006344" y="338556"/>
                </a:lnTo>
                <a:lnTo>
                  <a:pt x="3006344" y="0"/>
                </a:lnTo>
                <a:lnTo>
                  <a:pt x="0" y="0"/>
                </a:lnTo>
                <a:lnTo>
                  <a:pt x="0" y="338556"/>
                </a:lnTo>
                <a:close/>
              </a:path>
            </a:pathLst>
          </a:custGeom>
          <a:solidFill>
            <a:srgbClr val="7E6000"/>
          </a:solidFill>
        </p:spPr>
        <p:txBody>
          <a:bodyPr wrap="square" lIns="0" tIns="0" rIns="0" bIns="0" rtlCol="0"/>
          <a:lstStyle/>
          <a:p>
            <a:endParaRPr/>
          </a:p>
        </p:txBody>
      </p:sp>
      <p:sp>
        <p:nvSpPr>
          <p:cNvPr id="23" name="object 23"/>
          <p:cNvSpPr txBox="1"/>
          <p:nvPr/>
        </p:nvSpPr>
        <p:spPr>
          <a:xfrm>
            <a:off x="6613397" y="2702432"/>
            <a:ext cx="1896110" cy="504625"/>
          </a:xfrm>
          <a:prstGeom prst="rect">
            <a:avLst/>
          </a:prstGeom>
        </p:spPr>
        <p:txBody>
          <a:bodyPr vert="horz" wrap="square" lIns="0" tIns="12065" rIns="0" bIns="0" rtlCol="0">
            <a:spAutoFit/>
          </a:bodyPr>
          <a:lstStyle/>
          <a:p>
            <a:pPr marL="12700">
              <a:lnSpc>
                <a:spcPct val="100000"/>
              </a:lnSpc>
              <a:spcBef>
                <a:spcPts val="95"/>
              </a:spcBef>
            </a:pPr>
            <a:r>
              <a:rPr sz="1600" b="1" dirty="0">
                <a:solidFill>
                  <a:srgbClr val="FFFFFF"/>
                </a:solidFill>
                <a:latin typeface="Arial"/>
                <a:cs typeface="Arial"/>
              </a:rPr>
              <a:t>HARMONISASI FISKAL</a:t>
            </a:r>
            <a:endParaRPr sz="1600">
              <a:latin typeface="Arial"/>
              <a:cs typeface="Arial"/>
            </a:endParaRPr>
          </a:p>
        </p:txBody>
      </p:sp>
      <p:sp>
        <p:nvSpPr>
          <p:cNvPr id="24" name="object 24"/>
          <p:cNvSpPr/>
          <p:nvPr/>
        </p:nvSpPr>
        <p:spPr>
          <a:xfrm>
            <a:off x="9053321" y="2673375"/>
            <a:ext cx="3138805" cy="339090"/>
          </a:xfrm>
          <a:custGeom>
            <a:avLst/>
            <a:gdLst/>
            <a:ahLst/>
            <a:cxnLst/>
            <a:rect l="l" t="t" r="r" b="b"/>
            <a:pathLst>
              <a:path w="3138804" h="339089">
                <a:moveTo>
                  <a:pt x="3138678" y="0"/>
                </a:moveTo>
                <a:lnTo>
                  <a:pt x="0" y="0"/>
                </a:lnTo>
                <a:lnTo>
                  <a:pt x="0" y="338556"/>
                </a:lnTo>
                <a:lnTo>
                  <a:pt x="3138678" y="338556"/>
                </a:lnTo>
                <a:lnTo>
                  <a:pt x="3138678" y="0"/>
                </a:lnTo>
                <a:close/>
              </a:path>
            </a:pathLst>
          </a:custGeom>
          <a:solidFill>
            <a:srgbClr val="EB1547"/>
          </a:solidFill>
        </p:spPr>
        <p:txBody>
          <a:bodyPr wrap="square" lIns="0" tIns="0" rIns="0" bIns="0" rtlCol="0"/>
          <a:lstStyle/>
          <a:p>
            <a:endParaRPr/>
          </a:p>
        </p:txBody>
      </p:sp>
      <p:sp>
        <p:nvSpPr>
          <p:cNvPr id="25" name="object 25"/>
          <p:cNvSpPr txBox="1"/>
          <p:nvPr/>
        </p:nvSpPr>
        <p:spPr>
          <a:xfrm>
            <a:off x="9691243" y="2702432"/>
            <a:ext cx="1878964" cy="504625"/>
          </a:xfrm>
          <a:prstGeom prst="rect">
            <a:avLst/>
          </a:prstGeom>
        </p:spPr>
        <p:txBody>
          <a:bodyPr vert="horz" wrap="square" lIns="0" tIns="12065" rIns="0" bIns="0" rtlCol="0">
            <a:spAutoFit/>
          </a:bodyPr>
          <a:lstStyle/>
          <a:p>
            <a:pPr marL="12700">
              <a:lnSpc>
                <a:spcPct val="100000"/>
              </a:lnSpc>
              <a:spcBef>
                <a:spcPts val="95"/>
              </a:spcBef>
            </a:pPr>
            <a:r>
              <a:rPr sz="1600" b="1" dirty="0">
                <a:solidFill>
                  <a:srgbClr val="FFFFFF"/>
                </a:solidFill>
                <a:latin typeface="Arial"/>
                <a:cs typeface="Arial"/>
              </a:rPr>
              <a:t>PEMBIAYAAN DAERAH</a:t>
            </a:r>
            <a:endParaRPr sz="1600">
              <a:latin typeface="Arial"/>
              <a:cs typeface="Arial"/>
            </a:endParaRPr>
          </a:p>
        </p:txBody>
      </p:sp>
      <p:sp>
        <p:nvSpPr>
          <p:cNvPr id="26" name="object 26"/>
          <p:cNvSpPr txBox="1"/>
          <p:nvPr/>
        </p:nvSpPr>
        <p:spPr>
          <a:xfrm>
            <a:off x="9181337" y="3134613"/>
            <a:ext cx="2725085" cy="1829347"/>
          </a:xfrm>
          <a:prstGeom prst="rect">
            <a:avLst/>
          </a:prstGeom>
        </p:spPr>
        <p:txBody>
          <a:bodyPr vert="horz" wrap="square" lIns="0" tIns="13335" rIns="0" bIns="0" rtlCol="0">
            <a:spAutoFit/>
          </a:bodyPr>
          <a:lstStyle/>
          <a:p>
            <a:pPr marL="192405" marR="220345" indent="-180340">
              <a:lnSpc>
                <a:spcPct val="100000"/>
              </a:lnSpc>
              <a:spcBef>
                <a:spcPts val="105"/>
              </a:spcBef>
              <a:buFont typeface="Wingdings"/>
              <a:buChar char=""/>
              <a:tabLst>
                <a:tab pos="192405" algn="l"/>
              </a:tabLst>
            </a:pPr>
            <a:r>
              <a:rPr sz="1200" dirty="0">
                <a:latin typeface="Tahoma" panose="020B0604030504040204" pitchFamily="34" charset="0"/>
                <a:ea typeface="Tahoma" panose="020B0604030504040204" pitchFamily="34" charset="0"/>
                <a:cs typeface="Tahoma" panose="020B0604030504040204" pitchFamily="34" charset="0"/>
              </a:rPr>
              <a:t>Mendorong </a:t>
            </a:r>
            <a:r>
              <a:rPr sz="1200" b="1" dirty="0">
                <a:latin typeface="Tahoma" panose="020B0604030504040204" pitchFamily="34" charset="0"/>
                <a:ea typeface="Tahoma" panose="020B0604030504040204" pitchFamily="34" charset="0"/>
                <a:cs typeface="Tahoma" panose="020B0604030504040204" pitchFamily="34" charset="0"/>
              </a:rPr>
              <a:t>perluasan akses terhadap skema alternatif pembiayaan </a:t>
            </a:r>
            <a:r>
              <a:rPr sz="1200" dirty="0">
                <a:latin typeface="Tahoma" panose="020B0604030504040204" pitchFamily="34" charset="0"/>
                <a:ea typeface="Tahoma" panose="020B0604030504040204" pitchFamily="34" charset="0"/>
                <a:cs typeface="Tahoma" panose="020B0604030504040204" pitchFamily="34" charset="0"/>
              </a:rPr>
              <a:t>(Obligasi, Sukuk Daerah)</a:t>
            </a:r>
            <a:endParaRPr sz="1200">
              <a:latin typeface="Tahoma" panose="020B0604030504040204" pitchFamily="34" charset="0"/>
              <a:ea typeface="Tahoma" panose="020B0604030504040204" pitchFamily="34" charset="0"/>
              <a:cs typeface="Tahoma" panose="020B0604030504040204" pitchFamily="34" charset="0"/>
            </a:endParaRPr>
          </a:p>
          <a:p>
            <a:pPr marL="192405" marR="16510" indent="-180340">
              <a:lnSpc>
                <a:spcPct val="100000"/>
              </a:lnSpc>
              <a:spcBef>
                <a:spcPts val="600"/>
              </a:spcBef>
              <a:buFont typeface="Wingdings"/>
              <a:buChar char=""/>
              <a:tabLst>
                <a:tab pos="192405" algn="l"/>
              </a:tabLst>
            </a:pPr>
            <a:r>
              <a:rPr sz="1200" dirty="0">
                <a:latin typeface="Tahoma" panose="020B0604030504040204" pitchFamily="34" charset="0"/>
                <a:ea typeface="Tahoma" panose="020B0604030504040204" pitchFamily="34" charset="0"/>
                <a:cs typeface="Tahoma" panose="020B0604030504040204" pitchFamily="34" charset="0"/>
              </a:rPr>
              <a:t>Penguatan </a:t>
            </a:r>
            <a:r>
              <a:rPr sz="1200" b="1" dirty="0">
                <a:latin typeface="Tahoma" panose="020B0604030504040204" pitchFamily="34" charset="0"/>
                <a:ea typeface="Tahoma" panose="020B0604030504040204" pitchFamily="34" charset="0"/>
                <a:cs typeface="Tahoma" panose="020B0604030504040204" pitchFamily="34" charset="0"/>
              </a:rPr>
              <a:t>pembiayaan kreatif (</a:t>
            </a:r>
            <a:r>
              <a:rPr sz="1200" dirty="0">
                <a:latin typeface="Tahoma" panose="020B0604030504040204" pitchFamily="34" charset="0"/>
                <a:ea typeface="Tahoma" panose="020B0604030504040204" pitchFamily="34" charset="0"/>
                <a:cs typeface="Tahoma" panose="020B0604030504040204" pitchFamily="34" charset="0"/>
              </a:rPr>
              <a:t>KPBU dan Dana Abadi Daerah)</a:t>
            </a:r>
            <a:endParaRPr sz="1200">
              <a:latin typeface="Tahoma" panose="020B0604030504040204" pitchFamily="34" charset="0"/>
              <a:ea typeface="Tahoma" panose="020B0604030504040204" pitchFamily="34" charset="0"/>
              <a:cs typeface="Tahoma" panose="020B0604030504040204" pitchFamily="34" charset="0"/>
            </a:endParaRPr>
          </a:p>
          <a:p>
            <a:pPr marL="192405" marR="5080" indent="-180340">
              <a:lnSpc>
                <a:spcPct val="100000"/>
              </a:lnSpc>
              <a:spcBef>
                <a:spcPts val="600"/>
              </a:spcBef>
              <a:buFont typeface="Wingdings"/>
              <a:buChar char=""/>
              <a:tabLst>
                <a:tab pos="192405" algn="l"/>
              </a:tabLst>
            </a:pPr>
            <a:r>
              <a:rPr sz="1200" dirty="0">
                <a:latin typeface="Tahoma" panose="020B0604030504040204" pitchFamily="34" charset="0"/>
                <a:ea typeface="Tahoma" panose="020B0604030504040204" pitchFamily="34" charset="0"/>
                <a:cs typeface="Tahoma" panose="020B0604030504040204" pitchFamily="34" charset="0"/>
              </a:rPr>
              <a:t>Memperkenalkan skema </a:t>
            </a:r>
            <a:r>
              <a:rPr sz="1200" b="1" dirty="0">
                <a:latin typeface="Tahoma" panose="020B0604030504040204" pitchFamily="34" charset="0"/>
                <a:ea typeface="Tahoma" panose="020B0604030504040204" pitchFamily="34" charset="0"/>
                <a:cs typeface="Tahoma" panose="020B0604030504040204" pitchFamily="34" charset="0"/>
              </a:rPr>
              <a:t>Sinergi Pendanaan </a:t>
            </a:r>
            <a:r>
              <a:rPr sz="1200" dirty="0">
                <a:latin typeface="Tahoma" panose="020B0604030504040204" pitchFamily="34" charset="0"/>
                <a:ea typeface="Tahoma" panose="020B0604030504040204" pitchFamily="34" charset="0"/>
                <a:cs typeface="Tahoma" panose="020B0604030504040204" pitchFamily="34" charset="0"/>
              </a:rPr>
              <a:t>untuk akselerasi pembangunan daerah.</a:t>
            </a:r>
            <a:endParaRPr sz="1200">
              <a:latin typeface="Tahoma" panose="020B0604030504040204" pitchFamily="34" charset="0"/>
              <a:ea typeface="Tahoma" panose="020B0604030504040204" pitchFamily="34" charset="0"/>
              <a:cs typeface="Tahoma" panose="020B0604030504040204" pitchFamily="34" charset="0"/>
            </a:endParaRPr>
          </a:p>
        </p:txBody>
      </p:sp>
      <p:sp>
        <p:nvSpPr>
          <p:cNvPr id="27" name="object 27"/>
          <p:cNvSpPr txBox="1"/>
          <p:nvPr/>
        </p:nvSpPr>
        <p:spPr>
          <a:xfrm>
            <a:off x="209803" y="3126739"/>
            <a:ext cx="2715347" cy="2275623"/>
          </a:xfrm>
          <a:prstGeom prst="rect">
            <a:avLst/>
          </a:prstGeom>
        </p:spPr>
        <p:txBody>
          <a:bodyPr vert="horz" wrap="square" lIns="0" tIns="13335" rIns="0" bIns="0" rtlCol="0">
            <a:spAutoFit/>
          </a:bodyPr>
          <a:lstStyle/>
          <a:p>
            <a:pPr marL="178435" marR="5080" indent="-166370">
              <a:lnSpc>
                <a:spcPct val="100000"/>
              </a:lnSpc>
              <a:spcBef>
                <a:spcPts val="105"/>
              </a:spcBef>
              <a:buFont typeface="Wingdings"/>
              <a:buChar char=""/>
              <a:tabLst>
                <a:tab pos="178435" algn="l"/>
              </a:tabLst>
            </a:pPr>
            <a:r>
              <a:rPr sz="1200" dirty="0">
                <a:latin typeface="Tahoma" panose="020B0604030504040204" pitchFamily="34" charset="0"/>
                <a:ea typeface="Tahoma" panose="020B0604030504040204" pitchFamily="34" charset="0"/>
                <a:cs typeface="Tahoma" panose="020B0604030504040204" pitchFamily="34" charset="0"/>
              </a:rPr>
              <a:t>Menurunkan </a:t>
            </a:r>
            <a:r>
              <a:rPr sz="1200" b="1" i="1" dirty="0">
                <a:latin typeface="Tahoma" panose="020B0604030504040204" pitchFamily="34" charset="0"/>
                <a:ea typeface="Tahoma" panose="020B0604030504040204" pitchFamily="34" charset="0"/>
                <a:cs typeface="Tahoma" panose="020B0604030504040204" pitchFamily="34" charset="0"/>
              </a:rPr>
              <a:t>administrative </a:t>
            </a:r>
            <a:r>
              <a:rPr sz="1200" b="1" dirty="0">
                <a:latin typeface="Tahoma" panose="020B0604030504040204" pitchFamily="34" charset="0"/>
                <a:ea typeface="Tahoma" panose="020B0604030504040204" pitchFamily="34" charset="0"/>
                <a:cs typeface="Tahoma" panose="020B0604030504040204" pitchFamily="34" charset="0"/>
              </a:rPr>
              <a:t>dan </a:t>
            </a:r>
            <a:r>
              <a:rPr sz="1200" b="1" i="1" dirty="0">
                <a:latin typeface="Tahoma" panose="020B0604030504040204" pitchFamily="34" charset="0"/>
                <a:ea typeface="Tahoma" panose="020B0604030504040204" pitchFamily="34" charset="0"/>
                <a:cs typeface="Tahoma" panose="020B0604030504040204" pitchFamily="34" charset="0"/>
              </a:rPr>
              <a:t>compliance cost </a:t>
            </a:r>
            <a:r>
              <a:rPr sz="1200" dirty="0">
                <a:latin typeface="Tahoma" panose="020B0604030504040204" pitchFamily="34" charset="0"/>
                <a:ea typeface="Tahoma" panose="020B0604030504040204" pitchFamily="34" charset="0"/>
                <a:cs typeface="Tahoma" panose="020B0604030504040204" pitchFamily="34" charset="0"/>
              </a:rPr>
              <a:t>melalui restrukturisasi jenis pajak dan rasionalisasi retribusi</a:t>
            </a:r>
          </a:p>
          <a:p>
            <a:pPr marL="178435" marR="250190" indent="-166370">
              <a:lnSpc>
                <a:spcPct val="100000"/>
              </a:lnSpc>
              <a:spcBef>
                <a:spcPts val="600"/>
              </a:spcBef>
              <a:buFont typeface="Wingdings"/>
              <a:buChar char=""/>
              <a:tabLst>
                <a:tab pos="178435" algn="l"/>
              </a:tabLst>
            </a:pPr>
            <a:r>
              <a:rPr sz="1200" dirty="0">
                <a:latin typeface="Tahoma" panose="020B0604030504040204" pitchFamily="34" charset="0"/>
                <a:ea typeface="Tahoma" panose="020B0604030504040204" pitchFamily="34" charset="0"/>
                <a:cs typeface="Tahoma" panose="020B0604030504040204" pitchFamily="34" charset="0"/>
              </a:rPr>
              <a:t>Memperluas </a:t>
            </a:r>
            <a:r>
              <a:rPr sz="1200" b="1" dirty="0">
                <a:latin typeface="Tahoma" panose="020B0604030504040204" pitchFamily="34" charset="0"/>
                <a:ea typeface="Tahoma" panose="020B0604030504040204" pitchFamily="34" charset="0"/>
                <a:cs typeface="Tahoma" panose="020B0604030504040204" pitchFamily="34" charset="0"/>
              </a:rPr>
              <a:t>basis pungutan pajak </a:t>
            </a:r>
            <a:r>
              <a:rPr sz="1200" dirty="0">
                <a:latin typeface="Tahoma" panose="020B0604030504040204" pitchFamily="34" charset="0"/>
                <a:ea typeface="Tahoma" panose="020B0604030504040204" pitchFamily="34" charset="0"/>
                <a:cs typeface="Tahoma" panose="020B0604030504040204" pitchFamily="34" charset="0"/>
              </a:rPr>
              <a:t>secara terukur &amp; </a:t>
            </a:r>
            <a:r>
              <a:rPr sz="1200" b="1" dirty="0">
                <a:latin typeface="Tahoma" panose="020B0604030504040204" pitchFamily="34" charset="0"/>
                <a:ea typeface="Tahoma" panose="020B0604030504040204" pitchFamily="34" charset="0"/>
                <a:cs typeface="Tahoma" panose="020B0604030504040204" pitchFamily="34" charset="0"/>
              </a:rPr>
              <a:t>penyesuaian tarif</a:t>
            </a:r>
            <a:endParaRPr sz="1200" dirty="0">
              <a:latin typeface="Tahoma" panose="020B0604030504040204" pitchFamily="34" charset="0"/>
              <a:ea typeface="Tahoma" panose="020B0604030504040204" pitchFamily="34" charset="0"/>
              <a:cs typeface="Tahoma" panose="020B0604030504040204" pitchFamily="34" charset="0"/>
            </a:endParaRPr>
          </a:p>
          <a:p>
            <a:pPr marL="178435" marR="156845" indent="-166370">
              <a:lnSpc>
                <a:spcPct val="100000"/>
              </a:lnSpc>
              <a:spcBef>
                <a:spcPts val="600"/>
              </a:spcBef>
              <a:buFont typeface="Wingdings"/>
              <a:buChar char=""/>
              <a:tabLst>
                <a:tab pos="178435" algn="l"/>
              </a:tabLst>
            </a:pPr>
            <a:r>
              <a:rPr sz="1200" dirty="0">
                <a:latin typeface="Tahoma" panose="020B0604030504040204" pitchFamily="34" charset="0"/>
                <a:ea typeface="Tahoma" panose="020B0604030504040204" pitchFamily="34" charset="0"/>
                <a:cs typeface="Tahoma" panose="020B0604030504040204" pitchFamily="34" charset="0"/>
              </a:rPr>
              <a:t>Penguatan Sinergitas Nasional pemungutan PDRD</a:t>
            </a:r>
          </a:p>
          <a:p>
            <a:pPr marL="178435" marR="35560" indent="-166370">
              <a:lnSpc>
                <a:spcPct val="100000"/>
              </a:lnSpc>
              <a:spcBef>
                <a:spcPts val="600"/>
              </a:spcBef>
              <a:buFont typeface="Wingdings"/>
              <a:buChar char=""/>
              <a:tabLst>
                <a:tab pos="178435" algn="l"/>
              </a:tabLst>
            </a:pPr>
            <a:r>
              <a:rPr sz="1200" dirty="0">
                <a:latin typeface="Tahoma" panose="020B0604030504040204" pitchFamily="34" charset="0"/>
                <a:ea typeface="Tahoma" panose="020B0604030504040204" pitchFamily="34" charset="0"/>
                <a:cs typeface="Tahoma" panose="020B0604030504040204" pitchFamily="34" charset="0"/>
              </a:rPr>
              <a:t>Pelaksanaan Opsen PKB, Opsen BBNKB, dan Opsen Pajak MBLB</a:t>
            </a:r>
          </a:p>
        </p:txBody>
      </p:sp>
      <p:sp>
        <p:nvSpPr>
          <p:cNvPr id="28" name="object 28"/>
          <p:cNvSpPr txBox="1"/>
          <p:nvPr/>
        </p:nvSpPr>
        <p:spPr>
          <a:xfrm>
            <a:off x="3104514" y="3052699"/>
            <a:ext cx="3152140" cy="2644955"/>
          </a:xfrm>
          <a:prstGeom prst="rect">
            <a:avLst/>
          </a:prstGeom>
        </p:spPr>
        <p:txBody>
          <a:bodyPr vert="horz" wrap="square" lIns="0" tIns="13335" rIns="0" bIns="0" rtlCol="0">
            <a:spAutoFit/>
          </a:bodyPr>
          <a:lstStyle/>
          <a:p>
            <a:pPr marL="174625" marR="5080" indent="-162560">
              <a:lnSpc>
                <a:spcPct val="100000"/>
              </a:lnSpc>
              <a:spcBef>
                <a:spcPts val="105"/>
              </a:spcBef>
              <a:buFont typeface="Wingdings"/>
              <a:buChar char=""/>
              <a:tabLst>
                <a:tab pos="175895" algn="l"/>
              </a:tabLst>
            </a:pPr>
            <a:r>
              <a:rPr sz="1200" b="1" dirty="0">
                <a:latin typeface="Tahoma" panose="020B0604030504040204" pitchFamily="34" charset="0"/>
                <a:ea typeface="Tahoma" panose="020B0604030504040204" pitchFamily="34" charset="0"/>
                <a:cs typeface="Tahoma" panose="020B0604030504040204" pitchFamily="34" charset="0"/>
              </a:rPr>
              <a:t>DAU Yang Diarahkan Penggunaannya 	</a:t>
            </a:r>
            <a:r>
              <a:rPr sz="1200" dirty="0">
                <a:latin typeface="Tahoma" panose="020B0604030504040204" pitchFamily="34" charset="0"/>
                <a:ea typeface="Tahoma" panose="020B0604030504040204" pitchFamily="34" charset="0"/>
                <a:cs typeface="Tahoma" panose="020B0604030504040204" pitchFamily="34" charset="0"/>
              </a:rPr>
              <a:t>untuk pencapaian Standar Pelayanan 	Minimal (SPM)</a:t>
            </a:r>
            <a:endParaRPr sz="1200">
              <a:latin typeface="Tahoma" panose="020B0604030504040204" pitchFamily="34" charset="0"/>
              <a:ea typeface="Tahoma" panose="020B0604030504040204" pitchFamily="34" charset="0"/>
              <a:cs typeface="Tahoma" panose="020B0604030504040204" pitchFamily="34" charset="0"/>
            </a:endParaRPr>
          </a:p>
          <a:p>
            <a:pPr marL="174625" marR="362585" indent="-162560">
              <a:lnSpc>
                <a:spcPct val="100000"/>
              </a:lnSpc>
              <a:spcBef>
                <a:spcPts val="600"/>
              </a:spcBef>
              <a:buFont typeface="Wingdings"/>
              <a:buChar char=""/>
              <a:tabLst>
                <a:tab pos="175895" algn="l"/>
              </a:tabLst>
            </a:pPr>
            <a:r>
              <a:rPr sz="1200" dirty="0">
                <a:latin typeface="Tahoma" panose="020B0604030504040204" pitchFamily="34" charset="0"/>
                <a:ea typeface="Tahoma" panose="020B0604030504040204" pitchFamily="34" charset="0"/>
                <a:cs typeface="Tahoma" panose="020B0604030504040204" pitchFamily="34" charset="0"/>
              </a:rPr>
              <a:t>DBH mempertimbangkan </a:t>
            </a:r>
            <a:r>
              <a:rPr sz="1200" b="1" dirty="0">
                <a:latin typeface="Tahoma" panose="020B0604030504040204" pitchFamily="34" charset="0"/>
                <a:ea typeface="Tahoma" panose="020B0604030504040204" pitchFamily="34" charset="0"/>
                <a:cs typeface="Tahoma" panose="020B0604030504040204" pitchFamily="34" charset="0"/>
              </a:rPr>
              <a:t>kinerja 	daerah </a:t>
            </a:r>
            <a:r>
              <a:rPr sz="1200" dirty="0">
                <a:latin typeface="Tahoma" panose="020B0604030504040204" pitchFamily="34" charset="0"/>
                <a:ea typeface="Tahoma" panose="020B0604030504040204" pitchFamily="34" charset="0"/>
                <a:cs typeface="Tahoma" panose="020B0604030504040204" pitchFamily="34" charset="0"/>
              </a:rPr>
              <a:t>dalam mendorong 	penerimaan dan pemeliharaan 	lingkungan termasuk </a:t>
            </a:r>
            <a:r>
              <a:rPr sz="1200" b="1" dirty="0">
                <a:latin typeface="Tahoma" panose="020B0604030504040204" pitchFamily="34" charset="0"/>
                <a:ea typeface="Tahoma" panose="020B0604030504040204" pitchFamily="34" charset="0"/>
                <a:cs typeface="Tahoma" panose="020B0604030504040204" pitchFamily="34" charset="0"/>
              </a:rPr>
              <a:t>menangani 	eksternalitas negatif</a:t>
            </a:r>
            <a:endParaRPr sz="1200">
              <a:latin typeface="Tahoma" panose="020B0604030504040204" pitchFamily="34" charset="0"/>
              <a:ea typeface="Tahoma" panose="020B0604030504040204" pitchFamily="34" charset="0"/>
              <a:cs typeface="Tahoma" panose="020B0604030504040204" pitchFamily="34" charset="0"/>
            </a:endParaRPr>
          </a:p>
          <a:p>
            <a:pPr marL="174625" marR="496570" indent="-162560">
              <a:lnSpc>
                <a:spcPct val="100000"/>
              </a:lnSpc>
              <a:spcBef>
                <a:spcPts val="600"/>
              </a:spcBef>
              <a:buFont typeface="Wingdings"/>
              <a:buChar char=""/>
              <a:tabLst>
                <a:tab pos="175895" algn="l"/>
              </a:tabLst>
            </a:pPr>
            <a:r>
              <a:rPr sz="1200" b="1" dirty="0">
                <a:latin typeface="Tahoma" panose="020B0604030504040204" pitchFamily="34" charset="0"/>
                <a:ea typeface="Tahoma" panose="020B0604030504040204" pitchFamily="34" charset="0"/>
                <a:cs typeface="Tahoma" panose="020B0604030504040204" pitchFamily="34" charset="0"/>
              </a:rPr>
              <a:t>Insentif bagi Daerah dan Desa 	berkinerja baik</a:t>
            </a:r>
            <a:endParaRPr sz="1200">
              <a:latin typeface="Tahoma" panose="020B0604030504040204" pitchFamily="34" charset="0"/>
              <a:ea typeface="Tahoma" panose="020B0604030504040204" pitchFamily="34" charset="0"/>
              <a:cs typeface="Tahoma" panose="020B0604030504040204" pitchFamily="34" charset="0"/>
            </a:endParaRPr>
          </a:p>
          <a:p>
            <a:pPr marL="174625" marR="231775" indent="-162560" algn="just">
              <a:lnSpc>
                <a:spcPct val="100000"/>
              </a:lnSpc>
              <a:spcBef>
                <a:spcPts val="600"/>
              </a:spcBef>
              <a:buFont typeface="Wingdings"/>
              <a:buChar char=""/>
              <a:tabLst>
                <a:tab pos="175895" algn="l"/>
              </a:tabLst>
            </a:pPr>
            <a:r>
              <a:rPr sz="1200" b="1" dirty="0">
                <a:latin typeface="Tahoma" panose="020B0604030504040204" pitchFamily="34" charset="0"/>
                <a:ea typeface="Tahoma" panose="020B0604030504040204" pitchFamily="34" charset="0"/>
                <a:cs typeface="Tahoma" panose="020B0604030504040204" pitchFamily="34" charset="0"/>
              </a:rPr>
              <a:t>Penyaluran berbasis kinerja </a:t>
            </a:r>
            <a:r>
              <a:rPr sz="1200" dirty="0">
                <a:latin typeface="Tahoma" panose="020B0604030504040204" pitchFamily="34" charset="0"/>
                <a:ea typeface="Tahoma" panose="020B0604030504040204" pitchFamily="34" charset="0"/>
                <a:cs typeface="Tahoma" panose="020B0604030504040204" pitchFamily="34" charset="0"/>
              </a:rPr>
              <a:t>untuk 	mendorong pengelolaan keuangan 	daerah yang lebih baik</a:t>
            </a:r>
            <a:endParaRPr sz="1200">
              <a:latin typeface="Tahoma" panose="020B0604030504040204" pitchFamily="34" charset="0"/>
              <a:ea typeface="Tahoma" panose="020B0604030504040204" pitchFamily="34" charset="0"/>
              <a:cs typeface="Tahoma" panose="020B0604030504040204" pitchFamily="34" charset="0"/>
            </a:endParaRPr>
          </a:p>
        </p:txBody>
      </p:sp>
      <p:sp>
        <p:nvSpPr>
          <p:cNvPr id="29" name="object 29"/>
          <p:cNvSpPr txBox="1"/>
          <p:nvPr/>
        </p:nvSpPr>
        <p:spPr>
          <a:xfrm>
            <a:off x="6212840" y="3157474"/>
            <a:ext cx="2931657" cy="1383071"/>
          </a:xfrm>
          <a:prstGeom prst="rect">
            <a:avLst/>
          </a:prstGeom>
        </p:spPr>
        <p:txBody>
          <a:bodyPr vert="horz" wrap="square" lIns="0" tIns="13335" rIns="0" bIns="0" rtlCol="0">
            <a:spAutoFit/>
          </a:bodyPr>
          <a:lstStyle/>
          <a:p>
            <a:pPr marL="178435" marR="5080" indent="-166370">
              <a:lnSpc>
                <a:spcPct val="100000"/>
              </a:lnSpc>
              <a:spcBef>
                <a:spcPts val="105"/>
              </a:spcBef>
              <a:buFont typeface="Wingdings"/>
              <a:buChar char=""/>
              <a:tabLst>
                <a:tab pos="178435" algn="l"/>
              </a:tabLst>
            </a:pPr>
            <a:r>
              <a:rPr sz="1200" dirty="0">
                <a:latin typeface="Tahoma" panose="020B0604030504040204" pitchFamily="34" charset="0"/>
                <a:ea typeface="Tahoma" panose="020B0604030504040204" pitchFamily="34" charset="0"/>
                <a:cs typeface="Tahoma" panose="020B0604030504040204" pitchFamily="34" charset="0"/>
              </a:rPr>
              <a:t>Penyelarasan prioritas nasional dan daerah melalui Bab </a:t>
            </a:r>
            <a:r>
              <a:rPr sz="1200" b="1" dirty="0">
                <a:latin typeface="Tahoma" panose="020B0604030504040204" pitchFamily="34" charset="0"/>
                <a:ea typeface="Tahoma" panose="020B0604030504040204" pitchFamily="34" charset="0"/>
                <a:cs typeface="Tahoma" panose="020B0604030504040204" pitchFamily="34" charset="0"/>
              </a:rPr>
              <a:t>KEMPPKF Regional </a:t>
            </a:r>
            <a:r>
              <a:rPr sz="1200" dirty="0">
                <a:latin typeface="Tahoma" panose="020B0604030504040204" pitchFamily="34" charset="0"/>
                <a:ea typeface="Tahoma" panose="020B0604030504040204" pitchFamily="34" charset="0"/>
                <a:cs typeface="Tahoma" panose="020B0604030504040204" pitchFamily="34" charset="0"/>
              </a:rPr>
              <a:t>di dalam KEMPPKF</a:t>
            </a:r>
            <a:endParaRPr sz="1200">
              <a:latin typeface="Tahoma" panose="020B0604030504040204" pitchFamily="34" charset="0"/>
              <a:ea typeface="Tahoma" panose="020B0604030504040204" pitchFamily="34" charset="0"/>
              <a:cs typeface="Tahoma" panose="020B0604030504040204" pitchFamily="34" charset="0"/>
            </a:endParaRPr>
          </a:p>
          <a:p>
            <a:pPr marL="178435" marR="59690" indent="-166370">
              <a:lnSpc>
                <a:spcPct val="100000"/>
              </a:lnSpc>
              <a:spcBef>
                <a:spcPts val="595"/>
              </a:spcBef>
              <a:buFont typeface="Wingdings"/>
              <a:buChar char=""/>
              <a:tabLst>
                <a:tab pos="178435" algn="l"/>
              </a:tabLst>
            </a:pPr>
            <a:r>
              <a:rPr sz="1200" dirty="0">
                <a:latin typeface="Tahoma" panose="020B0604030504040204" pitchFamily="34" charset="0"/>
                <a:ea typeface="Tahoma" panose="020B0604030504040204" pitchFamily="34" charset="0"/>
                <a:cs typeface="Tahoma" panose="020B0604030504040204" pitchFamily="34" charset="0"/>
              </a:rPr>
              <a:t>Penyusunan Kerangka Manajemen </a:t>
            </a:r>
            <a:r>
              <a:rPr sz="1200" b="1" dirty="0">
                <a:latin typeface="Tahoma" panose="020B0604030504040204" pitchFamily="34" charset="0"/>
                <a:ea typeface="Tahoma" panose="020B0604030504040204" pitchFamily="34" charset="0"/>
                <a:cs typeface="Tahoma" panose="020B0604030504040204" pitchFamily="34" charset="0"/>
              </a:rPr>
              <a:t>Risiko Fiskal Daerah </a:t>
            </a:r>
            <a:r>
              <a:rPr sz="1200" dirty="0">
                <a:latin typeface="Tahoma" panose="020B0604030504040204" pitchFamily="34" charset="0"/>
                <a:ea typeface="Tahoma" panose="020B0604030504040204" pitchFamily="34" charset="0"/>
                <a:cs typeface="Tahoma" panose="020B0604030504040204" pitchFamily="34" charset="0"/>
              </a:rPr>
              <a:t>untuk mendorong pengelolaan fiskal nasional dan APBN yang lebih sehat</a:t>
            </a:r>
            <a:endParaRPr sz="1200">
              <a:latin typeface="Tahoma" panose="020B0604030504040204" pitchFamily="34" charset="0"/>
              <a:ea typeface="Tahoma" panose="020B0604030504040204" pitchFamily="34" charset="0"/>
              <a:cs typeface="Tahoma" panose="020B0604030504040204" pitchFamily="34" charset="0"/>
            </a:endParaRPr>
          </a:p>
        </p:txBody>
      </p:sp>
      <p:sp>
        <p:nvSpPr>
          <p:cNvPr id="30" name="object 30"/>
          <p:cNvSpPr txBox="1">
            <a:spLocks noGrp="1"/>
          </p:cNvSpPr>
          <p:nvPr>
            <p:ph type="title"/>
          </p:nvPr>
        </p:nvSpPr>
        <p:spPr>
          <a:xfrm>
            <a:off x="359459" y="156718"/>
            <a:ext cx="11803583" cy="924099"/>
          </a:xfrm>
          <a:prstGeom prst="rect">
            <a:avLst/>
          </a:prstGeom>
        </p:spPr>
        <p:txBody>
          <a:bodyPr vert="horz" wrap="square" lIns="0" tIns="67945" rIns="0" bIns="0" rtlCol="0">
            <a:spAutoFit/>
          </a:bodyPr>
          <a:lstStyle/>
          <a:p>
            <a:pPr marL="12700" marR="5080">
              <a:lnSpc>
                <a:spcPts val="3460"/>
              </a:lnSpc>
              <a:spcBef>
                <a:spcPts val="535"/>
              </a:spcBef>
            </a:pPr>
            <a:r>
              <a:rPr sz="2400" dirty="0">
                <a:solidFill>
                  <a:srgbClr val="393838"/>
                </a:solidFill>
              </a:rPr>
              <a:t>KEBIJAKAN DESENTRALISASI FISKAL TERUS DIARAHKAN UNTUK MENINGKATKAN KUALITAS LAYANAN &amp; AKSELERASI PERTUMBUHAN</a:t>
            </a:r>
            <a:endParaRPr sz="2400" dirty="0"/>
          </a:p>
        </p:txBody>
      </p:sp>
      <p:grpSp>
        <p:nvGrpSpPr>
          <p:cNvPr id="31" name="object 31"/>
          <p:cNvGrpSpPr/>
          <p:nvPr/>
        </p:nvGrpSpPr>
        <p:grpSpPr>
          <a:xfrm>
            <a:off x="0" y="1113866"/>
            <a:ext cx="11282045" cy="5273040"/>
            <a:chOff x="0" y="1113866"/>
            <a:chExt cx="11282045" cy="5273040"/>
          </a:xfrm>
        </p:grpSpPr>
        <p:pic>
          <p:nvPicPr>
            <p:cNvPr id="32" name="object 32"/>
            <p:cNvPicPr/>
            <p:nvPr/>
          </p:nvPicPr>
          <p:blipFill>
            <a:blip r:embed="rId2" cstate="print"/>
            <a:stretch>
              <a:fillRect/>
            </a:stretch>
          </p:blipFill>
          <p:spPr>
            <a:xfrm>
              <a:off x="3737355" y="1160843"/>
              <a:ext cx="1149286" cy="1149286"/>
            </a:xfrm>
            <a:prstGeom prst="rect">
              <a:avLst/>
            </a:prstGeom>
          </p:spPr>
        </p:pic>
        <p:pic>
          <p:nvPicPr>
            <p:cNvPr id="33" name="object 33"/>
            <p:cNvPicPr/>
            <p:nvPr/>
          </p:nvPicPr>
          <p:blipFill>
            <a:blip r:embed="rId3" cstate="print"/>
            <a:stretch>
              <a:fillRect/>
            </a:stretch>
          </p:blipFill>
          <p:spPr>
            <a:xfrm>
              <a:off x="10356898" y="1263107"/>
              <a:ext cx="924526" cy="961141"/>
            </a:xfrm>
            <a:prstGeom prst="rect">
              <a:avLst/>
            </a:prstGeom>
          </p:spPr>
        </p:pic>
        <p:pic>
          <p:nvPicPr>
            <p:cNvPr id="34" name="object 34"/>
            <p:cNvPicPr/>
            <p:nvPr/>
          </p:nvPicPr>
          <p:blipFill>
            <a:blip r:embed="rId4" cstate="print"/>
            <a:stretch>
              <a:fillRect/>
            </a:stretch>
          </p:blipFill>
          <p:spPr>
            <a:xfrm>
              <a:off x="6521704" y="1113866"/>
              <a:ext cx="1866392" cy="1243253"/>
            </a:xfrm>
            <a:prstGeom prst="rect">
              <a:avLst/>
            </a:prstGeom>
          </p:spPr>
        </p:pic>
        <p:pic>
          <p:nvPicPr>
            <p:cNvPr id="35" name="object 35"/>
            <p:cNvPicPr/>
            <p:nvPr/>
          </p:nvPicPr>
          <p:blipFill>
            <a:blip r:embed="rId5" cstate="print"/>
            <a:stretch>
              <a:fillRect/>
            </a:stretch>
          </p:blipFill>
          <p:spPr>
            <a:xfrm>
              <a:off x="1119579" y="1327560"/>
              <a:ext cx="969026" cy="897208"/>
            </a:xfrm>
            <a:prstGeom prst="rect">
              <a:avLst/>
            </a:prstGeom>
          </p:spPr>
        </p:pic>
        <p:sp>
          <p:nvSpPr>
            <p:cNvPr id="36" name="object 36"/>
            <p:cNvSpPr/>
            <p:nvPr/>
          </p:nvSpPr>
          <p:spPr>
            <a:xfrm>
              <a:off x="0" y="6047994"/>
              <a:ext cx="3027680" cy="339090"/>
            </a:xfrm>
            <a:custGeom>
              <a:avLst/>
              <a:gdLst/>
              <a:ahLst/>
              <a:cxnLst/>
              <a:rect l="l" t="t" r="r" b="b"/>
              <a:pathLst>
                <a:path w="3027680" h="339089">
                  <a:moveTo>
                    <a:pt x="3027299" y="0"/>
                  </a:moveTo>
                  <a:lnTo>
                    <a:pt x="0" y="0"/>
                  </a:lnTo>
                  <a:lnTo>
                    <a:pt x="0" y="338556"/>
                  </a:lnTo>
                  <a:lnTo>
                    <a:pt x="3027299" y="338556"/>
                  </a:lnTo>
                  <a:lnTo>
                    <a:pt x="3027299" y="0"/>
                  </a:lnTo>
                  <a:close/>
                </a:path>
              </a:pathLst>
            </a:custGeom>
            <a:solidFill>
              <a:srgbClr val="FFC000"/>
            </a:solidFill>
          </p:spPr>
          <p:txBody>
            <a:bodyPr wrap="square" lIns="0" tIns="0" rIns="0" bIns="0" rtlCol="0"/>
            <a:lstStyle/>
            <a:p>
              <a:endParaRPr/>
            </a:p>
          </p:txBody>
        </p:sp>
      </p:grpSp>
      <p:sp>
        <p:nvSpPr>
          <p:cNvPr id="37" name="object 37"/>
          <p:cNvSpPr txBox="1"/>
          <p:nvPr/>
        </p:nvSpPr>
        <p:spPr>
          <a:xfrm>
            <a:off x="691997" y="6077813"/>
            <a:ext cx="1643380" cy="504625"/>
          </a:xfrm>
          <a:prstGeom prst="rect">
            <a:avLst/>
          </a:prstGeom>
        </p:spPr>
        <p:txBody>
          <a:bodyPr vert="horz" wrap="square" lIns="0" tIns="12065" rIns="0" bIns="0" rtlCol="0">
            <a:spAutoFit/>
          </a:bodyPr>
          <a:lstStyle/>
          <a:p>
            <a:pPr marL="12700">
              <a:lnSpc>
                <a:spcPct val="100000"/>
              </a:lnSpc>
              <a:spcBef>
                <a:spcPts val="95"/>
              </a:spcBef>
            </a:pPr>
            <a:r>
              <a:rPr sz="1600" b="1" i="1" dirty="0">
                <a:solidFill>
                  <a:srgbClr val="FFFFFF"/>
                </a:solidFill>
                <a:latin typeface="Arial"/>
                <a:cs typeface="Arial"/>
              </a:rPr>
              <a:t>COLLECTING MORE</a:t>
            </a:r>
            <a:endParaRPr sz="1600">
              <a:latin typeface="Arial"/>
              <a:cs typeface="Arial"/>
            </a:endParaRPr>
          </a:p>
        </p:txBody>
      </p:sp>
      <p:sp>
        <p:nvSpPr>
          <p:cNvPr id="38" name="object 38"/>
          <p:cNvSpPr/>
          <p:nvPr/>
        </p:nvSpPr>
        <p:spPr>
          <a:xfrm>
            <a:off x="3052317" y="6055042"/>
            <a:ext cx="5970905" cy="339090"/>
          </a:xfrm>
          <a:custGeom>
            <a:avLst/>
            <a:gdLst/>
            <a:ahLst/>
            <a:cxnLst/>
            <a:rect l="l" t="t" r="r" b="b"/>
            <a:pathLst>
              <a:path w="5970905" h="339089">
                <a:moveTo>
                  <a:pt x="5970524" y="0"/>
                </a:moveTo>
                <a:lnTo>
                  <a:pt x="0" y="0"/>
                </a:lnTo>
                <a:lnTo>
                  <a:pt x="0" y="338556"/>
                </a:lnTo>
                <a:lnTo>
                  <a:pt x="5970524" y="338556"/>
                </a:lnTo>
                <a:lnTo>
                  <a:pt x="5970524" y="0"/>
                </a:lnTo>
                <a:close/>
              </a:path>
            </a:pathLst>
          </a:custGeom>
          <a:solidFill>
            <a:srgbClr val="7E6000"/>
          </a:solidFill>
        </p:spPr>
        <p:txBody>
          <a:bodyPr wrap="square" lIns="0" tIns="0" rIns="0" bIns="0" rtlCol="0"/>
          <a:lstStyle/>
          <a:p>
            <a:endParaRPr/>
          </a:p>
        </p:txBody>
      </p:sp>
      <p:sp>
        <p:nvSpPr>
          <p:cNvPr id="39" name="object 39"/>
          <p:cNvSpPr txBox="1"/>
          <p:nvPr/>
        </p:nvSpPr>
        <p:spPr>
          <a:xfrm>
            <a:off x="5237226" y="6084823"/>
            <a:ext cx="1601470" cy="504625"/>
          </a:xfrm>
          <a:prstGeom prst="rect">
            <a:avLst/>
          </a:prstGeom>
        </p:spPr>
        <p:txBody>
          <a:bodyPr vert="horz" wrap="square" lIns="0" tIns="12065" rIns="0" bIns="0" rtlCol="0">
            <a:spAutoFit/>
          </a:bodyPr>
          <a:lstStyle/>
          <a:p>
            <a:pPr marL="12700">
              <a:lnSpc>
                <a:spcPct val="100000"/>
              </a:lnSpc>
              <a:spcBef>
                <a:spcPts val="95"/>
              </a:spcBef>
            </a:pPr>
            <a:r>
              <a:rPr sz="1600" b="1" i="1" dirty="0">
                <a:solidFill>
                  <a:srgbClr val="FFFFFF"/>
                </a:solidFill>
                <a:latin typeface="Arial"/>
                <a:cs typeface="Arial"/>
              </a:rPr>
              <a:t>SPENDING BETTER</a:t>
            </a:r>
            <a:endParaRPr sz="1600">
              <a:latin typeface="Arial"/>
              <a:cs typeface="Arial"/>
            </a:endParaRPr>
          </a:p>
        </p:txBody>
      </p:sp>
      <p:sp>
        <p:nvSpPr>
          <p:cNvPr id="40" name="object 40"/>
          <p:cNvSpPr txBox="1">
            <a:spLocks noGrp="1"/>
          </p:cNvSpPr>
          <p:nvPr>
            <p:ph type="sldNum" sz="quarter" idx="7"/>
          </p:nvPr>
        </p:nvSpPr>
        <p:spPr>
          <a:xfrm>
            <a:off x="11767439" y="6505836"/>
            <a:ext cx="411607" cy="217366"/>
          </a:xfrm>
          <a:prstGeom prst="rect">
            <a:avLst/>
          </a:prstGeom>
        </p:spPr>
        <p:txBody>
          <a:bodyPr vert="horz" wrap="square" lIns="0" tIns="32384" rIns="0" bIns="0" rtlCol="0">
            <a:spAutoFit/>
          </a:bodyPr>
          <a:lstStyle/>
          <a:p>
            <a:pPr marL="39370">
              <a:lnSpc>
                <a:spcPct val="100000"/>
              </a:lnSpc>
              <a:spcBef>
                <a:spcPts val="254"/>
              </a:spcBef>
            </a:pPr>
            <a:fld id="{81D60167-4931-47E6-BA6A-407CBD079E47}" type="slidenum">
              <a:rPr dirty="0">
                <a:solidFill>
                  <a:srgbClr val="FFFFFF"/>
                </a:solidFill>
              </a:rPr>
              <a:t>26</a:t>
            </a:fld>
            <a:endParaRPr dirty="0">
              <a:solidFill>
                <a:srgbClr val="FFFFFF"/>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459859" y="1072845"/>
            <a:ext cx="7418705" cy="4992370"/>
            <a:chOff x="4459859" y="1072845"/>
            <a:chExt cx="7418705" cy="4992370"/>
          </a:xfrm>
        </p:grpSpPr>
        <p:sp>
          <p:nvSpPr>
            <p:cNvPr id="3" name="object 3"/>
            <p:cNvSpPr/>
            <p:nvPr/>
          </p:nvSpPr>
          <p:spPr>
            <a:xfrm>
              <a:off x="4459859" y="1072845"/>
              <a:ext cx="4495800" cy="4992370"/>
            </a:xfrm>
            <a:custGeom>
              <a:avLst/>
              <a:gdLst/>
              <a:ahLst/>
              <a:cxnLst/>
              <a:rect l="l" t="t" r="r" b="b"/>
              <a:pathLst>
                <a:path w="4495800" h="4992370">
                  <a:moveTo>
                    <a:pt x="4495673" y="0"/>
                  </a:moveTo>
                  <a:lnTo>
                    <a:pt x="0" y="0"/>
                  </a:lnTo>
                  <a:lnTo>
                    <a:pt x="0" y="4991862"/>
                  </a:lnTo>
                  <a:lnTo>
                    <a:pt x="4495673" y="4991862"/>
                  </a:lnTo>
                  <a:lnTo>
                    <a:pt x="4495673" y="0"/>
                  </a:lnTo>
                  <a:close/>
                </a:path>
              </a:pathLst>
            </a:custGeom>
            <a:solidFill>
              <a:srgbClr val="E1EFD9"/>
            </a:solidFill>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4" name="object 4"/>
            <p:cNvSpPr/>
            <p:nvPr/>
          </p:nvSpPr>
          <p:spPr>
            <a:xfrm>
              <a:off x="9015349" y="4124147"/>
              <a:ext cx="2863215" cy="1940560"/>
            </a:xfrm>
            <a:custGeom>
              <a:avLst/>
              <a:gdLst/>
              <a:ahLst/>
              <a:cxnLst/>
              <a:rect l="l" t="t" r="r" b="b"/>
              <a:pathLst>
                <a:path w="2863215" h="1940560">
                  <a:moveTo>
                    <a:pt x="2863214" y="0"/>
                  </a:moveTo>
                  <a:lnTo>
                    <a:pt x="0" y="0"/>
                  </a:lnTo>
                  <a:lnTo>
                    <a:pt x="0" y="1940560"/>
                  </a:lnTo>
                  <a:lnTo>
                    <a:pt x="2863214" y="1940560"/>
                  </a:lnTo>
                  <a:lnTo>
                    <a:pt x="2863214" y="0"/>
                  </a:lnTo>
                  <a:close/>
                </a:path>
              </a:pathLst>
            </a:custGeom>
            <a:solidFill>
              <a:srgbClr val="DEEBF7"/>
            </a:solidFill>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grpSp>
      <p:sp>
        <p:nvSpPr>
          <p:cNvPr id="5" name="object 5"/>
          <p:cNvSpPr txBox="1"/>
          <p:nvPr/>
        </p:nvSpPr>
        <p:spPr>
          <a:xfrm>
            <a:off x="9024746" y="4277995"/>
            <a:ext cx="2855595" cy="1859483"/>
          </a:xfrm>
          <a:prstGeom prst="rect">
            <a:avLst/>
          </a:prstGeom>
        </p:spPr>
        <p:txBody>
          <a:bodyPr vert="horz" wrap="square" lIns="0" tIns="12700" rIns="0" bIns="0" rtlCol="0">
            <a:spAutoFit/>
          </a:bodyPr>
          <a:lstStyle/>
          <a:p>
            <a:pPr marL="369570" marR="153035" indent="-287020">
              <a:lnSpc>
                <a:spcPct val="100000"/>
              </a:lnSpc>
              <a:spcBef>
                <a:spcPts val="100"/>
              </a:spcBef>
              <a:buSzPct val="106666"/>
              <a:buFont typeface="Wingdings"/>
              <a:buChar char=""/>
              <a:tabLst>
                <a:tab pos="369570" algn="l"/>
              </a:tabLst>
            </a:pPr>
            <a:r>
              <a:rPr sz="1500" dirty="0">
                <a:latin typeface="Tahoma" panose="020B0604030504040204" pitchFamily="34" charset="0"/>
                <a:ea typeface="Tahoma" panose="020B0604030504040204" pitchFamily="34" charset="0"/>
                <a:cs typeface="Tahoma" panose="020B0604030504040204" pitchFamily="34" charset="0"/>
              </a:rPr>
              <a:t>Antara Pemerintah Daerah dan Badan Usaha</a:t>
            </a:r>
            <a:endParaRPr sz="1500">
              <a:latin typeface="Tahoma" panose="020B0604030504040204" pitchFamily="34" charset="0"/>
              <a:ea typeface="Tahoma" panose="020B0604030504040204" pitchFamily="34" charset="0"/>
              <a:cs typeface="Tahoma" panose="020B0604030504040204" pitchFamily="34" charset="0"/>
            </a:endParaRPr>
          </a:p>
          <a:p>
            <a:pPr marL="369570" indent="-286385">
              <a:lnSpc>
                <a:spcPct val="100000"/>
              </a:lnSpc>
              <a:buSzPct val="106666"/>
              <a:buFont typeface="Wingdings"/>
              <a:buChar char=""/>
              <a:tabLst>
                <a:tab pos="369570" algn="l"/>
              </a:tabLst>
            </a:pPr>
            <a:r>
              <a:rPr sz="1500" dirty="0">
                <a:latin typeface="Tahoma" panose="020B0604030504040204" pitchFamily="34" charset="0"/>
                <a:ea typeface="Tahoma" panose="020B0604030504040204" pitchFamily="34" charset="0"/>
                <a:cs typeface="Tahoma" panose="020B0604030504040204" pitchFamily="34" charset="0"/>
              </a:rPr>
              <a:t>Sebagai salah satu sumber</a:t>
            </a:r>
            <a:endParaRPr sz="1500">
              <a:latin typeface="Tahoma" panose="020B0604030504040204" pitchFamily="34" charset="0"/>
              <a:ea typeface="Tahoma" panose="020B0604030504040204" pitchFamily="34" charset="0"/>
              <a:cs typeface="Tahoma" panose="020B0604030504040204" pitchFamily="34" charset="0"/>
            </a:endParaRPr>
          </a:p>
          <a:p>
            <a:pPr marL="369570">
              <a:lnSpc>
                <a:spcPct val="100000"/>
              </a:lnSpc>
            </a:pPr>
            <a:r>
              <a:rPr sz="1500" i="1" dirty="0">
                <a:latin typeface="Tahoma" panose="020B0604030504040204" pitchFamily="34" charset="0"/>
                <a:ea typeface="Tahoma" panose="020B0604030504040204" pitchFamily="34" charset="0"/>
                <a:cs typeface="Tahoma" panose="020B0604030504040204" pitchFamily="34" charset="0"/>
              </a:rPr>
              <a:t>value for money </a:t>
            </a:r>
            <a:r>
              <a:rPr sz="1500" dirty="0">
                <a:latin typeface="Tahoma" panose="020B0604030504040204" pitchFamily="34" charset="0"/>
                <a:ea typeface="Tahoma" panose="020B0604030504040204" pitchFamily="34" charset="0"/>
                <a:cs typeface="Tahoma" panose="020B0604030504040204" pitchFamily="34" charset="0"/>
              </a:rPr>
              <a:t>(VfM)</a:t>
            </a:r>
            <a:endParaRPr sz="1500">
              <a:latin typeface="Tahoma" panose="020B0604030504040204" pitchFamily="34" charset="0"/>
              <a:ea typeface="Tahoma" panose="020B0604030504040204" pitchFamily="34" charset="0"/>
              <a:cs typeface="Tahoma" panose="020B0604030504040204" pitchFamily="34" charset="0"/>
            </a:endParaRPr>
          </a:p>
          <a:p>
            <a:pPr marL="369570" marR="181610" indent="-287020">
              <a:lnSpc>
                <a:spcPct val="100000"/>
              </a:lnSpc>
              <a:buSzPct val="106666"/>
              <a:buFont typeface="Wingdings"/>
              <a:buChar char=""/>
              <a:tabLst>
                <a:tab pos="369570" algn="l"/>
              </a:tabLst>
            </a:pPr>
            <a:r>
              <a:rPr sz="1500" dirty="0">
                <a:latin typeface="Tahoma" panose="020B0604030504040204" pitchFamily="34" charset="0"/>
                <a:ea typeface="Tahoma" panose="020B0604030504040204" pitchFamily="34" charset="0"/>
                <a:cs typeface="Tahoma" panose="020B0604030504040204" pitchFamily="34" charset="0"/>
              </a:rPr>
              <a:t>Pembagian risiko berwujud pengaturan hak dan kewajiban masing-masing pihak</a:t>
            </a:r>
            <a:endParaRPr sz="1500">
              <a:latin typeface="Tahoma" panose="020B0604030504040204" pitchFamily="34" charset="0"/>
              <a:ea typeface="Tahoma" panose="020B0604030504040204" pitchFamily="34" charset="0"/>
              <a:cs typeface="Tahoma" panose="020B0604030504040204" pitchFamily="34" charset="0"/>
            </a:endParaRPr>
          </a:p>
        </p:txBody>
      </p:sp>
      <p:sp>
        <p:nvSpPr>
          <p:cNvPr id="6" name="object 6"/>
          <p:cNvSpPr txBox="1">
            <a:spLocks noGrp="1"/>
          </p:cNvSpPr>
          <p:nvPr>
            <p:ph type="title"/>
          </p:nvPr>
        </p:nvSpPr>
        <p:spPr>
          <a:xfrm>
            <a:off x="372872" y="122300"/>
            <a:ext cx="11285728" cy="830997"/>
          </a:xfrm>
          <a:prstGeom prst="rect">
            <a:avLst/>
          </a:prstGeom>
        </p:spPr>
        <p:txBody>
          <a:bodyPr vert="horz" wrap="square" lIns="0" tIns="60960" rIns="0" bIns="0" rtlCol="0">
            <a:spAutoFit/>
          </a:bodyPr>
          <a:lstStyle/>
          <a:p>
            <a:pPr marL="12700" marR="5080">
              <a:lnSpc>
                <a:spcPts val="3020"/>
              </a:lnSpc>
              <a:spcBef>
                <a:spcPts val="480"/>
              </a:spcBef>
              <a:tabLst>
                <a:tab pos="7346950" algn="l"/>
              </a:tabLst>
            </a:pPr>
            <a:r>
              <a:rPr sz="2800" dirty="0"/>
              <a:t>SKEMA </a:t>
            </a:r>
            <a:r>
              <a:rPr sz="2800" i="1" dirty="0">
                <a:latin typeface="Arial"/>
                <a:cs typeface="Arial"/>
              </a:rPr>
              <a:t>INNOVATIVE FINANCING</a:t>
            </a:r>
            <a:r>
              <a:rPr lang="en-US" sz="2800" i="1" dirty="0">
                <a:latin typeface="Arial"/>
                <a:cs typeface="Arial"/>
              </a:rPr>
              <a:t> </a:t>
            </a:r>
            <a:r>
              <a:rPr sz="2800" dirty="0"/>
              <a:t>YANG </a:t>
            </a:r>
            <a:r>
              <a:rPr sz="2800" i="1" dirty="0">
                <a:latin typeface="Arial"/>
                <a:cs typeface="Arial"/>
              </a:rPr>
              <a:t>PRUDENT</a:t>
            </a:r>
            <a:r>
              <a:rPr lang="en-US" sz="2800" i="1" dirty="0">
                <a:latin typeface="Arial"/>
                <a:cs typeface="Arial"/>
              </a:rPr>
              <a:t> </a:t>
            </a:r>
            <a:r>
              <a:rPr sz="2800" dirty="0"/>
              <a:t>UNTUK AKSELERASI PEMBANGUNAN</a:t>
            </a:r>
            <a:endParaRPr sz="2800" dirty="0">
              <a:latin typeface="Arial"/>
              <a:cs typeface="Arial"/>
            </a:endParaRPr>
          </a:p>
        </p:txBody>
      </p:sp>
      <p:grpSp>
        <p:nvGrpSpPr>
          <p:cNvPr id="7" name="object 7"/>
          <p:cNvGrpSpPr/>
          <p:nvPr/>
        </p:nvGrpSpPr>
        <p:grpSpPr>
          <a:xfrm>
            <a:off x="0" y="1069708"/>
            <a:ext cx="4430395" cy="2582545"/>
            <a:chOff x="0" y="1069708"/>
            <a:chExt cx="4430395" cy="2582545"/>
          </a:xfrm>
        </p:grpSpPr>
        <p:sp>
          <p:nvSpPr>
            <p:cNvPr id="8" name="object 8"/>
            <p:cNvSpPr/>
            <p:nvPr/>
          </p:nvSpPr>
          <p:spPr>
            <a:xfrm>
              <a:off x="351586" y="1439036"/>
              <a:ext cx="4058285" cy="1748789"/>
            </a:xfrm>
            <a:custGeom>
              <a:avLst/>
              <a:gdLst/>
              <a:ahLst/>
              <a:cxnLst/>
              <a:rect l="l" t="t" r="r" b="b"/>
              <a:pathLst>
                <a:path w="4058285" h="1748789">
                  <a:moveTo>
                    <a:pt x="0" y="1748586"/>
                  </a:moveTo>
                  <a:lnTo>
                    <a:pt x="4058030" y="1748586"/>
                  </a:lnTo>
                  <a:lnTo>
                    <a:pt x="4058030" y="0"/>
                  </a:lnTo>
                  <a:lnTo>
                    <a:pt x="0" y="0"/>
                  </a:lnTo>
                  <a:lnTo>
                    <a:pt x="0" y="1748586"/>
                  </a:lnTo>
                  <a:close/>
                </a:path>
              </a:pathLst>
            </a:custGeom>
            <a:solidFill>
              <a:srgbClr val="FFE699"/>
            </a:solidFill>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9" name="object 9"/>
            <p:cNvSpPr/>
            <p:nvPr/>
          </p:nvSpPr>
          <p:spPr>
            <a:xfrm>
              <a:off x="342201" y="1069708"/>
              <a:ext cx="4088129" cy="369570"/>
            </a:xfrm>
            <a:custGeom>
              <a:avLst/>
              <a:gdLst/>
              <a:ahLst/>
              <a:cxnLst/>
              <a:rect l="l" t="t" r="r" b="b"/>
              <a:pathLst>
                <a:path w="4088129" h="369569">
                  <a:moveTo>
                    <a:pt x="4087876" y="0"/>
                  </a:moveTo>
                  <a:lnTo>
                    <a:pt x="0" y="0"/>
                  </a:lnTo>
                  <a:lnTo>
                    <a:pt x="0" y="369328"/>
                  </a:lnTo>
                  <a:lnTo>
                    <a:pt x="4087876" y="369328"/>
                  </a:lnTo>
                  <a:lnTo>
                    <a:pt x="4087876" y="0"/>
                  </a:lnTo>
                  <a:close/>
                </a:path>
              </a:pathLst>
            </a:custGeom>
            <a:solidFill>
              <a:srgbClr val="001F5F"/>
            </a:solidFill>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10" name="object 10"/>
            <p:cNvPicPr/>
            <p:nvPr/>
          </p:nvPicPr>
          <p:blipFill>
            <a:blip r:embed="rId2" cstate="print"/>
            <a:stretch>
              <a:fillRect/>
            </a:stretch>
          </p:blipFill>
          <p:spPr>
            <a:xfrm>
              <a:off x="0" y="1515275"/>
              <a:ext cx="2324353" cy="2136355"/>
            </a:xfrm>
            <a:prstGeom prst="rect">
              <a:avLst/>
            </a:prstGeom>
          </p:spPr>
        </p:pic>
      </p:grpSp>
      <p:sp>
        <p:nvSpPr>
          <p:cNvPr id="11" name="object 11"/>
          <p:cNvSpPr txBox="1"/>
          <p:nvPr/>
        </p:nvSpPr>
        <p:spPr>
          <a:xfrm>
            <a:off x="430479" y="1526285"/>
            <a:ext cx="902969" cy="905376"/>
          </a:xfrm>
          <a:prstGeom prst="rect">
            <a:avLst/>
          </a:prstGeom>
        </p:spPr>
        <p:txBody>
          <a:bodyPr vert="horz" wrap="square" lIns="0" tIns="12700" rIns="0" bIns="0" rtlCol="0">
            <a:spAutoFit/>
          </a:bodyPr>
          <a:lstStyle/>
          <a:p>
            <a:pPr marL="12700">
              <a:lnSpc>
                <a:spcPct val="100000"/>
              </a:lnSpc>
              <a:spcBef>
                <a:spcPts val="100"/>
              </a:spcBef>
            </a:pPr>
            <a:r>
              <a:rPr sz="1800" b="1" i="1" dirty="0">
                <a:latin typeface="Tahoma" panose="020B0604030504040204" pitchFamily="34" charset="0"/>
                <a:ea typeface="Tahoma" panose="020B0604030504040204" pitchFamily="34" charset="0"/>
                <a:cs typeface="Tahoma" panose="020B0604030504040204" pitchFamily="34" charset="0"/>
              </a:rPr>
              <a:t>UU HKPD</a:t>
            </a:r>
            <a:endParaRPr sz="1800">
              <a:latin typeface="Tahoma" panose="020B0604030504040204" pitchFamily="34" charset="0"/>
              <a:ea typeface="Tahoma" panose="020B0604030504040204" pitchFamily="34" charset="0"/>
              <a:cs typeface="Tahoma" panose="020B0604030504040204" pitchFamily="34" charset="0"/>
            </a:endParaRPr>
          </a:p>
          <a:p>
            <a:pPr marL="12700">
              <a:lnSpc>
                <a:spcPct val="100000"/>
              </a:lnSpc>
              <a:spcBef>
                <a:spcPts val="15"/>
              </a:spcBef>
            </a:pPr>
            <a:r>
              <a:rPr sz="1100" i="1" dirty="0">
                <a:latin typeface="Tahoma" panose="020B0604030504040204" pitchFamily="34" charset="0"/>
                <a:ea typeface="Tahoma" panose="020B0604030504040204" pitchFamily="34" charset="0"/>
                <a:cs typeface="Tahoma" panose="020B0604030504040204" pitchFamily="34" charset="0"/>
              </a:rPr>
              <a:t>UU Nomor 1</a:t>
            </a:r>
            <a:endParaRPr sz="1100">
              <a:latin typeface="Tahoma" panose="020B0604030504040204" pitchFamily="34" charset="0"/>
              <a:ea typeface="Tahoma" panose="020B0604030504040204" pitchFamily="34" charset="0"/>
              <a:cs typeface="Tahoma" panose="020B0604030504040204" pitchFamily="34" charset="0"/>
            </a:endParaRPr>
          </a:p>
          <a:p>
            <a:pPr marL="12700">
              <a:lnSpc>
                <a:spcPct val="100000"/>
              </a:lnSpc>
            </a:pPr>
            <a:r>
              <a:rPr sz="1100" i="1" dirty="0">
                <a:latin typeface="Tahoma" panose="020B0604030504040204" pitchFamily="34" charset="0"/>
                <a:ea typeface="Tahoma" panose="020B0604030504040204" pitchFamily="34" charset="0"/>
                <a:cs typeface="Tahoma" panose="020B0604030504040204" pitchFamily="34" charset="0"/>
              </a:rPr>
              <a:t>Tahun 2022</a:t>
            </a:r>
            <a:endParaRPr sz="1100">
              <a:latin typeface="Tahoma" panose="020B0604030504040204" pitchFamily="34" charset="0"/>
              <a:ea typeface="Tahoma" panose="020B0604030504040204" pitchFamily="34" charset="0"/>
              <a:cs typeface="Tahoma" panose="020B0604030504040204" pitchFamily="34" charset="0"/>
            </a:endParaRPr>
          </a:p>
        </p:txBody>
      </p:sp>
      <p:grpSp>
        <p:nvGrpSpPr>
          <p:cNvPr id="12" name="object 12"/>
          <p:cNvGrpSpPr/>
          <p:nvPr/>
        </p:nvGrpSpPr>
        <p:grpSpPr>
          <a:xfrm>
            <a:off x="1845817" y="1566925"/>
            <a:ext cx="2578100" cy="1477645"/>
            <a:chOff x="1845817" y="1566925"/>
            <a:chExt cx="2578100" cy="1477645"/>
          </a:xfrm>
        </p:grpSpPr>
        <p:sp>
          <p:nvSpPr>
            <p:cNvPr id="13" name="object 13"/>
            <p:cNvSpPr/>
            <p:nvPr/>
          </p:nvSpPr>
          <p:spPr>
            <a:xfrm>
              <a:off x="1852167" y="1573275"/>
              <a:ext cx="2565400" cy="1464945"/>
            </a:xfrm>
            <a:custGeom>
              <a:avLst/>
              <a:gdLst/>
              <a:ahLst/>
              <a:cxnLst/>
              <a:rect l="l" t="t" r="r" b="b"/>
              <a:pathLst>
                <a:path w="2565400" h="1464945">
                  <a:moveTo>
                    <a:pt x="2565019" y="0"/>
                  </a:moveTo>
                  <a:lnTo>
                    <a:pt x="0" y="0"/>
                  </a:lnTo>
                  <a:lnTo>
                    <a:pt x="0" y="1464945"/>
                  </a:lnTo>
                  <a:lnTo>
                    <a:pt x="2565019" y="1464945"/>
                  </a:lnTo>
                  <a:lnTo>
                    <a:pt x="2565019" y="0"/>
                  </a:lnTo>
                  <a:close/>
                </a:path>
              </a:pathLst>
            </a:custGeom>
            <a:solidFill>
              <a:srgbClr val="001F5F"/>
            </a:solidFill>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14" name="object 14"/>
            <p:cNvSpPr/>
            <p:nvPr/>
          </p:nvSpPr>
          <p:spPr>
            <a:xfrm>
              <a:off x="1852167" y="1573275"/>
              <a:ext cx="2565400" cy="1464945"/>
            </a:xfrm>
            <a:custGeom>
              <a:avLst/>
              <a:gdLst/>
              <a:ahLst/>
              <a:cxnLst/>
              <a:rect l="l" t="t" r="r" b="b"/>
              <a:pathLst>
                <a:path w="2565400" h="1464945">
                  <a:moveTo>
                    <a:pt x="0" y="1464945"/>
                  </a:moveTo>
                  <a:lnTo>
                    <a:pt x="2565019" y="1464945"/>
                  </a:lnTo>
                  <a:lnTo>
                    <a:pt x="2565019" y="0"/>
                  </a:lnTo>
                  <a:lnTo>
                    <a:pt x="0" y="0"/>
                  </a:lnTo>
                  <a:lnTo>
                    <a:pt x="0" y="1464945"/>
                  </a:lnTo>
                  <a:close/>
                </a:path>
              </a:pathLst>
            </a:custGeom>
            <a:ln w="12700">
              <a:solidFill>
                <a:srgbClr val="588796"/>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15" name="object 15"/>
            <p:cNvSpPr/>
            <p:nvPr/>
          </p:nvSpPr>
          <p:spPr>
            <a:xfrm>
              <a:off x="1883282" y="1661794"/>
              <a:ext cx="1997075" cy="254000"/>
            </a:xfrm>
            <a:custGeom>
              <a:avLst/>
              <a:gdLst/>
              <a:ahLst/>
              <a:cxnLst/>
              <a:rect l="l" t="t" r="r" b="b"/>
              <a:pathLst>
                <a:path w="1997075" h="254000">
                  <a:moveTo>
                    <a:pt x="1870329" y="0"/>
                  </a:moveTo>
                  <a:lnTo>
                    <a:pt x="126746" y="0"/>
                  </a:lnTo>
                  <a:lnTo>
                    <a:pt x="77420" y="9963"/>
                  </a:lnTo>
                  <a:lnTo>
                    <a:pt x="37131" y="37131"/>
                  </a:lnTo>
                  <a:lnTo>
                    <a:pt x="9963" y="77420"/>
                  </a:lnTo>
                  <a:lnTo>
                    <a:pt x="0" y="126745"/>
                  </a:lnTo>
                  <a:lnTo>
                    <a:pt x="9963" y="176145"/>
                  </a:lnTo>
                  <a:lnTo>
                    <a:pt x="37131" y="216471"/>
                  </a:lnTo>
                  <a:lnTo>
                    <a:pt x="77420" y="243653"/>
                  </a:lnTo>
                  <a:lnTo>
                    <a:pt x="126746" y="253618"/>
                  </a:lnTo>
                  <a:lnTo>
                    <a:pt x="1870329" y="253618"/>
                  </a:lnTo>
                  <a:lnTo>
                    <a:pt x="1919654" y="243653"/>
                  </a:lnTo>
                  <a:lnTo>
                    <a:pt x="1959943" y="216471"/>
                  </a:lnTo>
                  <a:lnTo>
                    <a:pt x="1987111" y="176145"/>
                  </a:lnTo>
                  <a:lnTo>
                    <a:pt x="1997075" y="126745"/>
                  </a:lnTo>
                  <a:lnTo>
                    <a:pt x="1987111" y="77420"/>
                  </a:lnTo>
                  <a:lnTo>
                    <a:pt x="1959943" y="37131"/>
                  </a:lnTo>
                  <a:lnTo>
                    <a:pt x="1919654" y="9963"/>
                  </a:lnTo>
                  <a:lnTo>
                    <a:pt x="1870329" y="0"/>
                  </a:lnTo>
                  <a:close/>
                </a:path>
              </a:pathLst>
            </a:custGeom>
            <a:solidFill>
              <a:srgbClr val="001F5F"/>
            </a:solidFill>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grpSp>
      <p:sp>
        <p:nvSpPr>
          <p:cNvPr id="16" name="object 16"/>
          <p:cNvSpPr txBox="1"/>
          <p:nvPr/>
        </p:nvSpPr>
        <p:spPr>
          <a:xfrm>
            <a:off x="1946274" y="1654251"/>
            <a:ext cx="2391029" cy="1343316"/>
          </a:xfrm>
          <a:prstGeom prst="rect">
            <a:avLst/>
          </a:prstGeom>
        </p:spPr>
        <p:txBody>
          <a:bodyPr vert="horz" wrap="square" lIns="0" tIns="12065" rIns="0" bIns="0" rtlCol="0">
            <a:spAutoFit/>
          </a:bodyPr>
          <a:lstStyle/>
          <a:p>
            <a:pPr marL="83820">
              <a:lnSpc>
                <a:spcPct val="100000"/>
              </a:lnSpc>
              <a:spcBef>
                <a:spcPts val="95"/>
              </a:spcBef>
            </a:pPr>
            <a:r>
              <a:rPr sz="1600" b="1" dirty="0">
                <a:solidFill>
                  <a:srgbClr val="FFFFFF"/>
                </a:solidFill>
                <a:latin typeface="Tahoma" panose="020B0604030504040204" pitchFamily="34" charset="0"/>
                <a:ea typeface="Tahoma" panose="020B0604030504040204" pitchFamily="34" charset="0"/>
                <a:cs typeface="Tahoma" panose="020B0604030504040204" pitchFamily="34" charset="0"/>
              </a:rPr>
              <a:t>Bentuk:</a:t>
            </a:r>
            <a:endParaRPr sz="1600" dirty="0">
              <a:latin typeface="Tahoma" panose="020B0604030504040204" pitchFamily="34" charset="0"/>
              <a:ea typeface="Tahoma" panose="020B0604030504040204" pitchFamily="34" charset="0"/>
              <a:cs typeface="Tahoma" panose="020B0604030504040204" pitchFamily="34" charset="0"/>
            </a:endParaRPr>
          </a:p>
          <a:p>
            <a:pPr marL="299085" indent="-286385">
              <a:lnSpc>
                <a:spcPct val="100000"/>
              </a:lnSpc>
              <a:spcBef>
                <a:spcPts val="1450"/>
              </a:spcBef>
              <a:buFont typeface="Arial MT"/>
              <a:buChar char="•"/>
              <a:tabLst>
                <a:tab pos="299085" algn="l"/>
              </a:tabLst>
            </a:pPr>
            <a:r>
              <a:rPr sz="1600" dirty="0">
                <a:solidFill>
                  <a:srgbClr val="FFFFFF"/>
                </a:solidFill>
                <a:latin typeface="Tahoma" panose="020B0604030504040204" pitchFamily="34" charset="0"/>
                <a:ea typeface="Tahoma" panose="020B0604030504040204" pitchFamily="34" charset="0"/>
                <a:cs typeface="Tahoma" panose="020B0604030504040204" pitchFamily="34" charset="0"/>
              </a:rPr>
              <a:t>Pinjaman Daerah</a:t>
            </a:r>
            <a:endParaRPr sz="1600" dirty="0">
              <a:latin typeface="Tahoma" panose="020B0604030504040204" pitchFamily="34" charset="0"/>
              <a:ea typeface="Tahoma" panose="020B0604030504040204" pitchFamily="34" charset="0"/>
              <a:cs typeface="Tahoma" panose="020B0604030504040204" pitchFamily="34" charset="0"/>
            </a:endParaRPr>
          </a:p>
          <a:p>
            <a:pPr marL="299085" indent="-286385">
              <a:lnSpc>
                <a:spcPct val="100000"/>
              </a:lnSpc>
              <a:spcBef>
                <a:spcPts val="600"/>
              </a:spcBef>
              <a:buFont typeface="Arial MT"/>
              <a:buChar char="•"/>
              <a:tabLst>
                <a:tab pos="299085" algn="l"/>
              </a:tabLst>
            </a:pPr>
            <a:r>
              <a:rPr sz="1600" dirty="0">
                <a:solidFill>
                  <a:srgbClr val="FFFFFF"/>
                </a:solidFill>
                <a:latin typeface="Tahoma" panose="020B0604030504040204" pitchFamily="34" charset="0"/>
                <a:ea typeface="Tahoma" panose="020B0604030504040204" pitchFamily="34" charset="0"/>
                <a:cs typeface="Tahoma" panose="020B0604030504040204" pitchFamily="34" charset="0"/>
              </a:rPr>
              <a:t>Obligasi Daerah</a:t>
            </a:r>
            <a:endParaRPr sz="1600" dirty="0">
              <a:latin typeface="Tahoma" panose="020B0604030504040204" pitchFamily="34" charset="0"/>
              <a:ea typeface="Tahoma" panose="020B0604030504040204" pitchFamily="34" charset="0"/>
              <a:cs typeface="Tahoma" panose="020B0604030504040204" pitchFamily="34" charset="0"/>
            </a:endParaRPr>
          </a:p>
          <a:p>
            <a:pPr marL="299085" indent="-286385">
              <a:lnSpc>
                <a:spcPct val="100000"/>
              </a:lnSpc>
              <a:spcBef>
                <a:spcPts val="600"/>
              </a:spcBef>
              <a:buFont typeface="Arial MT"/>
              <a:buChar char="•"/>
              <a:tabLst>
                <a:tab pos="299085" algn="l"/>
              </a:tabLst>
            </a:pPr>
            <a:r>
              <a:rPr sz="1600" dirty="0">
                <a:solidFill>
                  <a:srgbClr val="FFFFFF"/>
                </a:solidFill>
                <a:latin typeface="Tahoma" panose="020B0604030504040204" pitchFamily="34" charset="0"/>
                <a:ea typeface="Tahoma" panose="020B0604030504040204" pitchFamily="34" charset="0"/>
                <a:cs typeface="Tahoma" panose="020B0604030504040204" pitchFamily="34" charset="0"/>
              </a:rPr>
              <a:t>Sukuk Daerah</a:t>
            </a:r>
            <a:endParaRPr sz="1600" dirty="0">
              <a:latin typeface="Tahoma" panose="020B0604030504040204" pitchFamily="34" charset="0"/>
              <a:ea typeface="Tahoma" panose="020B0604030504040204" pitchFamily="34" charset="0"/>
              <a:cs typeface="Tahoma" panose="020B0604030504040204" pitchFamily="34" charset="0"/>
            </a:endParaRPr>
          </a:p>
        </p:txBody>
      </p:sp>
      <p:grpSp>
        <p:nvGrpSpPr>
          <p:cNvPr id="17" name="object 17"/>
          <p:cNvGrpSpPr/>
          <p:nvPr/>
        </p:nvGrpSpPr>
        <p:grpSpPr>
          <a:xfrm>
            <a:off x="347725" y="3181273"/>
            <a:ext cx="4057015" cy="2868295"/>
            <a:chOff x="347725" y="3181273"/>
            <a:chExt cx="4057015" cy="2868295"/>
          </a:xfrm>
        </p:grpSpPr>
        <p:sp>
          <p:nvSpPr>
            <p:cNvPr id="18" name="object 18"/>
            <p:cNvSpPr/>
            <p:nvPr/>
          </p:nvSpPr>
          <p:spPr>
            <a:xfrm>
              <a:off x="354075" y="3187623"/>
              <a:ext cx="4044315" cy="2855595"/>
            </a:xfrm>
            <a:custGeom>
              <a:avLst/>
              <a:gdLst/>
              <a:ahLst/>
              <a:cxnLst/>
              <a:rect l="l" t="t" r="r" b="b"/>
              <a:pathLst>
                <a:path w="4044315" h="2855595">
                  <a:moveTo>
                    <a:pt x="4044315" y="0"/>
                  </a:moveTo>
                  <a:lnTo>
                    <a:pt x="0" y="0"/>
                  </a:lnTo>
                  <a:lnTo>
                    <a:pt x="0" y="2855467"/>
                  </a:lnTo>
                  <a:lnTo>
                    <a:pt x="4044315" y="2855467"/>
                  </a:lnTo>
                  <a:lnTo>
                    <a:pt x="4044315" y="0"/>
                  </a:lnTo>
                  <a:close/>
                </a:path>
              </a:pathLst>
            </a:custGeom>
            <a:solidFill>
              <a:srgbClr val="001F5F"/>
            </a:solidFill>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19" name="object 19"/>
            <p:cNvSpPr/>
            <p:nvPr/>
          </p:nvSpPr>
          <p:spPr>
            <a:xfrm>
              <a:off x="354075" y="3187623"/>
              <a:ext cx="4044315" cy="2855595"/>
            </a:xfrm>
            <a:custGeom>
              <a:avLst/>
              <a:gdLst/>
              <a:ahLst/>
              <a:cxnLst/>
              <a:rect l="l" t="t" r="r" b="b"/>
              <a:pathLst>
                <a:path w="4044315" h="2855595">
                  <a:moveTo>
                    <a:pt x="0" y="2855467"/>
                  </a:moveTo>
                  <a:lnTo>
                    <a:pt x="4044315" y="2855467"/>
                  </a:lnTo>
                  <a:lnTo>
                    <a:pt x="4044315" y="0"/>
                  </a:lnTo>
                  <a:lnTo>
                    <a:pt x="0" y="0"/>
                  </a:lnTo>
                  <a:lnTo>
                    <a:pt x="0" y="2855467"/>
                  </a:lnTo>
                  <a:close/>
                </a:path>
              </a:pathLst>
            </a:custGeom>
            <a:ln w="12700">
              <a:solidFill>
                <a:srgbClr val="588796"/>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20" name="object 20"/>
            <p:cNvSpPr/>
            <p:nvPr/>
          </p:nvSpPr>
          <p:spPr>
            <a:xfrm>
              <a:off x="397357" y="3265195"/>
              <a:ext cx="3781425" cy="2623185"/>
            </a:xfrm>
            <a:custGeom>
              <a:avLst/>
              <a:gdLst/>
              <a:ahLst/>
              <a:cxnLst/>
              <a:rect l="l" t="t" r="r" b="b"/>
              <a:pathLst>
                <a:path w="3781425" h="2623185">
                  <a:moveTo>
                    <a:pt x="3781247" y="291299"/>
                  </a:moveTo>
                  <a:lnTo>
                    <a:pt x="2757932" y="291299"/>
                  </a:lnTo>
                  <a:lnTo>
                    <a:pt x="2778760" y="280530"/>
                  </a:lnTo>
                  <a:lnTo>
                    <a:pt x="2808249" y="251040"/>
                  </a:lnTo>
                  <a:lnTo>
                    <a:pt x="2827591" y="213639"/>
                  </a:lnTo>
                  <a:lnTo>
                    <a:pt x="2834538" y="170535"/>
                  </a:lnTo>
                  <a:lnTo>
                    <a:pt x="2827591" y="127431"/>
                  </a:lnTo>
                  <a:lnTo>
                    <a:pt x="2808249" y="89992"/>
                  </a:lnTo>
                  <a:lnTo>
                    <a:pt x="2778760" y="60464"/>
                  </a:lnTo>
                  <a:lnTo>
                    <a:pt x="2741358" y="41097"/>
                  </a:lnTo>
                  <a:lnTo>
                    <a:pt x="2698267" y="34137"/>
                  </a:lnTo>
                  <a:lnTo>
                    <a:pt x="2442718" y="34137"/>
                  </a:lnTo>
                  <a:lnTo>
                    <a:pt x="2442718" y="0"/>
                  </a:lnTo>
                  <a:lnTo>
                    <a:pt x="49149" y="0"/>
                  </a:lnTo>
                  <a:lnTo>
                    <a:pt x="49149" y="67132"/>
                  </a:lnTo>
                  <a:lnTo>
                    <a:pt x="26301" y="89992"/>
                  </a:lnTo>
                  <a:lnTo>
                    <a:pt x="6946" y="127431"/>
                  </a:lnTo>
                  <a:lnTo>
                    <a:pt x="0" y="170535"/>
                  </a:lnTo>
                  <a:lnTo>
                    <a:pt x="6946" y="213639"/>
                  </a:lnTo>
                  <a:lnTo>
                    <a:pt x="26301" y="251040"/>
                  </a:lnTo>
                  <a:lnTo>
                    <a:pt x="49149" y="273888"/>
                  </a:lnTo>
                  <a:lnTo>
                    <a:pt x="49149" y="291299"/>
                  </a:lnTo>
                  <a:lnTo>
                    <a:pt x="1727" y="291299"/>
                  </a:lnTo>
                  <a:lnTo>
                    <a:pt x="1727" y="2622766"/>
                  </a:lnTo>
                  <a:lnTo>
                    <a:pt x="3781247" y="2622766"/>
                  </a:lnTo>
                  <a:lnTo>
                    <a:pt x="3781247" y="291299"/>
                  </a:lnTo>
                  <a:close/>
                </a:path>
              </a:pathLst>
            </a:custGeom>
            <a:solidFill>
              <a:srgbClr val="001F5F"/>
            </a:solidFill>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grpSp>
      <p:sp>
        <p:nvSpPr>
          <p:cNvPr id="21" name="object 21"/>
          <p:cNvSpPr txBox="1"/>
          <p:nvPr/>
        </p:nvSpPr>
        <p:spPr>
          <a:xfrm>
            <a:off x="478027" y="3246272"/>
            <a:ext cx="3524885" cy="3089948"/>
          </a:xfrm>
          <a:prstGeom prst="rect">
            <a:avLst/>
          </a:prstGeom>
        </p:spPr>
        <p:txBody>
          <a:bodyPr vert="horz" wrap="square" lIns="0" tIns="60325" rIns="0" bIns="0" rtlCol="0">
            <a:spAutoFit/>
          </a:bodyPr>
          <a:lstStyle/>
          <a:p>
            <a:pPr marL="59690">
              <a:lnSpc>
                <a:spcPct val="100000"/>
              </a:lnSpc>
              <a:spcBef>
                <a:spcPts val="475"/>
              </a:spcBef>
            </a:pPr>
            <a:r>
              <a:rPr sz="1600" b="1" dirty="0">
                <a:solidFill>
                  <a:srgbClr val="FFFFFF"/>
                </a:solidFill>
                <a:latin typeface="Tahoma" panose="020B0604030504040204" pitchFamily="34" charset="0"/>
                <a:ea typeface="Tahoma" panose="020B0604030504040204" pitchFamily="34" charset="0"/>
                <a:cs typeface="Tahoma" panose="020B0604030504040204" pitchFamily="34" charset="0"/>
              </a:rPr>
              <a:t>Sumber Pinjaman Daerah:</a:t>
            </a:r>
            <a:endParaRPr sz="1600" dirty="0">
              <a:latin typeface="Tahoma" panose="020B0604030504040204" pitchFamily="34" charset="0"/>
              <a:ea typeface="Tahoma" panose="020B0604030504040204" pitchFamily="34" charset="0"/>
              <a:cs typeface="Tahoma" panose="020B0604030504040204" pitchFamily="34" charset="0"/>
            </a:endParaRPr>
          </a:p>
          <a:p>
            <a:pPr marL="299085" indent="-286385">
              <a:lnSpc>
                <a:spcPct val="100000"/>
              </a:lnSpc>
              <a:spcBef>
                <a:spcPts val="370"/>
              </a:spcBef>
              <a:buFont typeface="Arial MT"/>
              <a:buChar char="•"/>
              <a:tabLst>
                <a:tab pos="299085" algn="l"/>
              </a:tabLst>
            </a:pPr>
            <a:r>
              <a:rPr sz="1600" dirty="0">
                <a:solidFill>
                  <a:srgbClr val="FFFFFF"/>
                </a:solidFill>
                <a:latin typeface="Tahoma" panose="020B0604030504040204" pitchFamily="34" charset="0"/>
                <a:ea typeface="Tahoma" panose="020B0604030504040204" pitchFamily="34" charset="0"/>
                <a:cs typeface="Tahoma" panose="020B0604030504040204" pitchFamily="34" charset="0"/>
              </a:rPr>
              <a:t>Pemerintah Pusat</a:t>
            </a:r>
            <a:endParaRPr sz="1600" dirty="0">
              <a:latin typeface="Tahoma" panose="020B0604030504040204" pitchFamily="34" charset="0"/>
              <a:ea typeface="Tahoma" panose="020B0604030504040204" pitchFamily="34" charset="0"/>
              <a:cs typeface="Tahoma" panose="020B0604030504040204" pitchFamily="34" charset="0"/>
            </a:endParaRPr>
          </a:p>
          <a:p>
            <a:pPr marL="551180" lvl="1" indent="-284480">
              <a:lnSpc>
                <a:spcPct val="100000"/>
              </a:lnSpc>
              <a:spcBef>
                <a:spcPts val="300"/>
              </a:spcBef>
              <a:buFont typeface="Wingdings"/>
              <a:buChar char=""/>
              <a:tabLst>
                <a:tab pos="551180" algn="l"/>
              </a:tabLst>
            </a:pPr>
            <a:r>
              <a:rPr sz="1600" dirty="0">
                <a:solidFill>
                  <a:srgbClr val="FFFFFF"/>
                </a:solidFill>
                <a:latin typeface="Tahoma" panose="020B0604030504040204" pitchFamily="34" charset="0"/>
                <a:ea typeface="Tahoma" panose="020B0604030504040204" pitchFamily="34" charset="0"/>
                <a:cs typeface="Tahoma" panose="020B0604030504040204" pitchFamily="34" charset="0"/>
              </a:rPr>
              <a:t>APBN/Rupiah murni</a:t>
            </a:r>
            <a:endParaRPr sz="1600" dirty="0">
              <a:latin typeface="Tahoma" panose="020B0604030504040204" pitchFamily="34" charset="0"/>
              <a:ea typeface="Tahoma" panose="020B0604030504040204" pitchFamily="34" charset="0"/>
              <a:cs typeface="Tahoma" panose="020B0604030504040204" pitchFamily="34" charset="0"/>
            </a:endParaRPr>
          </a:p>
          <a:p>
            <a:pPr marL="551180" lvl="1" indent="-284480">
              <a:lnSpc>
                <a:spcPct val="100000"/>
              </a:lnSpc>
              <a:spcBef>
                <a:spcPts val="300"/>
              </a:spcBef>
              <a:buFont typeface="Wingdings"/>
              <a:buChar char=""/>
              <a:tabLst>
                <a:tab pos="551180" algn="l"/>
              </a:tabLst>
            </a:pPr>
            <a:r>
              <a:rPr sz="1600" dirty="0">
                <a:solidFill>
                  <a:srgbClr val="FFFFFF"/>
                </a:solidFill>
                <a:latin typeface="Tahoma" panose="020B0604030504040204" pitchFamily="34" charset="0"/>
                <a:ea typeface="Tahoma" panose="020B0604030504040204" pitchFamily="34" charset="0"/>
                <a:cs typeface="Tahoma" panose="020B0604030504040204" pitchFamily="34" charset="0"/>
              </a:rPr>
              <a:t>Penerusan pinjaman dalam negeri</a:t>
            </a:r>
            <a:endParaRPr sz="1600" dirty="0">
              <a:latin typeface="Tahoma" panose="020B0604030504040204" pitchFamily="34" charset="0"/>
              <a:ea typeface="Tahoma" panose="020B0604030504040204" pitchFamily="34" charset="0"/>
              <a:cs typeface="Tahoma" panose="020B0604030504040204" pitchFamily="34" charset="0"/>
            </a:endParaRPr>
          </a:p>
          <a:p>
            <a:pPr marL="551180" lvl="1" indent="-284480">
              <a:lnSpc>
                <a:spcPct val="100000"/>
              </a:lnSpc>
              <a:spcBef>
                <a:spcPts val="305"/>
              </a:spcBef>
              <a:buFont typeface="Wingdings"/>
              <a:buChar char=""/>
              <a:tabLst>
                <a:tab pos="551180" algn="l"/>
              </a:tabLst>
            </a:pPr>
            <a:r>
              <a:rPr sz="1600" dirty="0">
                <a:solidFill>
                  <a:srgbClr val="FFFFFF"/>
                </a:solidFill>
                <a:latin typeface="Tahoma" panose="020B0604030504040204" pitchFamily="34" charset="0"/>
                <a:ea typeface="Tahoma" panose="020B0604030504040204" pitchFamily="34" charset="0"/>
                <a:cs typeface="Tahoma" panose="020B0604030504040204" pitchFamily="34" charset="0"/>
              </a:rPr>
              <a:t>Penerusan pinjaman luar negeri</a:t>
            </a:r>
            <a:endParaRPr sz="1600" dirty="0">
              <a:latin typeface="Tahoma" panose="020B0604030504040204" pitchFamily="34" charset="0"/>
              <a:ea typeface="Tahoma" panose="020B0604030504040204" pitchFamily="34" charset="0"/>
              <a:cs typeface="Tahoma" panose="020B0604030504040204" pitchFamily="34" charset="0"/>
            </a:endParaRPr>
          </a:p>
          <a:p>
            <a:pPr marL="299085" indent="-286385">
              <a:lnSpc>
                <a:spcPct val="100000"/>
              </a:lnSpc>
              <a:spcBef>
                <a:spcPts val="300"/>
              </a:spcBef>
              <a:buFont typeface="Arial MT"/>
              <a:buChar char="•"/>
              <a:tabLst>
                <a:tab pos="299085" algn="l"/>
              </a:tabLst>
            </a:pPr>
            <a:r>
              <a:rPr sz="1600" dirty="0">
                <a:solidFill>
                  <a:srgbClr val="FFFFFF"/>
                </a:solidFill>
                <a:latin typeface="Tahoma" panose="020B0604030504040204" pitchFamily="34" charset="0"/>
                <a:ea typeface="Tahoma" panose="020B0604030504040204" pitchFamily="34" charset="0"/>
                <a:cs typeface="Tahoma" panose="020B0604030504040204" pitchFamily="34" charset="0"/>
              </a:rPr>
              <a:t>Daerah lain</a:t>
            </a:r>
            <a:endParaRPr sz="1600" dirty="0">
              <a:latin typeface="Tahoma" panose="020B0604030504040204" pitchFamily="34" charset="0"/>
              <a:ea typeface="Tahoma" panose="020B0604030504040204" pitchFamily="34" charset="0"/>
              <a:cs typeface="Tahoma" panose="020B0604030504040204" pitchFamily="34" charset="0"/>
            </a:endParaRPr>
          </a:p>
          <a:p>
            <a:pPr marL="299085" indent="-286385">
              <a:lnSpc>
                <a:spcPct val="100000"/>
              </a:lnSpc>
              <a:spcBef>
                <a:spcPts val="300"/>
              </a:spcBef>
              <a:buFont typeface="Arial MT"/>
              <a:buChar char="•"/>
              <a:tabLst>
                <a:tab pos="299085" algn="l"/>
              </a:tabLst>
            </a:pPr>
            <a:r>
              <a:rPr sz="1600" dirty="0">
                <a:solidFill>
                  <a:srgbClr val="FFFFFF"/>
                </a:solidFill>
                <a:latin typeface="Tahoma" panose="020B0604030504040204" pitchFamily="34" charset="0"/>
                <a:ea typeface="Tahoma" panose="020B0604030504040204" pitchFamily="34" charset="0"/>
                <a:cs typeface="Tahoma" panose="020B0604030504040204" pitchFamily="34" charset="0"/>
              </a:rPr>
              <a:t>Lembaga Keuangan Bank (LKB)</a:t>
            </a:r>
            <a:endParaRPr sz="1600" dirty="0">
              <a:latin typeface="Tahoma" panose="020B0604030504040204" pitchFamily="34" charset="0"/>
              <a:ea typeface="Tahoma" panose="020B0604030504040204" pitchFamily="34" charset="0"/>
              <a:cs typeface="Tahoma" panose="020B0604030504040204" pitchFamily="34" charset="0"/>
            </a:endParaRPr>
          </a:p>
          <a:p>
            <a:pPr marL="299085" indent="-286385">
              <a:lnSpc>
                <a:spcPct val="100000"/>
              </a:lnSpc>
              <a:spcBef>
                <a:spcPts val="300"/>
              </a:spcBef>
              <a:buFont typeface="Arial MT"/>
              <a:buChar char="•"/>
              <a:tabLst>
                <a:tab pos="299085" algn="l"/>
              </a:tabLst>
            </a:pPr>
            <a:r>
              <a:rPr sz="1600" dirty="0">
                <a:solidFill>
                  <a:srgbClr val="FFFFFF"/>
                </a:solidFill>
                <a:latin typeface="Tahoma" panose="020B0604030504040204" pitchFamily="34" charset="0"/>
                <a:ea typeface="Tahoma" panose="020B0604030504040204" pitchFamily="34" charset="0"/>
                <a:cs typeface="Tahoma" panose="020B0604030504040204" pitchFamily="34" charset="0"/>
              </a:rPr>
              <a:t>Lembaga Keuangan Bukan Bank (LKBB)</a:t>
            </a:r>
            <a:endParaRPr sz="1600" dirty="0">
              <a:latin typeface="Tahoma" panose="020B0604030504040204" pitchFamily="34" charset="0"/>
              <a:ea typeface="Tahoma" panose="020B0604030504040204" pitchFamily="34" charset="0"/>
              <a:cs typeface="Tahoma" panose="020B0604030504040204" pitchFamily="34" charset="0"/>
            </a:endParaRPr>
          </a:p>
          <a:p>
            <a:pPr marL="299085" indent="-286385">
              <a:lnSpc>
                <a:spcPct val="100000"/>
              </a:lnSpc>
              <a:spcBef>
                <a:spcPts val="300"/>
              </a:spcBef>
              <a:buFont typeface="Arial MT"/>
              <a:buChar char="•"/>
              <a:tabLst>
                <a:tab pos="299085" algn="l"/>
              </a:tabLst>
            </a:pPr>
            <a:r>
              <a:rPr sz="1600" dirty="0">
                <a:solidFill>
                  <a:srgbClr val="FFFFFF"/>
                </a:solidFill>
                <a:latin typeface="Tahoma" panose="020B0604030504040204" pitchFamily="34" charset="0"/>
                <a:ea typeface="Tahoma" panose="020B0604030504040204" pitchFamily="34" charset="0"/>
                <a:cs typeface="Tahoma" panose="020B0604030504040204" pitchFamily="34" charset="0"/>
              </a:rPr>
              <a:t>Masyarakat</a:t>
            </a:r>
            <a:endParaRPr sz="1600" dirty="0">
              <a:latin typeface="Tahoma" panose="020B0604030504040204" pitchFamily="34" charset="0"/>
              <a:ea typeface="Tahoma" panose="020B0604030504040204" pitchFamily="34" charset="0"/>
              <a:cs typeface="Tahoma" panose="020B0604030504040204" pitchFamily="34" charset="0"/>
            </a:endParaRPr>
          </a:p>
        </p:txBody>
      </p:sp>
      <p:sp>
        <p:nvSpPr>
          <p:cNvPr id="22" name="object 22"/>
          <p:cNvSpPr txBox="1"/>
          <p:nvPr/>
        </p:nvSpPr>
        <p:spPr>
          <a:xfrm>
            <a:off x="4496815" y="1494536"/>
            <a:ext cx="4316095" cy="1675459"/>
          </a:xfrm>
          <a:prstGeom prst="rect">
            <a:avLst/>
          </a:prstGeom>
        </p:spPr>
        <p:txBody>
          <a:bodyPr vert="horz" wrap="square" lIns="0" tIns="13335" rIns="0" bIns="0" rtlCol="0">
            <a:spAutoFit/>
          </a:bodyPr>
          <a:lstStyle/>
          <a:p>
            <a:pPr marL="299085" marR="259715" indent="-287020">
              <a:lnSpc>
                <a:spcPct val="100000"/>
              </a:lnSpc>
              <a:spcBef>
                <a:spcPts val="105"/>
              </a:spcBef>
              <a:buFont typeface="Arial MT"/>
              <a:buChar char="•"/>
              <a:tabLst>
                <a:tab pos="299085" algn="l"/>
              </a:tabLst>
            </a:pPr>
            <a:r>
              <a:rPr sz="1400" dirty="0">
                <a:latin typeface="Tahoma" panose="020B0604030504040204" pitchFamily="34" charset="0"/>
                <a:ea typeface="Tahoma" panose="020B0604030504040204" pitchFamily="34" charset="0"/>
                <a:cs typeface="Tahoma" panose="020B0604030504040204" pitchFamily="34" charset="0"/>
              </a:rPr>
              <a:t>Daerah menyusun Rencana Sinergi Pendanaan untuk </a:t>
            </a:r>
            <a:r>
              <a:rPr sz="1400" b="1" dirty="0">
                <a:latin typeface="Tahoma" panose="020B0604030504040204" pitchFamily="34" charset="0"/>
                <a:ea typeface="Tahoma" panose="020B0604030504040204" pitchFamily="34" charset="0"/>
                <a:cs typeface="Tahoma" panose="020B0604030504040204" pitchFamily="34" charset="0"/>
              </a:rPr>
              <a:t>akselerasi penyediaan infrastruktur </a:t>
            </a:r>
            <a:r>
              <a:rPr sz="1400" dirty="0">
                <a:latin typeface="Tahoma" panose="020B0604030504040204" pitchFamily="34" charset="0"/>
                <a:ea typeface="Tahoma" panose="020B0604030504040204" pitchFamily="34" charset="0"/>
                <a:cs typeface="Tahoma" panose="020B0604030504040204" pitchFamily="34" charset="0"/>
              </a:rPr>
              <a:t>dan </a:t>
            </a:r>
            <a:r>
              <a:rPr sz="1400" b="1" dirty="0">
                <a:latin typeface="Tahoma" panose="020B0604030504040204" pitchFamily="34" charset="0"/>
                <a:ea typeface="Tahoma" panose="020B0604030504040204" pitchFamily="34" charset="0"/>
                <a:cs typeface="Tahoma" panose="020B0604030504040204" pitchFamily="34" charset="0"/>
              </a:rPr>
              <a:t>program prioritas lainnya</a:t>
            </a:r>
            <a:r>
              <a:rPr sz="1400" dirty="0">
                <a:latin typeface="Tahoma" panose="020B0604030504040204" pitchFamily="34" charset="0"/>
                <a:ea typeface="Tahoma" panose="020B0604030504040204" pitchFamily="34" charset="0"/>
                <a:cs typeface="Tahoma" panose="020B0604030504040204" pitchFamily="34" charset="0"/>
              </a:rPr>
              <a:t>.</a:t>
            </a:r>
            <a:endParaRPr sz="1400">
              <a:latin typeface="Tahoma" panose="020B0604030504040204" pitchFamily="34" charset="0"/>
              <a:ea typeface="Tahoma" panose="020B0604030504040204" pitchFamily="34" charset="0"/>
              <a:cs typeface="Tahoma" panose="020B0604030504040204" pitchFamily="34" charset="0"/>
            </a:endParaRPr>
          </a:p>
          <a:p>
            <a:pPr marL="299085" indent="-286385">
              <a:lnSpc>
                <a:spcPct val="100000"/>
              </a:lnSpc>
              <a:spcBef>
                <a:spcPts val="600"/>
              </a:spcBef>
              <a:buFont typeface="Arial MT"/>
              <a:buChar char="•"/>
              <a:tabLst>
                <a:tab pos="299085" algn="l"/>
              </a:tabLst>
            </a:pPr>
            <a:r>
              <a:rPr sz="1400" dirty="0">
                <a:latin typeface="Tahoma" panose="020B0604030504040204" pitchFamily="34" charset="0"/>
                <a:ea typeface="Tahoma" panose="020B0604030504040204" pitchFamily="34" charset="0"/>
                <a:cs typeface="Tahoma" panose="020B0604030504040204" pitchFamily="34" charset="0"/>
              </a:rPr>
              <a:t>Berasal dari </a:t>
            </a:r>
            <a:r>
              <a:rPr sz="1400" b="1" dirty="0">
                <a:latin typeface="Tahoma" panose="020B0604030504040204" pitchFamily="34" charset="0"/>
                <a:ea typeface="Tahoma" panose="020B0604030504040204" pitchFamily="34" charset="0"/>
                <a:cs typeface="Tahoma" panose="020B0604030504040204" pitchFamily="34" charset="0"/>
              </a:rPr>
              <a:t>APBD </a:t>
            </a:r>
            <a:r>
              <a:rPr sz="1400" dirty="0">
                <a:latin typeface="Tahoma" panose="020B0604030504040204" pitchFamily="34" charset="0"/>
                <a:ea typeface="Tahoma" panose="020B0604030504040204" pitchFamily="34" charset="0"/>
                <a:cs typeface="Tahoma" panose="020B0604030504040204" pitchFamily="34" charset="0"/>
              </a:rPr>
              <a:t>dan </a:t>
            </a:r>
            <a:r>
              <a:rPr sz="1400" b="1" dirty="0">
                <a:latin typeface="Tahoma" panose="020B0604030504040204" pitchFamily="34" charset="0"/>
                <a:ea typeface="Tahoma" panose="020B0604030504040204" pitchFamily="34" charset="0"/>
                <a:cs typeface="Tahoma" panose="020B0604030504040204" pitchFamily="34" charset="0"/>
              </a:rPr>
              <a:t>Non APBD</a:t>
            </a:r>
            <a:endParaRPr sz="1400">
              <a:latin typeface="Tahoma" panose="020B0604030504040204" pitchFamily="34" charset="0"/>
              <a:ea typeface="Tahoma" panose="020B0604030504040204" pitchFamily="34" charset="0"/>
              <a:cs typeface="Tahoma" panose="020B0604030504040204" pitchFamily="34" charset="0"/>
            </a:endParaRPr>
          </a:p>
          <a:p>
            <a:pPr marL="299085" marR="5080" indent="-287020">
              <a:lnSpc>
                <a:spcPct val="100000"/>
              </a:lnSpc>
              <a:spcBef>
                <a:spcPts val="600"/>
              </a:spcBef>
              <a:buFont typeface="Arial MT"/>
              <a:buChar char="•"/>
              <a:tabLst>
                <a:tab pos="299085" algn="l"/>
              </a:tabLst>
            </a:pPr>
            <a:r>
              <a:rPr sz="1400" dirty="0">
                <a:latin typeface="Tahoma" panose="020B0604030504040204" pitchFamily="34" charset="0"/>
                <a:ea typeface="Tahoma" panose="020B0604030504040204" pitchFamily="34" charset="0"/>
                <a:cs typeface="Tahoma" panose="020B0604030504040204" pitchFamily="34" charset="0"/>
              </a:rPr>
              <a:t>Dukungan berupa </a:t>
            </a:r>
            <a:r>
              <a:rPr sz="1400" b="1" dirty="0">
                <a:latin typeface="Tahoma" panose="020B0604030504040204" pitchFamily="34" charset="0"/>
                <a:ea typeface="Tahoma" panose="020B0604030504040204" pitchFamily="34" charset="0"/>
                <a:cs typeface="Tahoma" panose="020B0604030504040204" pitchFamily="34" charset="0"/>
              </a:rPr>
              <a:t>pendanaan dari APBN </a:t>
            </a:r>
            <a:r>
              <a:rPr sz="1400" dirty="0">
                <a:latin typeface="Tahoma" panose="020B0604030504040204" pitchFamily="34" charset="0"/>
                <a:ea typeface="Tahoma" panose="020B0604030504040204" pitchFamily="34" charset="0"/>
                <a:cs typeface="Tahoma" panose="020B0604030504040204" pitchFamily="34" charset="0"/>
              </a:rPr>
              <a:t>dapat diberikan melalui belanja K/L atau Tugas Pembantuan</a:t>
            </a:r>
            <a:endParaRPr sz="1400">
              <a:latin typeface="Tahoma" panose="020B0604030504040204" pitchFamily="34" charset="0"/>
              <a:ea typeface="Tahoma" panose="020B0604030504040204" pitchFamily="34" charset="0"/>
              <a:cs typeface="Tahoma" panose="020B0604030504040204" pitchFamily="34" charset="0"/>
            </a:endParaRPr>
          </a:p>
        </p:txBody>
      </p:sp>
      <p:sp>
        <p:nvSpPr>
          <p:cNvPr id="23" name="object 23"/>
          <p:cNvSpPr txBox="1"/>
          <p:nvPr/>
        </p:nvSpPr>
        <p:spPr>
          <a:xfrm>
            <a:off x="7416545" y="3213354"/>
            <a:ext cx="1212215" cy="444352"/>
          </a:xfrm>
          <a:prstGeom prst="rect">
            <a:avLst/>
          </a:prstGeom>
        </p:spPr>
        <p:txBody>
          <a:bodyPr vert="horz" wrap="square" lIns="0" tIns="13335" rIns="0" bIns="0" rtlCol="0">
            <a:spAutoFit/>
          </a:bodyPr>
          <a:lstStyle/>
          <a:p>
            <a:pPr marL="194945" indent="-182245">
              <a:lnSpc>
                <a:spcPct val="100000"/>
              </a:lnSpc>
              <a:spcBef>
                <a:spcPts val="105"/>
              </a:spcBef>
              <a:buChar char="•"/>
              <a:tabLst>
                <a:tab pos="194945" algn="l"/>
              </a:tabLst>
            </a:pPr>
            <a:r>
              <a:rPr sz="1400" dirty="0">
                <a:latin typeface="Tahoma" panose="020B0604030504040204" pitchFamily="34" charset="0"/>
                <a:ea typeface="Tahoma" panose="020B0604030504040204" pitchFamily="34" charset="0"/>
                <a:cs typeface="Tahoma" panose="020B0604030504040204" pitchFamily="34" charset="0"/>
              </a:rPr>
              <a:t>BUMN/BUMD;</a:t>
            </a:r>
            <a:endParaRPr sz="1400">
              <a:latin typeface="Tahoma" panose="020B0604030504040204" pitchFamily="34" charset="0"/>
              <a:ea typeface="Tahoma" panose="020B0604030504040204" pitchFamily="34" charset="0"/>
              <a:cs typeface="Tahoma" panose="020B0604030504040204" pitchFamily="34" charset="0"/>
            </a:endParaRPr>
          </a:p>
        </p:txBody>
      </p:sp>
      <p:sp>
        <p:nvSpPr>
          <p:cNvPr id="24" name="object 24"/>
          <p:cNvSpPr txBox="1"/>
          <p:nvPr/>
        </p:nvSpPr>
        <p:spPr>
          <a:xfrm>
            <a:off x="7416545" y="3426967"/>
            <a:ext cx="1356995" cy="444352"/>
          </a:xfrm>
          <a:prstGeom prst="rect">
            <a:avLst/>
          </a:prstGeom>
        </p:spPr>
        <p:txBody>
          <a:bodyPr vert="horz" wrap="square" lIns="0" tIns="13335" rIns="0" bIns="0" rtlCol="0">
            <a:spAutoFit/>
          </a:bodyPr>
          <a:lstStyle/>
          <a:p>
            <a:pPr marL="194945" indent="-182245">
              <a:lnSpc>
                <a:spcPct val="100000"/>
              </a:lnSpc>
              <a:spcBef>
                <a:spcPts val="105"/>
              </a:spcBef>
              <a:buFont typeface="Tahoma"/>
              <a:buChar char="•"/>
              <a:tabLst>
                <a:tab pos="194945" algn="l"/>
              </a:tabLst>
            </a:pPr>
            <a:r>
              <a:rPr sz="1400" b="1" dirty="0">
                <a:latin typeface="Tahoma" panose="020B0604030504040204" pitchFamily="34" charset="0"/>
                <a:ea typeface="Tahoma" panose="020B0604030504040204" pitchFamily="34" charset="0"/>
                <a:cs typeface="Tahoma" panose="020B0604030504040204" pitchFamily="34" charset="0"/>
              </a:rPr>
              <a:t>KPBU</a:t>
            </a:r>
            <a:r>
              <a:rPr sz="1400" dirty="0">
                <a:latin typeface="Tahoma" panose="020B0604030504040204" pitchFamily="34" charset="0"/>
                <a:ea typeface="Tahoma" panose="020B0604030504040204" pitchFamily="34" charset="0"/>
                <a:cs typeface="Tahoma" panose="020B0604030504040204" pitchFamily="34" charset="0"/>
              </a:rPr>
              <a:t>; dan/atau</a:t>
            </a:r>
            <a:endParaRPr sz="1400">
              <a:latin typeface="Tahoma" panose="020B0604030504040204" pitchFamily="34" charset="0"/>
              <a:ea typeface="Tahoma" panose="020B0604030504040204" pitchFamily="34" charset="0"/>
              <a:cs typeface="Tahoma" panose="020B0604030504040204" pitchFamily="34" charset="0"/>
            </a:endParaRPr>
          </a:p>
        </p:txBody>
      </p:sp>
      <p:sp>
        <p:nvSpPr>
          <p:cNvPr id="25" name="object 25"/>
          <p:cNvSpPr txBox="1"/>
          <p:nvPr/>
        </p:nvSpPr>
        <p:spPr>
          <a:xfrm>
            <a:off x="7416545" y="3640327"/>
            <a:ext cx="1556385" cy="443711"/>
          </a:xfrm>
          <a:prstGeom prst="rect">
            <a:avLst/>
          </a:prstGeom>
        </p:spPr>
        <p:txBody>
          <a:bodyPr vert="horz" wrap="square" lIns="0" tIns="12700" rIns="0" bIns="0" rtlCol="0">
            <a:spAutoFit/>
          </a:bodyPr>
          <a:lstStyle/>
          <a:p>
            <a:pPr marL="194945" indent="-182245">
              <a:lnSpc>
                <a:spcPct val="100000"/>
              </a:lnSpc>
              <a:spcBef>
                <a:spcPts val="100"/>
              </a:spcBef>
              <a:buChar char="•"/>
              <a:tabLst>
                <a:tab pos="194945" algn="l"/>
              </a:tabLst>
            </a:pPr>
            <a:r>
              <a:rPr sz="1400" dirty="0">
                <a:latin typeface="Tahoma" panose="020B0604030504040204" pitchFamily="34" charset="0"/>
                <a:ea typeface="Tahoma" panose="020B0604030504040204" pitchFamily="34" charset="0"/>
                <a:cs typeface="Tahoma" panose="020B0604030504040204" pitchFamily="34" charset="0"/>
              </a:rPr>
              <a:t>Kerja Sama Daerah</a:t>
            </a:r>
            <a:endParaRPr sz="1400">
              <a:latin typeface="Tahoma" panose="020B0604030504040204" pitchFamily="34" charset="0"/>
              <a:ea typeface="Tahoma" panose="020B0604030504040204" pitchFamily="34" charset="0"/>
              <a:cs typeface="Tahoma" panose="020B0604030504040204" pitchFamily="34" charset="0"/>
            </a:endParaRPr>
          </a:p>
        </p:txBody>
      </p:sp>
      <p:sp>
        <p:nvSpPr>
          <p:cNvPr id="26" name="object 26"/>
          <p:cNvSpPr txBox="1"/>
          <p:nvPr/>
        </p:nvSpPr>
        <p:spPr>
          <a:xfrm>
            <a:off x="6573393" y="3241929"/>
            <a:ext cx="766445" cy="444352"/>
          </a:xfrm>
          <a:prstGeom prst="rect">
            <a:avLst/>
          </a:prstGeom>
        </p:spPr>
        <p:txBody>
          <a:bodyPr vert="horz" wrap="square" lIns="0" tIns="13335" rIns="0" bIns="0" rtlCol="0">
            <a:spAutoFit/>
          </a:bodyPr>
          <a:lstStyle/>
          <a:p>
            <a:pPr marL="12700">
              <a:lnSpc>
                <a:spcPct val="100000"/>
              </a:lnSpc>
              <a:spcBef>
                <a:spcPts val="105"/>
              </a:spcBef>
            </a:pPr>
            <a:r>
              <a:rPr sz="1400" b="1" dirty="0">
                <a:solidFill>
                  <a:srgbClr val="0D2849"/>
                </a:solidFill>
                <a:latin typeface="Tahoma" panose="020B0604030504040204" pitchFamily="34" charset="0"/>
                <a:ea typeface="Tahoma" panose="020B0604030504040204" pitchFamily="34" charset="0"/>
                <a:cs typeface="Tahoma" panose="020B0604030504040204" pitchFamily="34" charset="0"/>
              </a:rPr>
              <a:t>Non APBD</a:t>
            </a:r>
            <a:endParaRPr sz="1400">
              <a:latin typeface="Tahoma" panose="020B0604030504040204" pitchFamily="34" charset="0"/>
              <a:ea typeface="Tahoma" panose="020B0604030504040204" pitchFamily="34" charset="0"/>
              <a:cs typeface="Tahoma" panose="020B0604030504040204" pitchFamily="34" charset="0"/>
            </a:endParaRPr>
          </a:p>
        </p:txBody>
      </p:sp>
      <p:sp>
        <p:nvSpPr>
          <p:cNvPr id="27" name="object 27"/>
          <p:cNvSpPr txBox="1"/>
          <p:nvPr/>
        </p:nvSpPr>
        <p:spPr>
          <a:xfrm>
            <a:off x="4496815" y="3214243"/>
            <a:ext cx="2001520" cy="880369"/>
          </a:xfrm>
          <a:prstGeom prst="rect">
            <a:avLst/>
          </a:prstGeom>
        </p:spPr>
        <p:txBody>
          <a:bodyPr vert="horz" wrap="square" lIns="0" tIns="13335" rIns="0" bIns="0" rtlCol="0">
            <a:spAutoFit/>
          </a:bodyPr>
          <a:lstStyle/>
          <a:p>
            <a:pPr marL="12700">
              <a:lnSpc>
                <a:spcPts val="1670"/>
              </a:lnSpc>
              <a:spcBef>
                <a:spcPts val="105"/>
              </a:spcBef>
            </a:pPr>
            <a:r>
              <a:rPr sz="1400" b="1" dirty="0">
                <a:solidFill>
                  <a:srgbClr val="0D2849"/>
                </a:solidFill>
                <a:latin typeface="Tahoma" panose="020B0604030504040204" pitchFamily="34" charset="0"/>
                <a:ea typeface="Tahoma" panose="020B0604030504040204" pitchFamily="34" charset="0"/>
                <a:cs typeface="Tahoma" panose="020B0604030504040204" pitchFamily="34" charset="0"/>
              </a:rPr>
              <a:t>APBD </a:t>
            </a:r>
            <a:r>
              <a:rPr sz="1400" dirty="0">
                <a:latin typeface="Tahoma" panose="020B0604030504040204" pitchFamily="34" charset="0"/>
                <a:ea typeface="Tahoma" panose="020B0604030504040204" pitchFamily="34" charset="0"/>
                <a:cs typeface="Tahoma" panose="020B0604030504040204" pitchFamily="34" charset="0"/>
              </a:rPr>
              <a:t>• PAD;</a:t>
            </a:r>
            <a:endParaRPr sz="1400">
              <a:latin typeface="Tahoma" panose="020B0604030504040204" pitchFamily="34" charset="0"/>
              <a:ea typeface="Tahoma" panose="020B0604030504040204" pitchFamily="34" charset="0"/>
              <a:cs typeface="Tahoma" panose="020B0604030504040204" pitchFamily="34" charset="0"/>
            </a:endParaRPr>
          </a:p>
          <a:p>
            <a:pPr marL="678815" indent="-182245">
              <a:lnSpc>
                <a:spcPts val="1670"/>
              </a:lnSpc>
              <a:buChar char="•"/>
              <a:tabLst>
                <a:tab pos="678815" algn="l"/>
              </a:tabLst>
            </a:pPr>
            <a:r>
              <a:rPr sz="1400" dirty="0">
                <a:latin typeface="Tahoma" panose="020B0604030504040204" pitchFamily="34" charset="0"/>
                <a:ea typeface="Tahoma" panose="020B0604030504040204" pitchFamily="34" charset="0"/>
                <a:cs typeface="Tahoma" panose="020B0604030504040204" pitchFamily="34" charset="0"/>
              </a:rPr>
              <a:t>TKD ; dan/atau</a:t>
            </a:r>
            <a:endParaRPr sz="1400">
              <a:latin typeface="Tahoma" panose="020B0604030504040204" pitchFamily="34" charset="0"/>
              <a:ea typeface="Tahoma" panose="020B0604030504040204" pitchFamily="34" charset="0"/>
              <a:cs typeface="Tahoma" panose="020B0604030504040204" pitchFamily="34" charset="0"/>
            </a:endParaRPr>
          </a:p>
          <a:p>
            <a:pPr marL="678815" indent="-182245">
              <a:lnSpc>
                <a:spcPct val="100000"/>
              </a:lnSpc>
              <a:buChar char="•"/>
              <a:tabLst>
                <a:tab pos="678815" algn="l"/>
              </a:tabLst>
            </a:pPr>
            <a:r>
              <a:rPr sz="1400" dirty="0">
                <a:latin typeface="Tahoma" panose="020B0604030504040204" pitchFamily="34" charset="0"/>
                <a:ea typeface="Tahoma" panose="020B0604030504040204" pitchFamily="34" charset="0"/>
                <a:cs typeface="Tahoma" panose="020B0604030504040204" pitchFamily="34" charset="0"/>
              </a:rPr>
              <a:t>Pembiayaan Utang</a:t>
            </a:r>
            <a:endParaRPr sz="1400">
              <a:latin typeface="Tahoma" panose="020B0604030504040204" pitchFamily="34" charset="0"/>
              <a:ea typeface="Tahoma" panose="020B0604030504040204" pitchFamily="34" charset="0"/>
              <a:cs typeface="Tahoma" panose="020B0604030504040204" pitchFamily="34" charset="0"/>
            </a:endParaRPr>
          </a:p>
        </p:txBody>
      </p:sp>
      <p:sp>
        <p:nvSpPr>
          <p:cNvPr id="28" name="object 28"/>
          <p:cNvSpPr/>
          <p:nvPr/>
        </p:nvSpPr>
        <p:spPr>
          <a:xfrm>
            <a:off x="4486528" y="4334941"/>
            <a:ext cx="2892425" cy="1708150"/>
          </a:xfrm>
          <a:custGeom>
            <a:avLst/>
            <a:gdLst/>
            <a:ahLst/>
            <a:cxnLst/>
            <a:rect l="l" t="t" r="r" b="b"/>
            <a:pathLst>
              <a:path w="2892425" h="1708150">
                <a:moveTo>
                  <a:pt x="2891917" y="0"/>
                </a:moveTo>
                <a:lnTo>
                  <a:pt x="0" y="0"/>
                </a:lnTo>
                <a:lnTo>
                  <a:pt x="0" y="1708150"/>
                </a:lnTo>
                <a:lnTo>
                  <a:pt x="2891917" y="1708150"/>
                </a:lnTo>
                <a:lnTo>
                  <a:pt x="2891917" y="0"/>
                </a:lnTo>
                <a:close/>
              </a:path>
            </a:pathLst>
          </a:custGeom>
          <a:solidFill>
            <a:srgbClr val="008000"/>
          </a:solidFill>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29" name="object 29"/>
          <p:cNvSpPr txBox="1"/>
          <p:nvPr/>
        </p:nvSpPr>
        <p:spPr>
          <a:xfrm>
            <a:off x="4565650" y="4364228"/>
            <a:ext cx="2611755" cy="1859483"/>
          </a:xfrm>
          <a:prstGeom prst="rect">
            <a:avLst/>
          </a:prstGeom>
        </p:spPr>
        <p:txBody>
          <a:bodyPr vert="horz" wrap="square" lIns="0" tIns="12700" rIns="0" bIns="0" rtlCol="0">
            <a:spAutoFit/>
          </a:bodyPr>
          <a:lstStyle/>
          <a:p>
            <a:pPr marL="12700" marR="5080">
              <a:lnSpc>
                <a:spcPct val="100000"/>
              </a:lnSpc>
              <a:spcBef>
                <a:spcPts val="100"/>
              </a:spcBef>
            </a:pPr>
            <a:r>
              <a:rPr sz="1500" dirty="0">
                <a:solidFill>
                  <a:srgbClr val="FFFFFF"/>
                </a:solidFill>
                <a:latin typeface="Tahoma" panose="020B0604030504040204" pitchFamily="34" charset="0"/>
                <a:ea typeface="Tahoma" panose="020B0604030504040204" pitchFamily="34" charset="0"/>
                <a:cs typeface="Tahoma" panose="020B0604030504040204" pitchFamily="34" charset="0"/>
              </a:rPr>
              <a:t>Konsepsi Sinergi Pendanaan akan membuka </a:t>
            </a:r>
            <a:r>
              <a:rPr sz="1500" b="1" dirty="0">
                <a:solidFill>
                  <a:srgbClr val="FFFFFF"/>
                </a:solidFill>
                <a:latin typeface="Tahoma" panose="020B0604030504040204" pitchFamily="34" charset="0"/>
                <a:ea typeface="Tahoma" panose="020B0604030504040204" pitchFamily="34" charset="0"/>
                <a:cs typeface="Tahoma" panose="020B0604030504040204" pitchFamily="34" charset="0"/>
              </a:rPr>
              <a:t>ruang pengembangan kerja sama antardaerah </a:t>
            </a:r>
            <a:r>
              <a:rPr sz="1500" dirty="0">
                <a:solidFill>
                  <a:srgbClr val="FFFFFF"/>
                </a:solidFill>
                <a:latin typeface="Tahoma" panose="020B0604030504040204" pitchFamily="34" charset="0"/>
                <a:ea typeface="Tahoma" panose="020B0604030504040204" pitchFamily="34" charset="0"/>
                <a:cs typeface="Tahoma" panose="020B0604030504040204" pitchFamily="34" charset="0"/>
              </a:rPr>
              <a:t>dalam mengatasi masalah pembangunan lintas daerah yang semakin kompleks seperti area metropolitan.</a:t>
            </a:r>
            <a:endParaRPr sz="1500" dirty="0">
              <a:latin typeface="Tahoma" panose="020B0604030504040204" pitchFamily="34" charset="0"/>
              <a:ea typeface="Tahoma" panose="020B0604030504040204" pitchFamily="34" charset="0"/>
              <a:cs typeface="Tahoma" panose="020B0604030504040204" pitchFamily="34" charset="0"/>
            </a:endParaRPr>
          </a:p>
        </p:txBody>
      </p:sp>
      <p:grpSp>
        <p:nvGrpSpPr>
          <p:cNvPr id="30" name="object 30"/>
          <p:cNvGrpSpPr/>
          <p:nvPr/>
        </p:nvGrpSpPr>
        <p:grpSpPr>
          <a:xfrm>
            <a:off x="4479035" y="1063993"/>
            <a:ext cx="4674870" cy="4689475"/>
            <a:chOff x="4479035" y="1063993"/>
            <a:chExt cx="4674870" cy="4689475"/>
          </a:xfrm>
        </p:grpSpPr>
        <p:pic>
          <p:nvPicPr>
            <p:cNvPr id="31" name="object 31"/>
            <p:cNvPicPr/>
            <p:nvPr/>
          </p:nvPicPr>
          <p:blipFill>
            <a:blip r:embed="rId3" cstate="print"/>
            <a:stretch>
              <a:fillRect/>
            </a:stretch>
          </p:blipFill>
          <p:spPr>
            <a:xfrm>
              <a:off x="7414227" y="4940571"/>
              <a:ext cx="1739073" cy="812387"/>
            </a:xfrm>
            <a:prstGeom prst="rect">
              <a:avLst/>
            </a:prstGeom>
          </p:spPr>
        </p:pic>
        <p:sp>
          <p:nvSpPr>
            <p:cNvPr id="32" name="object 32"/>
            <p:cNvSpPr/>
            <p:nvPr/>
          </p:nvSpPr>
          <p:spPr>
            <a:xfrm>
              <a:off x="4479035" y="1063993"/>
              <a:ext cx="4476750" cy="369570"/>
            </a:xfrm>
            <a:custGeom>
              <a:avLst/>
              <a:gdLst/>
              <a:ahLst/>
              <a:cxnLst/>
              <a:rect l="l" t="t" r="r" b="b"/>
              <a:pathLst>
                <a:path w="4476750" h="369569">
                  <a:moveTo>
                    <a:pt x="4476623" y="0"/>
                  </a:moveTo>
                  <a:lnTo>
                    <a:pt x="0" y="0"/>
                  </a:lnTo>
                  <a:lnTo>
                    <a:pt x="0" y="369328"/>
                  </a:lnTo>
                  <a:lnTo>
                    <a:pt x="4476623" y="369328"/>
                  </a:lnTo>
                  <a:lnTo>
                    <a:pt x="4476623" y="0"/>
                  </a:lnTo>
                  <a:close/>
                </a:path>
              </a:pathLst>
            </a:custGeom>
            <a:solidFill>
              <a:srgbClr val="008000"/>
            </a:solidFill>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grpSp>
      <p:sp>
        <p:nvSpPr>
          <p:cNvPr id="33" name="object 33"/>
          <p:cNvSpPr txBox="1"/>
          <p:nvPr/>
        </p:nvSpPr>
        <p:spPr>
          <a:xfrm>
            <a:off x="977900" y="1096771"/>
            <a:ext cx="7650860" cy="289823"/>
          </a:xfrm>
          <a:prstGeom prst="rect">
            <a:avLst/>
          </a:prstGeom>
        </p:spPr>
        <p:txBody>
          <a:bodyPr vert="horz" wrap="square" lIns="0" tIns="12700" rIns="0" bIns="0" rtlCol="0">
            <a:spAutoFit/>
          </a:bodyPr>
          <a:lstStyle/>
          <a:p>
            <a:pPr marL="12700">
              <a:lnSpc>
                <a:spcPct val="100000"/>
              </a:lnSpc>
              <a:spcBef>
                <a:spcPts val="100"/>
              </a:spcBef>
              <a:tabLst>
                <a:tab pos="4725670" algn="l"/>
              </a:tabLst>
            </a:pPr>
            <a:r>
              <a:rPr sz="1800" b="1" dirty="0">
                <a:solidFill>
                  <a:srgbClr val="FFFFFF"/>
                </a:solidFill>
                <a:latin typeface="Tahoma" panose="020B0604030504040204" pitchFamily="34" charset="0"/>
                <a:ea typeface="Tahoma" panose="020B0604030504040204" pitchFamily="34" charset="0"/>
                <a:cs typeface="Tahoma" panose="020B0604030504040204" pitchFamily="34" charset="0"/>
              </a:rPr>
              <a:t>PEMBIAYAAN UTANG DAERAH	</a:t>
            </a:r>
            <a:r>
              <a:rPr sz="2700" b="1" baseline="1543" dirty="0">
                <a:solidFill>
                  <a:srgbClr val="FFFFFF"/>
                </a:solidFill>
                <a:latin typeface="Tahoma" panose="020B0604030504040204" pitchFamily="34" charset="0"/>
                <a:ea typeface="Tahoma" panose="020B0604030504040204" pitchFamily="34" charset="0"/>
                <a:cs typeface="Tahoma" panose="020B0604030504040204" pitchFamily="34" charset="0"/>
              </a:rPr>
              <a:t>SINERGI PENDANAAN</a:t>
            </a:r>
            <a:endParaRPr sz="2700" baseline="1543" dirty="0">
              <a:latin typeface="Tahoma" panose="020B0604030504040204" pitchFamily="34" charset="0"/>
              <a:ea typeface="Tahoma" panose="020B0604030504040204" pitchFamily="34" charset="0"/>
              <a:cs typeface="Tahoma" panose="020B0604030504040204" pitchFamily="34" charset="0"/>
            </a:endParaRPr>
          </a:p>
        </p:txBody>
      </p:sp>
      <p:sp>
        <p:nvSpPr>
          <p:cNvPr id="34" name="object 34"/>
          <p:cNvSpPr txBox="1"/>
          <p:nvPr/>
        </p:nvSpPr>
        <p:spPr>
          <a:xfrm>
            <a:off x="8998331" y="1063904"/>
            <a:ext cx="2882900" cy="1087477"/>
          </a:xfrm>
          <a:prstGeom prst="rect">
            <a:avLst/>
          </a:prstGeom>
          <a:solidFill>
            <a:srgbClr val="2E5496"/>
          </a:solidFill>
        </p:spPr>
        <p:txBody>
          <a:bodyPr vert="horz" wrap="square" lIns="0" tIns="40640" rIns="0" bIns="0" rtlCol="0">
            <a:spAutoFit/>
          </a:bodyPr>
          <a:lstStyle/>
          <a:p>
            <a:pPr marL="175260" marR="164465" indent="-635" algn="ctr">
              <a:lnSpc>
                <a:spcPct val="100000"/>
              </a:lnSpc>
              <a:spcBef>
                <a:spcPts val="320"/>
              </a:spcBef>
            </a:pPr>
            <a:r>
              <a:rPr sz="1700" b="1" dirty="0">
                <a:solidFill>
                  <a:srgbClr val="FFFFFF"/>
                </a:solidFill>
                <a:latin typeface="Tahoma" panose="020B0604030504040204" pitchFamily="34" charset="0"/>
                <a:ea typeface="Tahoma" panose="020B0604030504040204" pitchFamily="34" charset="0"/>
                <a:cs typeface="Tahoma" panose="020B0604030504040204" pitchFamily="34" charset="0"/>
              </a:rPr>
              <a:t>KERJASAMA PEMERINTAH DAERAH DAN BADAN USAHA (KPDBU)</a:t>
            </a:r>
            <a:endParaRPr sz="1700" dirty="0">
              <a:latin typeface="Tahoma" panose="020B0604030504040204" pitchFamily="34" charset="0"/>
              <a:ea typeface="Tahoma" panose="020B0604030504040204" pitchFamily="34" charset="0"/>
              <a:cs typeface="Tahoma" panose="020B0604030504040204" pitchFamily="34" charset="0"/>
            </a:endParaRPr>
          </a:p>
        </p:txBody>
      </p:sp>
      <p:sp>
        <p:nvSpPr>
          <p:cNvPr id="35" name="object 35"/>
          <p:cNvSpPr txBox="1"/>
          <p:nvPr/>
        </p:nvSpPr>
        <p:spPr>
          <a:xfrm>
            <a:off x="9024746" y="1957070"/>
            <a:ext cx="2855595" cy="2033890"/>
          </a:xfrm>
          <a:prstGeom prst="rect">
            <a:avLst/>
          </a:prstGeom>
          <a:solidFill>
            <a:srgbClr val="DEEBF7"/>
          </a:solidFill>
        </p:spPr>
        <p:txBody>
          <a:bodyPr vert="horz" wrap="square" lIns="0" tIns="185420" rIns="0" bIns="0" rtlCol="0">
            <a:spAutoFit/>
          </a:bodyPr>
          <a:lstStyle/>
          <a:p>
            <a:pPr marL="193040" marR="184150" algn="ctr">
              <a:lnSpc>
                <a:spcPct val="100000"/>
              </a:lnSpc>
              <a:spcBef>
                <a:spcPts val="1460"/>
              </a:spcBef>
            </a:pPr>
            <a:r>
              <a:rPr sz="1500" b="1" dirty="0">
                <a:latin typeface="Tahoma" panose="020B0604030504040204" pitchFamily="34" charset="0"/>
                <a:ea typeface="Tahoma" panose="020B0604030504040204" pitchFamily="34" charset="0"/>
                <a:cs typeface="Tahoma" panose="020B0604030504040204" pitchFamily="34" charset="0"/>
              </a:rPr>
              <a:t>KPDBU </a:t>
            </a:r>
            <a:r>
              <a:rPr sz="1500" dirty="0">
                <a:latin typeface="Tahoma" panose="020B0604030504040204" pitchFamily="34" charset="0"/>
                <a:ea typeface="Tahoma" panose="020B0604030504040204" pitchFamily="34" charset="0"/>
                <a:cs typeface="Tahoma" panose="020B0604030504040204" pitchFamily="34" charset="0"/>
              </a:rPr>
              <a:t>adalah kerja sama dalam penyediaan infrastruktur untuk kepentingan umum berdasarkan perjanjian kedua belah pihak dengan memperhatikan prinsip pembagian risiko.</a:t>
            </a:r>
            <a:endParaRPr sz="1500">
              <a:latin typeface="Tahoma" panose="020B0604030504040204" pitchFamily="34" charset="0"/>
              <a:ea typeface="Tahoma" panose="020B0604030504040204" pitchFamily="34" charset="0"/>
              <a:cs typeface="Tahoma" panose="020B0604030504040204" pitchFamily="34" charset="0"/>
            </a:endParaRPr>
          </a:p>
        </p:txBody>
      </p:sp>
      <p:sp>
        <p:nvSpPr>
          <p:cNvPr id="36" name="object 36"/>
          <p:cNvSpPr txBox="1"/>
          <p:nvPr/>
        </p:nvSpPr>
        <p:spPr>
          <a:xfrm>
            <a:off x="9015348" y="3783914"/>
            <a:ext cx="2863215" cy="473847"/>
          </a:xfrm>
          <a:prstGeom prst="rect">
            <a:avLst/>
          </a:prstGeom>
          <a:solidFill>
            <a:srgbClr val="2E5496"/>
          </a:solidFill>
        </p:spPr>
        <p:txBody>
          <a:bodyPr vert="horz" wrap="square" lIns="0" tIns="42544" rIns="0" bIns="0" rtlCol="0">
            <a:spAutoFit/>
          </a:bodyPr>
          <a:lstStyle/>
          <a:p>
            <a:pPr marL="92075">
              <a:lnSpc>
                <a:spcPct val="100000"/>
              </a:lnSpc>
              <a:spcBef>
                <a:spcPts val="334"/>
              </a:spcBef>
            </a:pPr>
            <a:r>
              <a:rPr sz="1400" b="1" dirty="0">
                <a:solidFill>
                  <a:srgbClr val="FFFFFF"/>
                </a:solidFill>
                <a:latin typeface="Tahoma" panose="020B0604030504040204" pitchFamily="34" charset="0"/>
                <a:ea typeface="Tahoma" panose="020B0604030504040204" pitchFamily="34" charset="0"/>
                <a:cs typeface="Tahoma" panose="020B0604030504040204" pitchFamily="34" charset="0"/>
              </a:rPr>
              <a:t>Transfer Risiko kepada Pihak Swasta</a:t>
            </a:r>
            <a:endParaRPr sz="1400" dirty="0">
              <a:latin typeface="Tahoma" panose="020B0604030504040204" pitchFamily="34" charset="0"/>
              <a:ea typeface="Tahoma" panose="020B0604030504040204" pitchFamily="34" charset="0"/>
              <a:cs typeface="Tahoma" panose="020B0604030504040204" pitchFamily="34" charset="0"/>
            </a:endParaRPr>
          </a:p>
        </p:txBody>
      </p:sp>
      <p:sp>
        <p:nvSpPr>
          <p:cNvPr id="37" name="object 37"/>
          <p:cNvSpPr txBox="1"/>
          <p:nvPr/>
        </p:nvSpPr>
        <p:spPr>
          <a:xfrm>
            <a:off x="1644776" y="6117006"/>
            <a:ext cx="10547224" cy="287258"/>
          </a:xfrm>
          <a:prstGeom prst="rect">
            <a:avLst/>
          </a:prstGeom>
          <a:ln w="9525">
            <a:solidFill>
              <a:srgbClr val="2E5496"/>
            </a:solidFill>
          </a:ln>
        </p:spPr>
        <p:txBody>
          <a:bodyPr vert="horz" wrap="square" lIns="0" tIns="40640" rIns="0" bIns="0" rtlCol="0">
            <a:spAutoFit/>
          </a:bodyPr>
          <a:lstStyle/>
          <a:p>
            <a:pPr marL="91440">
              <a:lnSpc>
                <a:spcPct val="100000"/>
              </a:lnSpc>
              <a:spcBef>
                <a:spcPts val="320"/>
              </a:spcBef>
            </a:pPr>
            <a:r>
              <a:rPr sz="1600" i="1" dirty="0">
                <a:latin typeface="Tahoma" panose="020B0604030504040204" pitchFamily="34" charset="0"/>
                <a:ea typeface="Tahoma" panose="020B0604030504040204" pitchFamily="34" charset="0"/>
                <a:cs typeface="Tahoma" panose="020B0604030504040204" pitchFamily="34" charset="0"/>
              </a:rPr>
              <a:t>Innovative financing </a:t>
            </a:r>
            <a:r>
              <a:rPr sz="1600" dirty="0">
                <a:latin typeface="Tahoma" panose="020B0604030504040204" pitchFamily="34" charset="0"/>
                <a:ea typeface="Tahoma" panose="020B0604030504040204" pitchFamily="34" charset="0"/>
                <a:cs typeface="Tahoma" panose="020B0604030504040204" pitchFamily="34" charset="0"/>
              </a:rPr>
              <a:t>dilaksanakan dengan </a:t>
            </a:r>
            <a:r>
              <a:rPr sz="1600" b="1" dirty="0">
                <a:latin typeface="Tahoma" panose="020B0604030504040204" pitchFamily="34" charset="0"/>
                <a:ea typeface="Tahoma" panose="020B0604030504040204" pitchFamily="34" charset="0"/>
                <a:cs typeface="Tahoma" panose="020B0604030504040204" pitchFamily="34" charset="0"/>
              </a:rPr>
              <a:t>prinsip kehati-hatian (</a:t>
            </a:r>
            <a:r>
              <a:rPr sz="1600" b="1" i="1" dirty="0">
                <a:latin typeface="Tahoma" panose="020B0604030504040204" pitchFamily="34" charset="0"/>
                <a:ea typeface="Tahoma" panose="020B0604030504040204" pitchFamily="34" charset="0"/>
                <a:cs typeface="Tahoma" panose="020B0604030504040204" pitchFamily="34" charset="0"/>
              </a:rPr>
              <a:t>prudent</a:t>
            </a:r>
            <a:r>
              <a:rPr sz="1600" b="1" dirty="0">
                <a:latin typeface="Tahoma" panose="020B0604030504040204" pitchFamily="34" charset="0"/>
                <a:ea typeface="Tahoma" panose="020B0604030504040204" pitchFamily="34" charset="0"/>
                <a:cs typeface="Tahoma" panose="020B0604030504040204" pitchFamily="34" charset="0"/>
              </a:rPr>
              <a:t>) </a:t>
            </a:r>
            <a:r>
              <a:rPr sz="1600" dirty="0">
                <a:latin typeface="Tahoma" panose="020B0604030504040204" pitchFamily="34" charset="0"/>
                <a:ea typeface="Tahoma" panose="020B0604030504040204" pitchFamily="34" charset="0"/>
                <a:cs typeface="Tahoma" panose="020B0604030504040204" pitchFamily="34" charset="0"/>
              </a:rPr>
              <a:t>dan </a:t>
            </a:r>
            <a:r>
              <a:rPr sz="1600" b="1" dirty="0">
                <a:latin typeface="Tahoma" panose="020B0604030504040204" pitchFamily="34" charset="0"/>
                <a:ea typeface="Tahoma" panose="020B0604030504040204" pitchFamily="34" charset="0"/>
                <a:cs typeface="Tahoma" panose="020B0604030504040204" pitchFamily="34" charset="0"/>
              </a:rPr>
              <a:t>Komitmen Legislatif (DPRD)</a:t>
            </a:r>
            <a:endParaRPr sz="1600" dirty="0">
              <a:latin typeface="Tahoma" panose="020B0604030504040204" pitchFamily="34" charset="0"/>
              <a:ea typeface="Tahoma" panose="020B0604030504040204" pitchFamily="34" charset="0"/>
              <a:cs typeface="Tahoma" panose="020B0604030504040204" pitchFamily="34" charset="0"/>
            </a:endParaRPr>
          </a:p>
        </p:txBody>
      </p:sp>
      <p:grpSp>
        <p:nvGrpSpPr>
          <p:cNvPr id="38" name="object 38"/>
          <p:cNvGrpSpPr/>
          <p:nvPr/>
        </p:nvGrpSpPr>
        <p:grpSpPr>
          <a:xfrm>
            <a:off x="335851" y="6070968"/>
            <a:ext cx="1283970" cy="422275"/>
            <a:chOff x="335851" y="6070968"/>
            <a:chExt cx="1283970" cy="422275"/>
          </a:xfrm>
        </p:grpSpPr>
        <p:sp>
          <p:nvSpPr>
            <p:cNvPr id="39" name="object 39"/>
            <p:cNvSpPr/>
            <p:nvPr/>
          </p:nvSpPr>
          <p:spPr>
            <a:xfrm>
              <a:off x="342201" y="6077318"/>
              <a:ext cx="802005" cy="409575"/>
            </a:xfrm>
            <a:custGeom>
              <a:avLst/>
              <a:gdLst/>
              <a:ahLst/>
              <a:cxnLst/>
              <a:rect l="l" t="t" r="r" b="b"/>
              <a:pathLst>
                <a:path w="802005" h="409575">
                  <a:moveTo>
                    <a:pt x="597154" y="0"/>
                  </a:moveTo>
                  <a:lnTo>
                    <a:pt x="0" y="0"/>
                  </a:lnTo>
                  <a:lnTo>
                    <a:pt x="0" y="409016"/>
                  </a:lnTo>
                  <a:lnTo>
                    <a:pt x="597154" y="409016"/>
                  </a:lnTo>
                  <a:lnTo>
                    <a:pt x="801662" y="204508"/>
                  </a:lnTo>
                  <a:lnTo>
                    <a:pt x="597154" y="0"/>
                  </a:lnTo>
                  <a:close/>
                </a:path>
              </a:pathLst>
            </a:custGeom>
            <a:solidFill>
              <a:srgbClr val="1F3863"/>
            </a:solidFill>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40" name="object 40"/>
            <p:cNvSpPr/>
            <p:nvPr/>
          </p:nvSpPr>
          <p:spPr>
            <a:xfrm>
              <a:off x="342201" y="6077318"/>
              <a:ext cx="802005" cy="409575"/>
            </a:xfrm>
            <a:custGeom>
              <a:avLst/>
              <a:gdLst/>
              <a:ahLst/>
              <a:cxnLst/>
              <a:rect l="l" t="t" r="r" b="b"/>
              <a:pathLst>
                <a:path w="802005" h="409575">
                  <a:moveTo>
                    <a:pt x="0" y="0"/>
                  </a:moveTo>
                  <a:lnTo>
                    <a:pt x="597154" y="0"/>
                  </a:lnTo>
                  <a:lnTo>
                    <a:pt x="801662" y="204508"/>
                  </a:lnTo>
                  <a:lnTo>
                    <a:pt x="597154" y="409016"/>
                  </a:lnTo>
                  <a:lnTo>
                    <a:pt x="0" y="409016"/>
                  </a:lnTo>
                  <a:lnTo>
                    <a:pt x="0" y="0"/>
                  </a:lnTo>
                  <a:close/>
                </a:path>
              </a:pathLst>
            </a:custGeom>
            <a:ln w="12700">
              <a:solidFill>
                <a:srgbClr val="2E528F"/>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41" name="object 41"/>
            <p:cNvSpPr/>
            <p:nvPr/>
          </p:nvSpPr>
          <p:spPr>
            <a:xfrm>
              <a:off x="963447" y="6084150"/>
              <a:ext cx="294005" cy="402590"/>
            </a:xfrm>
            <a:custGeom>
              <a:avLst/>
              <a:gdLst/>
              <a:ahLst/>
              <a:cxnLst/>
              <a:rect l="l" t="t" r="r" b="b"/>
              <a:pathLst>
                <a:path w="294005" h="402589">
                  <a:moveTo>
                    <a:pt x="71335" y="0"/>
                  </a:moveTo>
                  <a:lnTo>
                    <a:pt x="0" y="0"/>
                  </a:lnTo>
                  <a:lnTo>
                    <a:pt x="222288" y="201091"/>
                  </a:lnTo>
                  <a:lnTo>
                    <a:pt x="0" y="402183"/>
                  </a:lnTo>
                  <a:lnTo>
                    <a:pt x="71335" y="402183"/>
                  </a:lnTo>
                  <a:lnTo>
                    <a:pt x="293624" y="201091"/>
                  </a:lnTo>
                  <a:lnTo>
                    <a:pt x="71335" y="0"/>
                  </a:lnTo>
                  <a:close/>
                </a:path>
              </a:pathLst>
            </a:custGeom>
            <a:solidFill>
              <a:srgbClr val="1F3863"/>
            </a:solidFill>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42" name="object 42"/>
            <p:cNvSpPr/>
            <p:nvPr/>
          </p:nvSpPr>
          <p:spPr>
            <a:xfrm>
              <a:off x="963447" y="6084150"/>
              <a:ext cx="294005" cy="402590"/>
            </a:xfrm>
            <a:custGeom>
              <a:avLst/>
              <a:gdLst/>
              <a:ahLst/>
              <a:cxnLst/>
              <a:rect l="l" t="t" r="r" b="b"/>
              <a:pathLst>
                <a:path w="294005" h="402589">
                  <a:moveTo>
                    <a:pt x="0" y="0"/>
                  </a:moveTo>
                  <a:lnTo>
                    <a:pt x="71335" y="0"/>
                  </a:lnTo>
                  <a:lnTo>
                    <a:pt x="293624" y="201091"/>
                  </a:lnTo>
                  <a:lnTo>
                    <a:pt x="71335" y="402183"/>
                  </a:lnTo>
                  <a:lnTo>
                    <a:pt x="0" y="402183"/>
                  </a:lnTo>
                  <a:lnTo>
                    <a:pt x="222288" y="201091"/>
                  </a:lnTo>
                  <a:lnTo>
                    <a:pt x="0" y="0"/>
                  </a:lnTo>
                  <a:close/>
                </a:path>
              </a:pathLst>
            </a:custGeom>
            <a:ln w="12700">
              <a:solidFill>
                <a:srgbClr val="2E528F"/>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43" name="object 43"/>
            <p:cNvSpPr/>
            <p:nvPr/>
          </p:nvSpPr>
          <p:spPr>
            <a:xfrm>
              <a:off x="1082052" y="6084150"/>
              <a:ext cx="294005" cy="402590"/>
            </a:xfrm>
            <a:custGeom>
              <a:avLst/>
              <a:gdLst/>
              <a:ahLst/>
              <a:cxnLst/>
              <a:rect l="l" t="t" r="r" b="b"/>
              <a:pathLst>
                <a:path w="294005" h="402589">
                  <a:moveTo>
                    <a:pt x="71335" y="0"/>
                  </a:moveTo>
                  <a:lnTo>
                    <a:pt x="0" y="0"/>
                  </a:lnTo>
                  <a:lnTo>
                    <a:pt x="222237" y="201091"/>
                  </a:lnTo>
                  <a:lnTo>
                    <a:pt x="0" y="402183"/>
                  </a:lnTo>
                  <a:lnTo>
                    <a:pt x="71335" y="402183"/>
                  </a:lnTo>
                  <a:lnTo>
                    <a:pt x="293611" y="201091"/>
                  </a:lnTo>
                  <a:lnTo>
                    <a:pt x="71335" y="0"/>
                  </a:lnTo>
                  <a:close/>
                </a:path>
              </a:pathLst>
            </a:custGeom>
            <a:solidFill>
              <a:srgbClr val="1F3863"/>
            </a:solidFill>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44" name="object 44"/>
            <p:cNvSpPr/>
            <p:nvPr/>
          </p:nvSpPr>
          <p:spPr>
            <a:xfrm>
              <a:off x="1082052" y="6084150"/>
              <a:ext cx="294005" cy="402590"/>
            </a:xfrm>
            <a:custGeom>
              <a:avLst/>
              <a:gdLst/>
              <a:ahLst/>
              <a:cxnLst/>
              <a:rect l="l" t="t" r="r" b="b"/>
              <a:pathLst>
                <a:path w="294005" h="402589">
                  <a:moveTo>
                    <a:pt x="0" y="0"/>
                  </a:moveTo>
                  <a:lnTo>
                    <a:pt x="71335" y="0"/>
                  </a:lnTo>
                  <a:lnTo>
                    <a:pt x="293611" y="201091"/>
                  </a:lnTo>
                  <a:lnTo>
                    <a:pt x="71335" y="402183"/>
                  </a:lnTo>
                  <a:lnTo>
                    <a:pt x="0" y="402183"/>
                  </a:lnTo>
                  <a:lnTo>
                    <a:pt x="222237" y="201091"/>
                  </a:lnTo>
                  <a:lnTo>
                    <a:pt x="0" y="0"/>
                  </a:lnTo>
                  <a:close/>
                </a:path>
              </a:pathLst>
            </a:custGeom>
            <a:ln w="12700">
              <a:solidFill>
                <a:srgbClr val="2E528F"/>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45" name="object 45"/>
            <p:cNvSpPr/>
            <p:nvPr/>
          </p:nvSpPr>
          <p:spPr>
            <a:xfrm>
              <a:off x="1200658" y="6084150"/>
              <a:ext cx="294005" cy="402590"/>
            </a:xfrm>
            <a:custGeom>
              <a:avLst/>
              <a:gdLst/>
              <a:ahLst/>
              <a:cxnLst/>
              <a:rect l="l" t="t" r="r" b="b"/>
              <a:pathLst>
                <a:path w="294005" h="402589">
                  <a:moveTo>
                    <a:pt x="71373" y="0"/>
                  </a:moveTo>
                  <a:lnTo>
                    <a:pt x="0" y="0"/>
                  </a:lnTo>
                  <a:lnTo>
                    <a:pt x="222250" y="201091"/>
                  </a:lnTo>
                  <a:lnTo>
                    <a:pt x="0" y="402183"/>
                  </a:lnTo>
                  <a:lnTo>
                    <a:pt x="71373" y="402183"/>
                  </a:lnTo>
                  <a:lnTo>
                    <a:pt x="293623" y="201091"/>
                  </a:lnTo>
                  <a:lnTo>
                    <a:pt x="71373" y="0"/>
                  </a:lnTo>
                  <a:close/>
                </a:path>
              </a:pathLst>
            </a:custGeom>
            <a:solidFill>
              <a:srgbClr val="1F3863"/>
            </a:solidFill>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46" name="object 46"/>
            <p:cNvSpPr/>
            <p:nvPr/>
          </p:nvSpPr>
          <p:spPr>
            <a:xfrm>
              <a:off x="1200658" y="6084150"/>
              <a:ext cx="294005" cy="402590"/>
            </a:xfrm>
            <a:custGeom>
              <a:avLst/>
              <a:gdLst/>
              <a:ahLst/>
              <a:cxnLst/>
              <a:rect l="l" t="t" r="r" b="b"/>
              <a:pathLst>
                <a:path w="294005" h="402589">
                  <a:moveTo>
                    <a:pt x="0" y="0"/>
                  </a:moveTo>
                  <a:lnTo>
                    <a:pt x="71373" y="0"/>
                  </a:lnTo>
                  <a:lnTo>
                    <a:pt x="293623" y="201091"/>
                  </a:lnTo>
                  <a:lnTo>
                    <a:pt x="71373" y="402183"/>
                  </a:lnTo>
                  <a:lnTo>
                    <a:pt x="0" y="402183"/>
                  </a:lnTo>
                  <a:lnTo>
                    <a:pt x="222250" y="201091"/>
                  </a:lnTo>
                  <a:lnTo>
                    <a:pt x="0" y="0"/>
                  </a:lnTo>
                  <a:close/>
                </a:path>
              </a:pathLst>
            </a:custGeom>
            <a:ln w="12700">
              <a:solidFill>
                <a:srgbClr val="2E528F"/>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47" name="object 47"/>
            <p:cNvSpPr/>
            <p:nvPr/>
          </p:nvSpPr>
          <p:spPr>
            <a:xfrm>
              <a:off x="1319275" y="6084150"/>
              <a:ext cx="294005" cy="402590"/>
            </a:xfrm>
            <a:custGeom>
              <a:avLst/>
              <a:gdLst/>
              <a:ahLst/>
              <a:cxnLst/>
              <a:rect l="l" t="t" r="r" b="b"/>
              <a:pathLst>
                <a:path w="294005" h="402589">
                  <a:moveTo>
                    <a:pt x="71374" y="0"/>
                  </a:moveTo>
                  <a:lnTo>
                    <a:pt x="0" y="0"/>
                  </a:lnTo>
                  <a:lnTo>
                    <a:pt x="222250" y="201091"/>
                  </a:lnTo>
                  <a:lnTo>
                    <a:pt x="0" y="402183"/>
                  </a:lnTo>
                  <a:lnTo>
                    <a:pt x="71374" y="402183"/>
                  </a:lnTo>
                  <a:lnTo>
                    <a:pt x="293624" y="201091"/>
                  </a:lnTo>
                  <a:lnTo>
                    <a:pt x="71374" y="0"/>
                  </a:lnTo>
                  <a:close/>
                </a:path>
              </a:pathLst>
            </a:custGeom>
            <a:solidFill>
              <a:srgbClr val="1F3863"/>
            </a:solidFill>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48" name="object 48"/>
            <p:cNvSpPr/>
            <p:nvPr/>
          </p:nvSpPr>
          <p:spPr>
            <a:xfrm>
              <a:off x="1319275" y="6084150"/>
              <a:ext cx="294005" cy="402590"/>
            </a:xfrm>
            <a:custGeom>
              <a:avLst/>
              <a:gdLst/>
              <a:ahLst/>
              <a:cxnLst/>
              <a:rect l="l" t="t" r="r" b="b"/>
              <a:pathLst>
                <a:path w="294005" h="402589">
                  <a:moveTo>
                    <a:pt x="0" y="0"/>
                  </a:moveTo>
                  <a:lnTo>
                    <a:pt x="71374" y="0"/>
                  </a:lnTo>
                  <a:lnTo>
                    <a:pt x="293624" y="201091"/>
                  </a:lnTo>
                  <a:lnTo>
                    <a:pt x="71374" y="402183"/>
                  </a:lnTo>
                  <a:lnTo>
                    <a:pt x="0" y="402183"/>
                  </a:lnTo>
                  <a:lnTo>
                    <a:pt x="222250" y="201091"/>
                  </a:lnTo>
                  <a:lnTo>
                    <a:pt x="0" y="0"/>
                  </a:lnTo>
                  <a:close/>
                </a:path>
              </a:pathLst>
            </a:custGeom>
            <a:ln w="12700">
              <a:solidFill>
                <a:srgbClr val="2E528F"/>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grpSp>
      <p:sp>
        <p:nvSpPr>
          <p:cNvPr id="49" name="object 49"/>
          <p:cNvSpPr txBox="1"/>
          <p:nvPr/>
        </p:nvSpPr>
        <p:spPr>
          <a:xfrm>
            <a:off x="11792839" y="6505836"/>
            <a:ext cx="229870" cy="430887"/>
          </a:xfrm>
          <a:prstGeom prst="rect">
            <a:avLst/>
          </a:prstGeom>
        </p:spPr>
        <p:txBody>
          <a:bodyPr vert="horz" wrap="square" lIns="0" tIns="0" rIns="0" bIns="0" rtlCol="0">
            <a:spAutoFit/>
          </a:bodyPr>
          <a:lstStyle/>
          <a:p>
            <a:pPr marL="12700">
              <a:lnSpc>
                <a:spcPct val="100000"/>
              </a:lnSpc>
            </a:pPr>
            <a:r>
              <a:rPr sz="1400" b="1" dirty="0">
                <a:latin typeface="Tahoma" panose="020B0604030504040204" pitchFamily="34" charset="0"/>
                <a:ea typeface="Tahoma" panose="020B0604030504040204" pitchFamily="34" charset="0"/>
                <a:cs typeface="Tahoma" panose="020B0604030504040204" pitchFamily="34" charset="0"/>
              </a:rPr>
              <a:t>27</a:t>
            </a:r>
            <a:endParaRPr sz="140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6399" y="1536446"/>
            <a:ext cx="3581400" cy="2252345"/>
          </a:xfrm>
          <a:custGeom>
            <a:avLst/>
            <a:gdLst/>
            <a:ahLst/>
            <a:cxnLst/>
            <a:rect l="l" t="t" r="r" b="b"/>
            <a:pathLst>
              <a:path w="3581400" h="2252345">
                <a:moveTo>
                  <a:pt x="125606" y="0"/>
                </a:moveTo>
                <a:lnTo>
                  <a:pt x="3455343" y="0"/>
                </a:lnTo>
                <a:lnTo>
                  <a:pt x="3494967" y="15112"/>
                </a:lnTo>
                <a:lnTo>
                  <a:pt x="3529511" y="57023"/>
                </a:lnTo>
                <a:lnTo>
                  <a:pt x="3556689" y="120903"/>
                </a:lnTo>
                <a:lnTo>
                  <a:pt x="3574596" y="201675"/>
                </a:lnTo>
                <a:lnTo>
                  <a:pt x="3581073" y="294639"/>
                </a:lnTo>
                <a:lnTo>
                  <a:pt x="3581073" y="1957324"/>
                </a:lnTo>
                <a:lnTo>
                  <a:pt x="3574596" y="2050161"/>
                </a:lnTo>
                <a:lnTo>
                  <a:pt x="3556689" y="2130933"/>
                </a:lnTo>
                <a:lnTo>
                  <a:pt x="3529511" y="2194814"/>
                </a:lnTo>
                <a:lnTo>
                  <a:pt x="3494967" y="2236723"/>
                </a:lnTo>
                <a:lnTo>
                  <a:pt x="3455343" y="2251836"/>
                </a:lnTo>
                <a:lnTo>
                  <a:pt x="125606" y="2251836"/>
                </a:lnTo>
                <a:lnTo>
                  <a:pt x="86020" y="2236723"/>
                </a:lnTo>
                <a:lnTo>
                  <a:pt x="51553" y="2194814"/>
                </a:lnTo>
                <a:lnTo>
                  <a:pt x="24316" y="2130933"/>
                </a:lnTo>
                <a:lnTo>
                  <a:pt x="6431" y="2050161"/>
                </a:lnTo>
                <a:lnTo>
                  <a:pt x="0" y="1957324"/>
                </a:lnTo>
                <a:lnTo>
                  <a:pt x="0" y="294639"/>
                </a:lnTo>
                <a:lnTo>
                  <a:pt x="6431" y="201675"/>
                </a:lnTo>
                <a:lnTo>
                  <a:pt x="24316" y="120903"/>
                </a:lnTo>
                <a:lnTo>
                  <a:pt x="51553" y="57023"/>
                </a:lnTo>
                <a:lnTo>
                  <a:pt x="86020" y="15112"/>
                </a:lnTo>
                <a:lnTo>
                  <a:pt x="125606" y="0"/>
                </a:lnTo>
                <a:close/>
              </a:path>
            </a:pathLst>
          </a:custGeom>
          <a:ln w="6350">
            <a:solidFill>
              <a:srgbClr val="2E5495"/>
            </a:solidFill>
            <a:prstDash val="sysDash"/>
          </a:ln>
        </p:spPr>
        <p:txBody>
          <a:bodyPr wrap="square" lIns="0" tIns="0" rIns="0" bIns="0" rtlCol="0"/>
          <a:lstStyle/>
          <a:p>
            <a:endParaRPr/>
          </a:p>
        </p:txBody>
      </p:sp>
      <p:grpSp>
        <p:nvGrpSpPr>
          <p:cNvPr id="3" name="object 3"/>
          <p:cNvGrpSpPr/>
          <p:nvPr/>
        </p:nvGrpSpPr>
        <p:grpSpPr>
          <a:xfrm>
            <a:off x="7843075" y="968349"/>
            <a:ext cx="4216400" cy="5542280"/>
            <a:chOff x="7843075" y="968349"/>
            <a:chExt cx="4216400" cy="5542280"/>
          </a:xfrm>
        </p:grpSpPr>
        <p:sp>
          <p:nvSpPr>
            <p:cNvPr id="4" name="object 4"/>
            <p:cNvSpPr/>
            <p:nvPr/>
          </p:nvSpPr>
          <p:spPr>
            <a:xfrm>
              <a:off x="7857363" y="1079690"/>
              <a:ext cx="4187825" cy="5416550"/>
            </a:xfrm>
            <a:custGeom>
              <a:avLst/>
              <a:gdLst/>
              <a:ahLst/>
              <a:cxnLst/>
              <a:rect l="l" t="t" r="r" b="b"/>
              <a:pathLst>
                <a:path w="4187825" h="5416550">
                  <a:moveTo>
                    <a:pt x="0" y="5416169"/>
                  </a:moveTo>
                  <a:lnTo>
                    <a:pt x="4187571" y="5416169"/>
                  </a:lnTo>
                  <a:lnTo>
                    <a:pt x="4187571" y="0"/>
                  </a:lnTo>
                  <a:lnTo>
                    <a:pt x="0" y="0"/>
                  </a:lnTo>
                  <a:lnTo>
                    <a:pt x="0" y="5416169"/>
                  </a:lnTo>
                  <a:close/>
                </a:path>
              </a:pathLst>
            </a:custGeom>
            <a:ln w="28575">
              <a:solidFill>
                <a:srgbClr val="2E528F"/>
              </a:solidFill>
              <a:prstDash val="sysDash"/>
            </a:ln>
          </p:spPr>
          <p:txBody>
            <a:bodyPr wrap="square" lIns="0" tIns="0" rIns="0" bIns="0" rtlCol="0"/>
            <a:lstStyle/>
            <a:p>
              <a:endParaRPr/>
            </a:p>
          </p:txBody>
        </p:sp>
        <p:pic>
          <p:nvPicPr>
            <p:cNvPr id="5" name="object 5"/>
            <p:cNvPicPr/>
            <p:nvPr/>
          </p:nvPicPr>
          <p:blipFill>
            <a:blip r:embed="rId2" cstate="print"/>
            <a:stretch>
              <a:fillRect/>
            </a:stretch>
          </p:blipFill>
          <p:spPr>
            <a:xfrm>
              <a:off x="8076438" y="968349"/>
              <a:ext cx="3845432" cy="325399"/>
            </a:xfrm>
            <a:prstGeom prst="rect">
              <a:avLst/>
            </a:prstGeom>
          </p:spPr>
        </p:pic>
      </p:grpSp>
      <p:sp>
        <p:nvSpPr>
          <p:cNvPr id="6" name="object 6"/>
          <p:cNvSpPr txBox="1"/>
          <p:nvPr/>
        </p:nvSpPr>
        <p:spPr>
          <a:xfrm>
            <a:off x="2987801" y="3248660"/>
            <a:ext cx="666624" cy="502125"/>
          </a:xfrm>
          <a:prstGeom prst="rect">
            <a:avLst/>
          </a:prstGeom>
        </p:spPr>
        <p:txBody>
          <a:bodyPr vert="horz" wrap="square" lIns="0" tIns="10160" rIns="0" bIns="0" rtlCol="0">
            <a:spAutoFit/>
          </a:bodyPr>
          <a:lstStyle/>
          <a:p>
            <a:pPr marL="12700" marR="5080" indent="-3810" algn="ctr">
              <a:lnSpc>
                <a:spcPct val="102200"/>
              </a:lnSpc>
              <a:spcBef>
                <a:spcPts val="80"/>
              </a:spcBef>
            </a:pPr>
            <a:r>
              <a:rPr sz="800" dirty="0">
                <a:solidFill>
                  <a:srgbClr val="1F487C"/>
                </a:solidFill>
                <a:latin typeface="Tahoma"/>
                <a:cs typeface="Tahoma"/>
              </a:rPr>
              <a:t>Energi Terbarukan, Konservasi Energi</a:t>
            </a:r>
            <a:endParaRPr sz="800">
              <a:latin typeface="Tahoma"/>
              <a:cs typeface="Tahoma"/>
            </a:endParaRPr>
          </a:p>
        </p:txBody>
      </p:sp>
      <p:sp>
        <p:nvSpPr>
          <p:cNvPr id="7" name="object 7"/>
          <p:cNvSpPr txBox="1"/>
          <p:nvPr/>
        </p:nvSpPr>
        <p:spPr>
          <a:xfrm>
            <a:off x="3067437" y="4640327"/>
            <a:ext cx="464941" cy="251031"/>
          </a:xfrm>
          <a:prstGeom prst="rect">
            <a:avLst/>
          </a:prstGeom>
        </p:spPr>
        <p:txBody>
          <a:bodyPr vert="horz" wrap="square" lIns="0" tIns="10160" rIns="0" bIns="0" rtlCol="0">
            <a:spAutoFit/>
          </a:bodyPr>
          <a:lstStyle/>
          <a:p>
            <a:pPr marL="45720" marR="5080" indent="-33655">
              <a:lnSpc>
                <a:spcPct val="102499"/>
              </a:lnSpc>
              <a:spcBef>
                <a:spcPts val="80"/>
              </a:spcBef>
            </a:pPr>
            <a:r>
              <a:rPr sz="800" dirty="0">
                <a:solidFill>
                  <a:srgbClr val="1F487C"/>
                </a:solidFill>
                <a:latin typeface="Tahoma"/>
                <a:cs typeface="Tahoma"/>
              </a:rPr>
              <a:t>Kawasan Industri</a:t>
            </a:r>
            <a:endParaRPr sz="800">
              <a:latin typeface="Tahoma"/>
              <a:cs typeface="Tahoma"/>
            </a:endParaRPr>
          </a:p>
        </p:txBody>
      </p:sp>
      <p:grpSp>
        <p:nvGrpSpPr>
          <p:cNvPr id="8" name="object 8"/>
          <p:cNvGrpSpPr/>
          <p:nvPr/>
        </p:nvGrpSpPr>
        <p:grpSpPr>
          <a:xfrm>
            <a:off x="159067" y="3865270"/>
            <a:ext cx="3475354" cy="1148080"/>
            <a:chOff x="159067" y="3865270"/>
            <a:chExt cx="3475354" cy="1148080"/>
          </a:xfrm>
        </p:grpSpPr>
        <p:sp>
          <p:nvSpPr>
            <p:cNvPr id="9" name="object 9"/>
            <p:cNvSpPr/>
            <p:nvPr/>
          </p:nvSpPr>
          <p:spPr>
            <a:xfrm>
              <a:off x="162242" y="3971797"/>
              <a:ext cx="3469004" cy="1038225"/>
            </a:xfrm>
            <a:custGeom>
              <a:avLst/>
              <a:gdLst/>
              <a:ahLst/>
              <a:cxnLst/>
              <a:rect l="l" t="t" r="r" b="b"/>
              <a:pathLst>
                <a:path w="3469004" h="1038225">
                  <a:moveTo>
                    <a:pt x="121653" y="0"/>
                  </a:moveTo>
                  <a:lnTo>
                    <a:pt x="3346767" y="0"/>
                  </a:lnTo>
                  <a:lnTo>
                    <a:pt x="3385121" y="6984"/>
                  </a:lnTo>
                  <a:lnTo>
                    <a:pt x="3418522" y="26288"/>
                  </a:lnTo>
                  <a:lnTo>
                    <a:pt x="3444938" y="55752"/>
                  </a:lnTo>
                  <a:lnTo>
                    <a:pt x="3462210" y="92963"/>
                  </a:lnTo>
                  <a:lnTo>
                    <a:pt x="3468433" y="135762"/>
                  </a:lnTo>
                  <a:lnTo>
                    <a:pt x="3468433" y="902081"/>
                  </a:lnTo>
                  <a:lnTo>
                    <a:pt x="3462210" y="944879"/>
                  </a:lnTo>
                  <a:lnTo>
                    <a:pt x="3444938" y="982090"/>
                  </a:lnTo>
                  <a:lnTo>
                    <a:pt x="3418522" y="1011554"/>
                  </a:lnTo>
                  <a:lnTo>
                    <a:pt x="3385121" y="1030985"/>
                  </a:lnTo>
                  <a:lnTo>
                    <a:pt x="3346767" y="1037844"/>
                  </a:lnTo>
                  <a:lnTo>
                    <a:pt x="121653" y="1037844"/>
                  </a:lnTo>
                  <a:lnTo>
                    <a:pt x="83312" y="1030985"/>
                  </a:lnTo>
                  <a:lnTo>
                    <a:pt x="49923" y="1011554"/>
                  </a:lnTo>
                  <a:lnTo>
                    <a:pt x="23545" y="982090"/>
                  </a:lnTo>
                  <a:lnTo>
                    <a:pt x="6223" y="944879"/>
                  </a:lnTo>
                  <a:lnTo>
                    <a:pt x="0" y="902081"/>
                  </a:lnTo>
                  <a:lnTo>
                    <a:pt x="0" y="135762"/>
                  </a:lnTo>
                  <a:lnTo>
                    <a:pt x="6223" y="92963"/>
                  </a:lnTo>
                  <a:lnTo>
                    <a:pt x="23545" y="55752"/>
                  </a:lnTo>
                  <a:lnTo>
                    <a:pt x="49923" y="26288"/>
                  </a:lnTo>
                  <a:lnTo>
                    <a:pt x="83312" y="6984"/>
                  </a:lnTo>
                  <a:lnTo>
                    <a:pt x="121653" y="0"/>
                  </a:lnTo>
                  <a:close/>
                </a:path>
              </a:pathLst>
            </a:custGeom>
            <a:ln w="6350">
              <a:solidFill>
                <a:srgbClr val="2E5495"/>
              </a:solidFill>
              <a:prstDash val="sysDash"/>
            </a:ln>
          </p:spPr>
          <p:txBody>
            <a:bodyPr wrap="square" lIns="0" tIns="0" rIns="0" bIns="0" rtlCol="0"/>
            <a:lstStyle/>
            <a:p>
              <a:endParaRPr/>
            </a:p>
          </p:txBody>
        </p:sp>
        <p:pic>
          <p:nvPicPr>
            <p:cNvPr id="10" name="object 10"/>
            <p:cNvPicPr/>
            <p:nvPr/>
          </p:nvPicPr>
          <p:blipFill>
            <a:blip r:embed="rId3" cstate="print"/>
            <a:stretch>
              <a:fillRect/>
            </a:stretch>
          </p:blipFill>
          <p:spPr>
            <a:xfrm>
              <a:off x="718578" y="3865270"/>
              <a:ext cx="2296667" cy="256387"/>
            </a:xfrm>
            <a:prstGeom prst="rect">
              <a:avLst/>
            </a:prstGeom>
          </p:spPr>
        </p:pic>
      </p:grpSp>
      <p:sp>
        <p:nvSpPr>
          <p:cNvPr id="11" name="object 11"/>
          <p:cNvSpPr txBox="1"/>
          <p:nvPr/>
        </p:nvSpPr>
        <p:spPr>
          <a:xfrm>
            <a:off x="1052271" y="3895470"/>
            <a:ext cx="1625600" cy="382156"/>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FFFFFF"/>
                </a:solidFill>
                <a:latin typeface="Arial"/>
                <a:cs typeface="Arial"/>
              </a:rPr>
              <a:t>INFRASTRUKTUR SOSIAL</a:t>
            </a:r>
            <a:endParaRPr sz="1200">
              <a:latin typeface="Arial"/>
              <a:cs typeface="Arial"/>
            </a:endParaRPr>
          </a:p>
        </p:txBody>
      </p:sp>
      <p:grpSp>
        <p:nvGrpSpPr>
          <p:cNvPr id="12" name="object 12"/>
          <p:cNvGrpSpPr/>
          <p:nvPr/>
        </p:nvGrpSpPr>
        <p:grpSpPr>
          <a:xfrm>
            <a:off x="247573" y="4151045"/>
            <a:ext cx="3281679" cy="476884"/>
            <a:chOff x="247573" y="4151045"/>
            <a:chExt cx="3281679" cy="476884"/>
          </a:xfrm>
        </p:grpSpPr>
        <p:pic>
          <p:nvPicPr>
            <p:cNvPr id="13" name="object 13"/>
            <p:cNvPicPr/>
            <p:nvPr/>
          </p:nvPicPr>
          <p:blipFill>
            <a:blip r:embed="rId4" cstate="print"/>
            <a:stretch>
              <a:fillRect/>
            </a:stretch>
          </p:blipFill>
          <p:spPr>
            <a:xfrm>
              <a:off x="247573" y="4270527"/>
              <a:ext cx="457834" cy="353288"/>
            </a:xfrm>
            <a:prstGeom prst="rect">
              <a:avLst/>
            </a:prstGeom>
          </p:spPr>
        </p:pic>
        <p:pic>
          <p:nvPicPr>
            <p:cNvPr id="14" name="object 14"/>
            <p:cNvPicPr/>
            <p:nvPr/>
          </p:nvPicPr>
          <p:blipFill>
            <a:blip r:embed="rId5" cstate="print"/>
            <a:stretch>
              <a:fillRect/>
            </a:stretch>
          </p:blipFill>
          <p:spPr>
            <a:xfrm>
              <a:off x="1040015" y="4277982"/>
              <a:ext cx="34997" cy="349135"/>
            </a:xfrm>
            <a:prstGeom prst="rect">
              <a:avLst/>
            </a:prstGeom>
          </p:spPr>
        </p:pic>
        <p:pic>
          <p:nvPicPr>
            <p:cNvPr id="15" name="object 15"/>
            <p:cNvPicPr/>
            <p:nvPr/>
          </p:nvPicPr>
          <p:blipFill>
            <a:blip r:embed="rId6" cstate="print"/>
            <a:stretch>
              <a:fillRect/>
            </a:stretch>
          </p:blipFill>
          <p:spPr>
            <a:xfrm>
              <a:off x="877697" y="4277931"/>
              <a:ext cx="149923" cy="349440"/>
            </a:xfrm>
            <a:prstGeom prst="rect">
              <a:avLst/>
            </a:prstGeom>
          </p:spPr>
        </p:pic>
        <p:pic>
          <p:nvPicPr>
            <p:cNvPr id="16" name="object 16"/>
            <p:cNvPicPr/>
            <p:nvPr/>
          </p:nvPicPr>
          <p:blipFill>
            <a:blip r:embed="rId7" cstate="print"/>
            <a:stretch>
              <a:fillRect/>
            </a:stretch>
          </p:blipFill>
          <p:spPr>
            <a:xfrm>
              <a:off x="1087348" y="4277499"/>
              <a:ext cx="149859" cy="349618"/>
            </a:xfrm>
            <a:prstGeom prst="rect">
              <a:avLst/>
            </a:prstGeom>
          </p:spPr>
        </p:pic>
        <p:pic>
          <p:nvPicPr>
            <p:cNvPr id="17" name="object 17"/>
            <p:cNvPicPr/>
            <p:nvPr/>
          </p:nvPicPr>
          <p:blipFill>
            <a:blip r:embed="rId8" cstate="print"/>
            <a:stretch>
              <a:fillRect/>
            </a:stretch>
          </p:blipFill>
          <p:spPr>
            <a:xfrm>
              <a:off x="1410588" y="4164050"/>
              <a:ext cx="461975" cy="436524"/>
            </a:xfrm>
            <a:prstGeom prst="rect">
              <a:avLst/>
            </a:prstGeom>
          </p:spPr>
        </p:pic>
        <p:pic>
          <p:nvPicPr>
            <p:cNvPr id="18" name="object 18"/>
            <p:cNvPicPr/>
            <p:nvPr/>
          </p:nvPicPr>
          <p:blipFill>
            <a:blip r:embed="rId9" cstate="print"/>
            <a:stretch>
              <a:fillRect/>
            </a:stretch>
          </p:blipFill>
          <p:spPr>
            <a:xfrm>
              <a:off x="2042795" y="4151045"/>
              <a:ext cx="421728" cy="464769"/>
            </a:xfrm>
            <a:prstGeom prst="rect">
              <a:avLst/>
            </a:prstGeom>
          </p:spPr>
        </p:pic>
        <p:pic>
          <p:nvPicPr>
            <p:cNvPr id="19" name="object 19"/>
            <p:cNvPicPr/>
            <p:nvPr/>
          </p:nvPicPr>
          <p:blipFill>
            <a:blip r:embed="rId10" cstate="print"/>
            <a:stretch>
              <a:fillRect/>
            </a:stretch>
          </p:blipFill>
          <p:spPr>
            <a:xfrm>
              <a:off x="2558923" y="4228439"/>
              <a:ext cx="422084" cy="372135"/>
            </a:xfrm>
            <a:prstGeom prst="rect">
              <a:avLst/>
            </a:prstGeom>
          </p:spPr>
        </p:pic>
        <p:pic>
          <p:nvPicPr>
            <p:cNvPr id="20" name="object 20"/>
            <p:cNvPicPr/>
            <p:nvPr/>
          </p:nvPicPr>
          <p:blipFill>
            <a:blip r:embed="rId11" cstate="print"/>
            <a:stretch>
              <a:fillRect/>
            </a:stretch>
          </p:blipFill>
          <p:spPr>
            <a:xfrm>
              <a:off x="3103880" y="4314393"/>
              <a:ext cx="424802" cy="257733"/>
            </a:xfrm>
            <a:prstGeom prst="rect">
              <a:avLst/>
            </a:prstGeom>
          </p:spPr>
        </p:pic>
        <p:pic>
          <p:nvPicPr>
            <p:cNvPr id="21" name="object 21"/>
            <p:cNvPicPr/>
            <p:nvPr/>
          </p:nvPicPr>
          <p:blipFill>
            <a:blip r:embed="rId12" cstate="print"/>
            <a:stretch>
              <a:fillRect/>
            </a:stretch>
          </p:blipFill>
          <p:spPr>
            <a:xfrm>
              <a:off x="3181095" y="4198886"/>
              <a:ext cx="235204" cy="231762"/>
            </a:xfrm>
            <a:prstGeom prst="rect">
              <a:avLst/>
            </a:prstGeom>
          </p:spPr>
        </p:pic>
        <p:pic>
          <p:nvPicPr>
            <p:cNvPr id="22" name="object 22"/>
            <p:cNvPicPr/>
            <p:nvPr/>
          </p:nvPicPr>
          <p:blipFill>
            <a:blip r:embed="rId13" cstate="print"/>
            <a:stretch>
              <a:fillRect/>
            </a:stretch>
          </p:blipFill>
          <p:spPr>
            <a:xfrm>
              <a:off x="3114167" y="4199868"/>
              <a:ext cx="140851" cy="150770"/>
            </a:xfrm>
            <a:prstGeom prst="rect">
              <a:avLst/>
            </a:prstGeom>
          </p:spPr>
        </p:pic>
        <p:pic>
          <p:nvPicPr>
            <p:cNvPr id="23" name="object 23"/>
            <p:cNvPicPr/>
            <p:nvPr/>
          </p:nvPicPr>
          <p:blipFill>
            <a:blip r:embed="rId14" cstate="print"/>
            <a:stretch>
              <a:fillRect/>
            </a:stretch>
          </p:blipFill>
          <p:spPr>
            <a:xfrm>
              <a:off x="3382645" y="4387315"/>
              <a:ext cx="128911" cy="184430"/>
            </a:xfrm>
            <a:prstGeom prst="rect">
              <a:avLst/>
            </a:prstGeom>
          </p:spPr>
        </p:pic>
        <p:pic>
          <p:nvPicPr>
            <p:cNvPr id="24" name="object 24"/>
            <p:cNvPicPr/>
            <p:nvPr/>
          </p:nvPicPr>
          <p:blipFill>
            <a:blip r:embed="rId15" cstate="print"/>
            <a:stretch>
              <a:fillRect/>
            </a:stretch>
          </p:blipFill>
          <p:spPr>
            <a:xfrm>
              <a:off x="3144520" y="4504833"/>
              <a:ext cx="69801" cy="67293"/>
            </a:xfrm>
            <a:prstGeom prst="rect">
              <a:avLst/>
            </a:prstGeom>
          </p:spPr>
        </p:pic>
        <p:pic>
          <p:nvPicPr>
            <p:cNvPr id="25" name="object 25"/>
            <p:cNvPicPr/>
            <p:nvPr/>
          </p:nvPicPr>
          <p:blipFill>
            <a:blip r:embed="rId16" cstate="print"/>
            <a:stretch>
              <a:fillRect/>
            </a:stretch>
          </p:blipFill>
          <p:spPr>
            <a:xfrm>
              <a:off x="3246755" y="4428849"/>
              <a:ext cx="22889" cy="29739"/>
            </a:xfrm>
            <a:prstGeom prst="rect">
              <a:avLst/>
            </a:prstGeom>
          </p:spPr>
        </p:pic>
        <p:sp>
          <p:nvSpPr>
            <p:cNvPr id="26" name="object 26"/>
            <p:cNvSpPr/>
            <p:nvPr/>
          </p:nvSpPr>
          <p:spPr>
            <a:xfrm>
              <a:off x="3224975" y="4487911"/>
              <a:ext cx="0" cy="7620"/>
            </a:xfrm>
            <a:custGeom>
              <a:avLst/>
              <a:gdLst/>
              <a:ahLst/>
              <a:cxnLst/>
              <a:rect l="l" t="t" r="r" b="b"/>
              <a:pathLst>
                <a:path h="7620">
                  <a:moveTo>
                    <a:pt x="0" y="7126"/>
                  </a:moveTo>
                  <a:lnTo>
                    <a:pt x="0" y="0"/>
                  </a:lnTo>
                </a:path>
              </a:pathLst>
            </a:custGeom>
            <a:ln w="6986">
              <a:solidFill>
                <a:srgbClr val="FAF9FB"/>
              </a:solidFill>
            </a:ln>
          </p:spPr>
          <p:txBody>
            <a:bodyPr wrap="square" lIns="0" tIns="0" rIns="0" bIns="0" rtlCol="0"/>
            <a:lstStyle/>
            <a:p>
              <a:endParaRPr/>
            </a:p>
          </p:txBody>
        </p:sp>
      </p:grpSp>
      <p:sp>
        <p:nvSpPr>
          <p:cNvPr id="27" name="object 27"/>
          <p:cNvSpPr txBox="1"/>
          <p:nvPr/>
        </p:nvSpPr>
        <p:spPr>
          <a:xfrm>
            <a:off x="157416" y="4676394"/>
            <a:ext cx="541008" cy="135935"/>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1F487C"/>
                </a:solidFill>
                <a:latin typeface="Tahoma"/>
                <a:cs typeface="Tahoma"/>
              </a:rPr>
              <a:t>Kesehatan</a:t>
            </a:r>
            <a:endParaRPr sz="800" dirty="0">
              <a:latin typeface="Tahoma"/>
              <a:cs typeface="Tahoma"/>
            </a:endParaRPr>
          </a:p>
        </p:txBody>
      </p:sp>
      <p:sp>
        <p:nvSpPr>
          <p:cNvPr id="28" name="object 28"/>
          <p:cNvSpPr txBox="1"/>
          <p:nvPr/>
        </p:nvSpPr>
        <p:spPr>
          <a:xfrm>
            <a:off x="859292" y="2146605"/>
            <a:ext cx="1183698" cy="135935"/>
          </a:xfrm>
          <a:prstGeom prst="rect">
            <a:avLst/>
          </a:prstGeom>
        </p:spPr>
        <p:txBody>
          <a:bodyPr vert="horz" wrap="square" lIns="0" tIns="12700" rIns="0" bIns="0" rtlCol="0">
            <a:spAutoFit/>
          </a:bodyPr>
          <a:lstStyle/>
          <a:p>
            <a:pPr marL="12700">
              <a:lnSpc>
                <a:spcPct val="100000"/>
              </a:lnSpc>
              <a:spcBef>
                <a:spcPts val="100"/>
              </a:spcBef>
              <a:tabLst>
                <a:tab pos="560705" algn="l"/>
              </a:tabLst>
            </a:pPr>
            <a:r>
              <a:rPr sz="800" dirty="0">
                <a:solidFill>
                  <a:srgbClr val="1F487C"/>
                </a:solidFill>
                <a:latin typeface="Tahoma" panose="020B0604030504040204" pitchFamily="34" charset="0"/>
                <a:ea typeface="Tahoma" panose="020B0604030504040204" pitchFamily="34" charset="0"/>
                <a:cs typeface="Tahoma" panose="020B0604030504040204" pitchFamily="34" charset="0"/>
              </a:rPr>
              <a:t>Pariwisata	Perkotaan</a:t>
            </a:r>
            <a:endParaRPr sz="800">
              <a:latin typeface="Tahoma" panose="020B0604030504040204" pitchFamily="34" charset="0"/>
              <a:ea typeface="Tahoma" panose="020B0604030504040204" pitchFamily="34" charset="0"/>
              <a:cs typeface="Tahoma" panose="020B0604030504040204" pitchFamily="34" charset="0"/>
            </a:endParaRPr>
          </a:p>
        </p:txBody>
      </p:sp>
      <p:sp>
        <p:nvSpPr>
          <p:cNvPr id="29" name="object 29"/>
          <p:cNvSpPr txBox="1"/>
          <p:nvPr/>
        </p:nvSpPr>
        <p:spPr>
          <a:xfrm>
            <a:off x="572416" y="4661408"/>
            <a:ext cx="816557" cy="259045"/>
          </a:xfrm>
          <a:prstGeom prst="rect">
            <a:avLst/>
          </a:prstGeom>
        </p:spPr>
        <p:txBody>
          <a:bodyPr vert="horz" wrap="square" lIns="0" tIns="12700" rIns="0" bIns="0" rtlCol="0">
            <a:spAutoFit/>
          </a:bodyPr>
          <a:lstStyle/>
          <a:p>
            <a:pPr marL="12700" marR="5080" indent="139700">
              <a:lnSpc>
                <a:spcPct val="100000"/>
              </a:lnSpc>
              <a:spcBef>
                <a:spcPts val="100"/>
              </a:spcBef>
            </a:pPr>
            <a:r>
              <a:rPr sz="800" dirty="0">
                <a:solidFill>
                  <a:srgbClr val="1F487C"/>
                </a:solidFill>
                <a:latin typeface="Tahoma"/>
                <a:cs typeface="Tahoma"/>
              </a:rPr>
              <a:t>Lembaga Pemasyarakatan</a:t>
            </a:r>
            <a:endParaRPr sz="800">
              <a:latin typeface="Tahoma"/>
              <a:cs typeface="Tahoma"/>
            </a:endParaRPr>
          </a:p>
        </p:txBody>
      </p:sp>
      <p:sp>
        <p:nvSpPr>
          <p:cNvPr id="30" name="object 30"/>
          <p:cNvSpPr txBox="1"/>
          <p:nvPr/>
        </p:nvSpPr>
        <p:spPr>
          <a:xfrm>
            <a:off x="1331423" y="4677283"/>
            <a:ext cx="558084" cy="135935"/>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1F487C"/>
                </a:solidFill>
                <a:latin typeface="Tahoma"/>
                <a:cs typeface="Tahoma"/>
              </a:rPr>
              <a:t>Pendidikan</a:t>
            </a:r>
            <a:endParaRPr sz="800">
              <a:latin typeface="Tahoma"/>
              <a:cs typeface="Tahoma"/>
            </a:endParaRPr>
          </a:p>
        </p:txBody>
      </p:sp>
      <p:grpSp>
        <p:nvGrpSpPr>
          <p:cNvPr id="31" name="object 31"/>
          <p:cNvGrpSpPr/>
          <p:nvPr/>
        </p:nvGrpSpPr>
        <p:grpSpPr>
          <a:xfrm>
            <a:off x="3622547" y="1030224"/>
            <a:ext cx="4004310" cy="3603625"/>
            <a:chOff x="3622547" y="1030224"/>
            <a:chExt cx="4004310" cy="3603625"/>
          </a:xfrm>
        </p:grpSpPr>
        <p:pic>
          <p:nvPicPr>
            <p:cNvPr id="32" name="object 32"/>
            <p:cNvPicPr/>
            <p:nvPr/>
          </p:nvPicPr>
          <p:blipFill>
            <a:blip r:embed="rId17" cstate="print"/>
            <a:stretch>
              <a:fillRect/>
            </a:stretch>
          </p:blipFill>
          <p:spPr>
            <a:xfrm>
              <a:off x="3622547" y="1037844"/>
              <a:ext cx="3091433" cy="2472690"/>
            </a:xfrm>
            <a:prstGeom prst="rect">
              <a:avLst/>
            </a:prstGeom>
          </p:spPr>
        </p:pic>
        <p:pic>
          <p:nvPicPr>
            <p:cNvPr id="33" name="object 33"/>
            <p:cNvPicPr/>
            <p:nvPr/>
          </p:nvPicPr>
          <p:blipFill>
            <a:blip r:embed="rId18" cstate="print"/>
            <a:stretch>
              <a:fillRect/>
            </a:stretch>
          </p:blipFill>
          <p:spPr>
            <a:xfrm>
              <a:off x="3891914" y="1306195"/>
              <a:ext cx="2569844" cy="1951354"/>
            </a:xfrm>
            <a:prstGeom prst="rect">
              <a:avLst/>
            </a:prstGeom>
          </p:spPr>
        </p:pic>
        <p:sp>
          <p:nvSpPr>
            <p:cNvPr id="34" name="object 34"/>
            <p:cNvSpPr/>
            <p:nvPr/>
          </p:nvSpPr>
          <p:spPr>
            <a:xfrm>
              <a:off x="3885564" y="1299845"/>
              <a:ext cx="2583180" cy="1964055"/>
            </a:xfrm>
            <a:custGeom>
              <a:avLst/>
              <a:gdLst/>
              <a:ahLst/>
              <a:cxnLst/>
              <a:rect l="l" t="t" r="r" b="b"/>
              <a:pathLst>
                <a:path w="2583179" h="1964054">
                  <a:moveTo>
                    <a:pt x="76962" y="0"/>
                  </a:moveTo>
                  <a:lnTo>
                    <a:pt x="2582672" y="0"/>
                  </a:lnTo>
                  <a:lnTo>
                    <a:pt x="2582672" y="1887092"/>
                  </a:lnTo>
                  <a:lnTo>
                    <a:pt x="2569464" y="1930018"/>
                  </a:lnTo>
                  <a:lnTo>
                    <a:pt x="2535428" y="1958085"/>
                  </a:lnTo>
                  <a:lnTo>
                    <a:pt x="2505710" y="1964054"/>
                  </a:lnTo>
                  <a:lnTo>
                    <a:pt x="0" y="1964054"/>
                  </a:lnTo>
                  <a:lnTo>
                    <a:pt x="0" y="76834"/>
                  </a:lnTo>
                  <a:lnTo>
                    <a:pt x="1524" y="61594"/>
                  </a:lnTo>
                  <a:lnTo>
                    <a:pt x="22606" y="22605"/>
                  </a:lnTo>
                  <a:lnTo>
                    <a:pt x="61722" y="1524"/>
                  </a:lnTo>
                  <a:lnTo>
                    <a:pt x="76962" y="0"/>
                  </a:lnTo>
                  <a:close/>
                </a:path>
              </a:pathLst>
            </a:custGeom>
            <a:ln w="12700">
              <a:solidFill>
                <a:srgbClr val="FFFFFF"/>
              </a:solidFill>
            </a:ln>
          </p:spPr>
          <p:txBody>
            <a:bodyPr wrap="square" lIns="0" tIns="0" rIns="0" bIns="0" rtlCol="0"/>
            <a:lstStyle/>
            <a:p>
              <a:endParaRPr/>
            </a:p>
          </p:txBody>
        </p:sp>
        <p:pic>
          <p:nvPicPr>
            <p:cNvPr id="35" name="object 35"/>
            <p:cNvPicPr/>
            <p:nvPr/>
          </p:nvPicPr>
          <p:blipFill>
            <a:blip r:embed="rId19" cstate="print"/>
            <a:stretch>
              <a:fillRect/>
            </a:stretch>
          </p:blipFill>
          <p:spPr>
            <a:xfrm>
              <a:off x="5934455" y="1030224"/>
              <a:ext cx="1692275" cy="1518665"/>
            </a:xfrm>
            <a:prstGeom prst="rect">
              <a:avLst/>
            </a:prstGeom>
          </p:spPr>
        </p:pic>
        <p:pic>
          <p:nvPicPr>
            <p:cNvPr id="36" name="object 36"/>
            <p:cNvPicPr/>
            <p:nvPr/>
          </p:nvPicPr>
          <p:blipFill>
            <a:blip r:embed="rId20" cstate="print"/>
            <a:stretch>
              <a:fillRect/>
            </a:stretch>
          </p:blipFill>
          <p:spPr>
            <a:xfrm>
              <a:off x="6203187" y="1301267"/>
              <a:ext cx="1170813" cy="995654"/>
            </a:xfrm>
            <a:prstGeom prst="rect">
              <a:avLst/>
            </a:prstGeom>
          </p:spPr>
        </p:pic>
        <p:sp>
          <p:nvSpPr>
            <p:cNvPr id="37" name="object 37"/>
            <p:cNvSpPr/>
            <p:nvPr/>
          </p:nvSpPr>
          <p:spPr>
            <a:xfrm>
              <a:off x="6196837" y="1293495"/>
              <a:ext cx="1183640" cy="1010285"/>
            </a:xfrm>
            <a:custGeom>
              <a:avLst/>
              <a:gdLst/>
              <a:ahLst/>
              <a:cxnLst/>
              <a:rect l="l" t="t" r="r" b="b"/>
              <a:pathLst>
                <a:path w="1183640" h="1010285">
                  <a:moveTo>
                    <a:pt x="42545" y="0"/>
                  </a:moveTo>
                  <a:lnTo>
                    <a:pt x="42545" y="1396"/>
                  </a:lnTo>
                  <a:lnTo>
                    <a:pt x="1183513" y="1396"/>
                  </a:lnTo>
                  <a:lnTo>
                    <a:pt x="1183513" y="974216"/>
                  </a:lnTo>
                  <a:lnTo>
                    <a:pt x="1180718" y="987678"/>
                  </a:lnTo>
                  <a:lnTo>
                    <a:pt x="1172971" y="999235"/>
                  </a:lnTo>
                  <a:lnTo>
                    <a:pt x="1161414" y="1006982"/>
                  </a:lnTo>
                  <a:lnTo>
                    <a:pt x="1147953" y="1009776"/>
                  </a:lnTo>
                  <a:lnTo>
                    <a:pt x="0" y="1009776"/>
                  </a:lnTo>
                  <a:lnTo>
                    <a:pt x="0" y="36956"/>
                  </a:lnTo>
                  <a:lnTo>
                    <a:pt x="2666" y="23494"/>
                  </a:lnTo>
                  <a:lnTo>
                    <a:pt x="10413" y="11937"/>
                  </a:lnTo>
                  <a:lnTo>
                    <a:pt x="22098" y="4190"/>
                  </a:lnTo>
                  <a:lnTo>
                    <a:pt x="42545" y="0"/>
                  </a:lnTo>
                  <a:close/>
                </a:path>
              </a:pathLst>
            </a:custGeom>
            <a:ln w="12699">
              <a:solidFill>
                <a:srgbClr val="FFFFFF"/>
              </a:solidFill>
            </a:ln>
          </p:spPr>
          <p:txBody>
            <a:bodyPr wrap="square" lIns="0" tIns="0" rIns="0" bIns="0" rtlCol="0"/>
            <a:lstStyle/>
            <a:p>
              <a:endParaRPr/>
            </a:p>
          </p:txBody>
        </p:sp>
        <p:pic>
          <p:nvPicPr>
            <p:cNvPr id="38" name="object 38"/>
            <p:cNvPicPr/>
            <p:nvPr/>
          </p:nvPicPr>
          <p:blipFill>
            <a:blip r:embed="rId21" cstate="print"/>
            <a:stretch>
              <a:fillRect/>
            </a:stretch>
          </p:blipFill>
          <p:spPr>
            <a:xfrm>
              <a:off x="5934455" y="1993391"/>
              <a:ext cx="1692275" cy="1517141"/>
            </a:xfrm>
            <a:prstGeom prst="rect">
              <a:avLst/>
            </a:prstGeom>
          </p:spPr>
        </p:pic>
        <p:pic>
          <p:nvPicPr>
            <p:cNvPr id="39" name="object 39"/>
            <p:cNvPicPr/>
            <p:nvPr/>
          </p:nvPicPr>
          <p:blipFill>
            <a:blip r:embed="rId22" cstate="print"/>
            <a:stretch>
              <a:fillRect/>
            </a:stretch>
          </p:blipFill>
          <p:spPr>
            <a:xfrm>
              <a:off x="6203187" y="2261895"/>
              <a:ext cx="1170813" cy="995654"/>
            </a:xfrm>
            <a:prstGeom prst="rect">
              <a:avLst/>
            </a:prstGeom>
          </p:spPr>
        </p:pic>
        <p:sp>
          <p:nvSpPr>
            <p:cNvPr id="40" name="object 40"/>
            <p:cNvSpPr/>
            <p:nvPr/>
          </p:nvSpPr>
          <p:spPr>
            <a:xfrm>
              <a:off x="6196837" y="2255520"/>
              <a:ext cx="1183640" cy="1008380"/>
            </a:xfrm>
            <a:custGeom>
              <a:avLst/>
              <a:gdLst/>
              <a:ahLst/>
              <a:cxnLst/>
              <a:rect l="l" t="t" r="r" b="b"/>
              <a:pathLst>
                <a:path w="1183640" h="1008379">
                  <a:moveTo>
                    <a:pt x="69850" y="0"/>
                  </a:moveTo>
                  <a:lnTo>
                    <a:pt x="1183513" y="0"/>
                  </a:lnTo>
                  <a:lnTo>
                    <a:pt x="1183513" y="938529"/>
                  </a:lnTo>
                  <a:lnTo>
                    <a:pt x="1162939" y="987932"/>
                  </a:lnTo>
                  <a:lnTo>
                    <a:pt x="1127379" y="1006982"/>
                  </a:lnTo>
                  <a:lnTo>
                    <a:pt x="1113536" y="1008379"/>
                  </a:lnTo>
                  <a:lnTo>
                    <a:pt x="0" y="1008379"/>
                  </a:lnTo>
                  <a:lnTo>
                    <a:pt x="0" y="69976"/>
                  </a:lnTo>
                  <a:lnTo>
                    <a:pt x="1397" y="56133"/>
                  </a:lnTo>
                  <a:lnTo>
                    <a:pt x="20447" y="20574"/>
                  </a:lnTo>
                  <a:lnTo>
                    <a:pt x="56007" y="1396"/>
                  </a:lnTo>
                  <a:lnTo>
                    <a:pt x="69850" y="0"/>
                  </a:lnTo>
                  <a:close/>
                </a:path>
              </a:pathLst>
            </a:custGeom>
            <a:ln w="12700">
              <a:solidFill>
                <a:srgbClr val="FFFFFF"/>
              </a:solidFill>
            </a:ln>
          </p:spPr>
          <p:txBody>
            <a:bodyPr wrap="square" lIns="0" tIns="0" rIns="0" bIns="0" rtlCol="0"/>
            <a:lstStyle/>
            <a:p>
              <a:endParaRPr/>
            </a:p>
          </p:txBody>
        </p:sp>
        <p:pic>
          <p:nvPicPr>
            <p:cNvPr id="41" name="object 41"/>
            <p:cNvPicPr/>
            <p:nvPr/>
          </p:nvPicPr>
          <p:blipFill>
            <a:blip r:embed="rId2" cstate="print"/>
            <a:stretch>
              <a:fillRect/>
            </a:stretch>
          </p:blipFill>
          <p:spPr>
            <a:xfrm>
              <a:off x="3978782" y="4387100"/>
              <a:ext cx="3435349" cy="246494"/>
            </a:xfrm>
            <a:prstGeom prst="rect">
              <a:avLst/>
            </a:prstGeom>
          </p:spPr>
        </p:pic>
      </p:grpSp>
      <p:sp>
        <p:nvSpPr>
          <p:cNvPr id="42" name="object 42"/>
          <p:cNvSpPr txBox="1"/>
          <p:nvPr/>
        </p:nvSpPr>
        <p:spPr>
          <a:xfrm>
            <a:off x="4004817" y="3358641"/>
            <a:ext cx="3629532" cy="1246495"/>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Kebutuhan</a:t>
            </a:r>
            <a:endParaRPr sz="1200" dirty="0">
              <a:latin typeface="Arial"/>
              <a:cs typeface="Arial"/>
            </a:endParaRPr>
          </a:p>
          <a:p>
            <a:pPr marL="183515" marR="5080" indent="-171450">
              <a:lnSpc>
                <a:spcPct val="100000"/>
              </a:lnSpc>
              <a:buFont typeface="Wingdings"/>
              <a:buChar char=""/>
              <a:tabLst>
                <a:tab pos="184785" algn="l"/>
                <a:tab pos="821690" algn="l"/>
                <a:tab pos="1515110" algn="l"/>
                <a:tab pos="1992630" algn="l"/>
                <a:tab pos="2846070" algn="l"/>
              </a:tabLst>
            </a:pPr>
            <a:r>
              <a:rPr sz="1200" dirty="0">
                <a:latin typeface="Tahoma"/>
                <a:cs typeface="Tahoma"/>
              </a:rPr>
              <a:t>Layanan	unggulan	untuk	mendukung	aktivitas 	industri mineral (SDA) di Kabupaten Konawe;</a:t>
            </a:r>
          </a:p>
          <a:p>
            <a:pPr marL="183515" marR="5080" indent="-171450">
              <a:lnSpc>
                <a:spcPct val="100000"/>
              </a:lnSpc>
              <a:buFont typeface="Wingdings"/>
              <a:buChar char=""/>
              <a:tabLst>
                <a:tab pos="184785" algn="l"/>
              </a:tabLst>
            </a:pPr>
            <a:r>
              <a:rPr sz="1200" dirty="0">
                <a:latin typeface="Tahoma"/>
                <a:cs typeface="Tahoma"/>
              </a:rPr>
              <a:t>Rujukan regional untuk Kabupaten Konawe dan 	daerah sekitarnya.</a:t>
            </a:r>
          </a:p>
          <a:p>
            <a:pPr marL="916940">
              <a:lnSpc>
                <a:spcPct val="100000"/>
              </a:lnSpc>
              <a:spcBef>
                <a:spcPts val="1100"/>
              </a:spcBef>
            </a:pPr>
            <a:r>
              <a:rPr sz="1100" b="1" dirty="0">
                <a:solidFill>
                  <a:srgbClr val="FFFFFF"/>
                </a:solidFill>
                <a:latin typeface="Arial"/>
                <a:cs typeface="Arial"/>
              </a:rPr>
              <a:t>DAMPAK PINJAMAN DAERAH</a:t>
            </a:r>
            <a:endParaRPr sz="1100" dirty="0">
              <a:latin typeface="Arial"/>
              <a:cs typeface="Arial"/>
            </a:endParaRPr>
          </a:p>
        </p:txBody>
      </p:sp>
      <p:sp>
        <p:nvSpPr>
          <p:cNvPr id="43" name="object 43"/>
          <p:cNvSpPr txBox="1"/>
          <p:nvPr/>
        </p:nvSpPr>
        <p:spPr>
          <a:xfrm>
            <a:off x="4298950" y="4752277"/>
            <a:ext cx="865122" cy="471283"/>
          </a:xfrm>
          <a:prstGeom prst="rect">
            <a:avLst/>
          </a:prstGeom>
        </p:spPr>
        <p:txBody>
          <a:bodyPr vert="horz" wrap="square" lIns="0" tIns="73025" rIns="0" bIns="0" rtlCol="0">
            <a:spAutoFit/>
          </a:bodyPr>
          <a:lstStyle/>
          <a:p>
            <a:pPr marL="69850">
              <a:lnSpc>
                <a:spcPct val="100000"/>
              </a:lnSpc>
              <a:spcBef>
                <a:spcPts val="575"/>
              </a:spcBef>
            </a:pPr>
            <a:r>
              <a:rPr sz="800" dirty="0">
                <a:solidFill>
                  <a:srgbClr val="414042"/>
                </a:solidFill>
                <a:latin typeface="Arial MT"/>
                <a:cs typeface="Arial MT"/>
              </a:rPr>
              <a:t>Biaya Ekonomi</a:t>
            </a:r>
            <a:endParaRPr sz="800" dirty="0">
              <a:latin typeface="Arial MT"/>
              <a:cs typeface="Arial MT"/>
            </a:endParaRPr>
          </a:p>
          <a:p>
            <a:pPr marL="38100">
              <a:lnSpc>
                <a:spcPct val="100000"/>
              </a:lnSpc>
              <a:spcBef>
                <a:spcPts val="710"/>
              </a:spcBef>
            </a:pPr>
            <a:r>
              <a:rPr sz="1650" b="1" baseline="7575" dirty="0">
                <a:solidFill>
                  <a:srgbClr val="414042"/>
                </a:solidFill>
                <a:latin typeface="Trebuchet MS"/>
                <a:cs typeface="Trebuchet MS"/>
              </a:rPr>
              <a:t>Rp</a:t>
            </a:r>
            <a:r>
              <a:rPr sz="1200" b="1" dirty="0">
                <a:solidFill>
                  <a:srgbClr val="414042"/>
                </a:solidFill>
                <a:latin typeface="Trebuchet MS"/>
                <a:cs typeface="Trebuchet MS"/>
              </a:rPr>
              <a:t>2,68</a:t>
            </a:r>
            <a:r>
              <a:rPr sz="800" b="1" dirty="0">
                <a:solidFill>
                  <a:srgbClr val="414042"/>
                </a:solidFill>
                <a:latin typeface="Trebuchet MS"/>
                <a:cs typeface="Trebuchet MS"/>
              </a:rPr>
              <a:t>Triliun</a:t>
            </a:r>
            <a:endParaRPr sz="800" dirty="0">
              <a:latin typeface="Trebuchet MS"/>
              <a:cs typeface="Trebuchet MS"/>
            </a:endParaRPr>
          </a:p>
        </p:txBody>
      </p:sp>
      <p:grpSp>
        <p:nvGrpSpPr>
          <p:cNvPr id="44" name="object 44"/>
          <p:cNvGrpSpPr/>
          <p:nvPr/>
        </p:nvGrpSpPr>
        <p:grpSpPr>
          <a:xfrm>
            <a:off x="3989704" y="4710112"/>
            <a:ext cx="2846705" cy="1014730"/>
            <a:chOff x="3989704" y="4710112"/>
            <a:chExt cx="2846705" cy="1014730"/>
          </a:xfrm>
        </p:grpSpPr>
        <p:sp>
          <p:nvSpPr>
            <p:cNvPr id="45" name="object 45"/>
            <p:cNvSpPr/>
            <p:nvPr/>
          </p:nvSpPr>
          <p:spPr>
            <a:xfrm>
              <a:off x="3989704" y="4720716"/>
              <a:ext cx="339725" cy="311150"/>
            </a:xfrm>
            <a:custGeom>
              <a:avLst/>
              <a:gdLst/>
              <a:ahLst/>
              <a:cxnLst/>
              <a:rect l="l" t="t" r="r" b="b"/>
              <a:pathLst>
                <a:path w="339725" h="311150">
                  <a:moveTo>
                    <a:pt x="311277" y="0"/>
                  </a:moveTo>
                  <a:lnTo>
                    <a:pt x="28321" y="0"/>
                  </a:lnTo>
                  <a:lnTo>
                    <a:pt x="11937" y="507"/>
                  </a:lnTo>
                  <a:lnTo>
                    <a:pt x="3556" y="3301"/>
                  </a:lnTo>
                  <a:lnTo>
                    <a:pt x="508" y="11048"/>
                  </a:lnTo>
                  <a:lnTo>
                    <a:pt x="0" y="25907"/>
                  </a:lnTo>
                  <a:lnTo>
                    <a:pt x="0" y="284987"/>
                  </a:lnTo>
                  <a:lnTo>
                    <a:pt x="508" y="299973"/>
                  </a:lnTo>
                  <a:lnTo>
                    <a:pt x="3556" y="307720"/>
                  </a:lnTo>
                  <a:lnTo>
                    <a:pt x="11937" y="310514"/>
                  </a:lnTo>
                  <a:lnTo>
                    <a:pt x="28321" y="310895"/>
                  </a:lnTo>
                  <a:lnTo>
                    <a:pt x="311277" y="310895"/>
                  </a:lnTo>
                  <a:lnTo>
                    <a:pt x="327533" y="310514"/>
                  </a:lnTo>
                  <a:lnTo>
                    <a:pt x="335915" y="307720"/>
                  </a:lnTo>
                  <a:lnTo>
                    <a:pt x="339090" y="299973"/>
                  </a:lnTo>
                  <a:lnTo>
                    <a:pt x="339471" y="284987"/>
                  </a:lnTo>
                  <a:lnTo>
                    <a:pt x="339471" y="25907"/>
                  </a:lnTo>
                  <a:lnTo>
                    <a:pt x="339090" y="11048"/>
                  </a:lnTo>
                  <a:lnTo>
                    <a:pt x="335915" y="3301"/>
                  </a:lnTo>
                  <a:lnTo>
                    <a:pt x="327533" y="507"/>
                  </a:lnTo>
                  <a:lnTo>
                    <a:pt x="311277" y="0"/>
                  </a:lnTo>
                  <a:close/>
                </a:path>
              </a:pathLst>
            </a:custGeom>
            <a:solidFill>
              <a:srgbClr val="08BAD2"/>
            </a:solidFill>
          </p:spPr>
          <p:txBody>
            <a:bodyPr wrap="square" lIns="0" tIns="0" rIns="0" bIns="0" rtlCol="0"/>
            <a:lstStyle/>
            <a:p>
              <a:endParaRPr/>
            </a:p>
          </p:txBody>
        </p:sp>
        <p:pic>
          <p:nvPicPr>
            <p:cNvPr id="46" name="object 46"/>
            <p:cNvPicPr/>
            <p:nvPr/>
          </p:nvPicPr>
          <p:blipFill>
            <a:blip r:embed="rId23" cstate="print"/>
            <a:stretch>
              <a:fillRect/>
            </a:stretch>
          </p:blipFill>
          <p:spPr>
            <a:xfrm>
              <a:off x="4036948" y="4759832"/>
              <a:ext cx="245617" cy="232410"/>
            </a:xfrm>
            <a:prstGeom prst="rect">
              <a:avLst/>
            </a:prstGeom>
          </p:spPr>
        </p:pic>
        <p:sp>
          <p:nvSpPr>
            <p:cNvPr id="47" name="object 47"/>
            <p:cNvSpPr/>
            <p:nvPr/>
          </p:nvSpPr>
          <p:spPr>
            <a:xfrm>
              <a:off x="5195950" y="4720716"/>
              <a:ext cx="339725" cy="311150"/>
            </a:xfrm>
            <a:custGeom>
              <a:avLst/>
              <a:gdLst/>
              <a:ahLst/>
              <a:cxnLst/>
              <a:rect l="l" t="t" r="r" b="b"/>
              <a:pathLst>
                <a:path w="339725" h="311150">
                  <a:moveTo>
                    <a:pt x="311276" y="0"/>
                  </a:moveTo>
                  <a:lnTo>
                    <a:pt x="28321" y="0"/>
                  </a:lnTo>
                  <a:lnTo>
                    <a:pt x="11937" y="507"/>
                  </a:lnTo>
                  <a:lnTo>
                    <a:pt x="3556" y="3301"/>
                  </a:lnTo>
                  <a:lnTo>
                    <a:pt x="508" y="10921"/>
                  </a:lnTo>
                  <a:lnTo>
                    <a:pt x="0" y="25907"/>
                  </a:lnTo>
                  <a:lnTo>
                    <a:pt x="0" y="284987"/>
                  </a:lnTo>
                  <a:lnTo>
                    <a:pt x="508" y="299973"/>
                  </a:lnTo>
                  <a:lnTo>
                    <a:pt x="3556" y="307593"/>
                  </a:lnTo>
                  <a:lnTo>
                    <a:pt x="11937" y="310514"/>
                  </a:lnTo>
                  <a:lnTo>
                    <a:pt x="28321" y="310895"/>
                  </a:lnTo>
                  <a:lnTo>
                    <a:pt x="311276" y="310895"/>
                  </a:lnTo>
                  <a:lnTo>
                    <a:pt x="327533" y="310514"/>
                  </a:lnTo>
                  <a:lnTo>
                    <a:pt x="335914" y="307593"/>
                  </a:lnTo>
                  <a:lnTo>
                    <a:pt x="339089" y="299973"/>
                  </a:lnTo>
                  <a:lnTo>
                    <a:pt x="339471" y="284987"/>
                  </a:lnTo>
                  <a:lnTo>
                    <a:pt x="339471" y="25907"/>
                  </a:lnTo>
                  <a:lnTo>
                    <a:pt x="339089" y="10921"/>
                  </a:lnTo>
                  <a:lnTo>
                    <a:pt x="335914" y="3301"/>
                  </a:lnTo>
                  <a:lnTo>
                    <a:pt x="327533" y="507"/>
                  </a:lnTo>
                  <a:lnTo>
                    <a:pt x="311276" y="0"/>
                  </a:lnTo>
                  <a:close/>
                </a:path>
              </a:pathLst>
            </a:custGeom>
            <a:solidFill>
              <a:srgbClr val="08BAD2"/>
            </a:solidFill>
          </p:spPr>
          <p:txBody>
            <a:bodyPr wrap="square" lIns="0" tIns="0" rIns="0" bIns="0" rtlCol="0"/>
            <a:lstStyle/>
            <a:p>
              <a:endParaRPr/>
            </a:p>
          </p:txBody>
        </p:sp>
        <p:pic>
          <p:nvPicPr>
            <p:cNvPr id="48" name="object 48"/>
            <p:cNvPicPr/>
            <p:nvPr/>
          </p:nvPicPr>
          <p:blipFill>
            <a:blip r:embed="rId24" cstate="print"/>
            <a:stretch>
              <a:fillRect/>
            </a:stretch>
          </p:blipFill>
          <p:spPr>
            <a:xfrm>
              <a:off x="5253608" y="4744846"/>
              <a:ext cx="232028" cy="262635"/>
            </a:xfrm>
            <a:prstGeom prst="rect">
              <a:avLst/>
            </a:prstGeom>
          </p:spPr>
        </p:pic>
        <p:pic>
          <p:nvPicPr>
            <p:cNvPr id="49" name="object 49"/>
            <p:cNvPicPr/>
            <p:nvPr/>
          </p:nvPicPr>
          <p:blipFill>
            <a:blip r:embed="rId25" cstate="print"/>
            <a:stretch>
              <a:fillRect/>
            </a:stretch>
          </p:blipFill>
          <p:spPr>
            <a:xfrm>
              <a:off x="5287263" y="4795043"/>
              <a:ext cx="168808" cy="95091"/>
            </a:xfrm>
            <a:prstGeom prst="rect">
              <a:avLst/>
            </a:prstGeom>
          </p:spPr>
        </p:pic>
        <p:pic>
          <p:nvPicPr>
            <p:cNvPr id="50" name="object 50"/>
            <p:cNvPicPr/>
            <p:nvPr/>
          </p:nvPicPr>
          <p:blipFill>
            <a:blip r:embed="rId26" cstate="print"/>
            <a:stretch>
              <a:fillRect/>
            </a:stretch>
          </p:blipFill>
          <p:spPr>
            <a:xfrm>
              <a:off x="6496557" y="4710112"/>
              <a:ext cx="339483" cy="310832"/>
            </a:xfrm>
            <a:prstGeom prst="rect">
              <a:avLst/>
            </a:prstGeom>
          </p:spPr>
        </p:pic>
        <p:pic>
          <p:nvPicPr>
            <p:cNvPr id="51" name="object 51"/>
            <p:cNvPicPr/>
            <p:nvPr/>
          </p:nvPicPr>
          <p:blipFill>
            <a:blip r:embed="rId27" cstate="print"/>
            <a:stretch>
              <a:fillRect/>
            </a:stretch>
          </p:blipFill>
          <p:spPr>
            <a:xfrm>
              <a:off x="4020565" y="5413794"/>
              <a:ext cx="339483" cy="310832"/>
            </a:xfrm>
            <a:prstGeom prst="rect">
              <a:avLst/>
            </a:prstGeom>
          </p:spPr>
        </p:pic>
        <p:pic>
          <p:nvPicPr>
            <p:cNvPr id="52" name="object 52"/>
            <p:cNvPicPr/>
            <p:nvPr/>
          </p:nvPicPr>
          <p:blipFill>
            <a:blip r:embed="rId28" cstate="print"/>
            <a:stretch>
              <a:fillRect/>
            </a:stretch>
          </p:blipFill>
          <p:spPr>
            <a:xfrm>
              <a:off x="5746369" y="5413794"/>
              <a:ext cx="339483" cy="310832"/>
            </a:xfrm>
            <a:prstGeom prst="rect">
              <a:avLst/>
            </a:prstGeom>
          </p:spPr>
        </p:pic>
      </p:grpSp>
      <p:sp>
        <p:nvSpPr>
          <p:cNvPr id="53" name="object 53"/>
          <p:cNvSpPr txBox="1"/>
          <p:nvPr/>
        </p:nvSpPr>
        <p:spPr>
          <a:xfrm>
            <a:off x="5540502" y="4767410"/>
            <a:ext cx="1086487" cy="467436"/>
          </a:xfrm>
          <a:prstGeom prst="rect">
            <a:avLst/>
          </a:prstGeom>
        </p:spPr>
        <p:txBody>
          <a:bodyPr vert="horz" wrap="square" lIns="0" tIns="69215" rIns="0" bIns="0" rtlCol="0">
            <a:spAutoFit/>
          </a:bodyPr>
          <a:lstStyle/>
          <a:p>
            <a:pPr marL="12700">
              <a:lnSpc>
                <a:spcPct val="100000"/>
              </a:lnSpc>
              <a:spcBef>
                <a:spcPts val="545"/>
              </a:spcBef>
            </a:pPr>
            <a:r>
              <a:rPr sz="800" dirty="0">
                <a:solidFill>
                  <a:srgbClr val="414042"/>
                </a:solidFill>
                <a:latin typeface="Arial MT"/>
                <a:cs typeface="Arial MT"/>
              </a:rPr>
              <a:t>Peningkatan </a:t>
            </a:r>
            <a:r>
              <a:rPr sz="800" i="1" dirty="0">
                <a:solidFill>
                  <a:srgbClr val="414042"/>
                </a:solidFill>
                <a:latin typeface="Trebuchet MS"/>
                <a:cs typeface="Trebuchet MS"/>
              </a:rPr>
              <a:t>Output</a:t>
            </a:r>
            <a:endParaRPr sz="800" dirty="0">
              <a:latin typeface="Trebuchet MS"/>
              <a:cs typeface="Trebuchet MS"/>
            </a:endParaRPr>
          </a:p>
          <a:p>
            <a:pPr marL="45085">
              <a:lnSpc>
                <a:spcPct val="100000"/>
              </a:lnSpc>
              <a:spcBef>
                <a:spcPts val="660"/>
              </a:spcBef>
            </a:pPr>
            <a:r>
              <a:rPr sz="1200" b="1" dirty="0">
                <a:solidFill>
                  <a:srgbClr val="414042"/>
                </a:solidFill>
                <a:latin typeface="Trebuchet MS"/>
                <a:cs typeface="Trebuchet MS"/>
              </a:rPr>
              <a:t>0,41</a:t>
            </a:r>
            <a:r>
              <a:rPr sz="800" b="1" dirty="0">
                <a:solidFill>
                  <a:srgbClr val="414042"/>
                </a:solidFill>
                <a:latin typeface="Trebuchet MS"/>
                <a:cs typeface="Trebuchet MS"/>
              </a:rPr>
              <a:t>%</a:t>
            </a:r>
            <a:endParaRPr sz="800" dirty="0">
              <a:latin typeface="Trebuchet MS"/>
              <a:cs typeface="Trebuchet MS"/>
            </a:endParaRPr>
          </a:p>
        </p:txBody>
      </p:sp>
      <p:sp>
        <p:nvSpPr>
          <p:cNvPr id="54" name="object 54"/>
          <p:cNvSpPr txBox="1"/>
          <p:nvPr/>
        </p:nvSpPr>
        <p:spPr>
          <a:xfrm>
            <a:off x="6862952" y="4749165"/>
            <a:ext cx="857629" cy="490519"/>
          </a:xfrm>
          <a:prstGeom prst="rect">
            <a:avLst/>
          </a:prstGeom>
        </p:spPr>
        <p:txBody>
          <a:bodyPr vert="horz" wrap="square" lIns="0" tIns="23495" rIns="0" bIns="0" rtlCol="0">
            <a:spAutoFit/>
          </a:bodyPr>
          <a:lstStyle/>
          <a:p>
            <a:pPr marL="12700" marR="5080">
              <a:lnSpc>
                <a:spcPts val="900"/>
              </a:lnSpc>
              <a:spcBef>
                <a:spcPts val="185"/>
              </a:spcBef>
            </a:pPr>
            <a:r>
              <a:rPr sz="800" dirty="0">
                <a:solidFill>
                  <a:srgbClr val="414042"/>
                </a:solidFill>
                <a:latin typeface="Arial MT"/>
                <a:cs typeface="Arial MT"/>
              </a:rPr>
              <a:t>Peningkatan Nilai Tambah</a:t>
            </a:r>
            <a:endParaRPr sz="800" dirty="0">
              <a:latin typeface="Arial MT"/>
              <a:cs typeface="Arial MT"/>
            </a:endParaRPr>
          </a:p>
          <a:p>
            <a:pPr marL="31750">
              <a:lnSpc>
                <a:spcPct val="100000"/>
              </a:lnSpc>
              <a:spcBef>
                <a:spcPts val="360"/>
              </a:spcBef>
            </a:pPr>
            <a:r>
              <a:rPr sz="1200" b="1" dirty="0">
                <a:solidFill>
                  <a:srgbClr val="414042"/>
                </a:solidFill>
                <a:latin typeface="Trebuchet MS"/>
                <a:cs typeface="Trebuchet MS"/>
              </a:rPr>
              <a:t>0,27</a:t>
            </a:r>
            <a:r>
              <a:rPr sz="800" b="1" dirty="0">
                <a:solidFill>
                  <a:srgbClr val="414042"/>
                </a:solidFill>
                <a:latin typeface="Trebuchet MS"/>
                <a:cs typeface="Trebuchet MS"/>
              </a:rPr>
              <a:t>%</a:t>
            </a:r>
            <a:endParaRPr sz="800" dirty="0">
              <a:latin typeface="Trebuchet MS"/>
              <a:cs typeface="Trebuchet MS"/>
            </a:endParaRPr>
          </a:p>
        </p:txBody>
      </p:sp>
      <p:sp>
        <p:nvSpPr>
          <p:cNvPr id="55" name="object 55"/>
          <p:cNvSpPr txBox="1"/>
          <p:nvPr/>
        </p:nvSpPr>
        <p:spPr>
          <a:xfrm>
            <a:off x="4388865" y="5444109"/>
            <a:ext cx="1323850" cy="520655"/>
          </a:xfrm>
          <a:prstGeom prst="rect">
            <a:avLst/>
          </a:prstGeom>
        </p:spPr>
        <p:txBody>
          <a:bodyPr vert="horz" wrap="square" lIns="0" tIns="12700" rIns="0" bIns="0" rtlCol="0">
            <a:spAutoFit/>
          </a:bodyPr>
          <a:lstStyle/>
          <a:p>
            <a:pPr marL="12700" marR="5080">
              <a:lnSpc>
                <a:spcPct val="100000"/>
              </a:lnSpc>
              <a:spcBef>
                <a:spcPts val="100"/>
              </a:spcBef>
            </a:pPr>
            <a:r>
              <a:rPr sz="800" dirty="0">
                <a:solidFill>
                  <a:srgbClr val="414042"/>
                </a:solidFill>
                <a:latin typeface="Arial MT"/>
                <a:cs typeface="Arial MT"/>
              </a:rPr>
              <a:t>Peningkatan Pendapatan Rumah Tangga</a:t>
            </a:r>
            <a:endParaRPr sz="800" dirty="0">
              <a:latin typeface="Arial MT"/>
              <a:cs typeface="Arial MT"/>
            </a:endParaRPr>
          </a:p>
          <a:p>
            <a:pPr marL="55880">
              <a:lnSpc>
                <a:spcPct val="100000"/>
              </a:lnSpc>
              <a:spcBef>
                <a:spcPts val="560"/>
              </a:spcBef>
            </a:pPr>
            <a:r>
              <a:rPr sz="1200" b="1" dirty="0">
                <a:solidFill>
                  <a:srgbClr val="414042"/>
                </a:solidFill>
                <a:latin typeface="Trebuchet MS"/>
                <a:cs typeface="Trebuchet MS"/>
              </a:rPr>
              <a:t>0,33</a:t>
            </a:r>
            <a:r>
              <a:rPr sz="800" b="1" dirty="0">
                <a:solidFill>
                  <a:srgbClr val="414042"/>
                </a:solidFill>
                <a:latin typeface="Trebuchet MS"/>
                <a:cs typeface="Trebuchet MS"/>
              </a:rPr>
              <a:t>%</a:t>
            </a:r>
            <a:endParaRPr sz="800" dirty="0">
              <a:latin typeface="Trebuchet MS"/>
              <a:cs typeface="Trebuchet MS"/>
            </a:endParaRPr>
          </a:p>
        </p:txBody>
      </p:sp>
      <p:sp>
        <p:nvSpPr>
          <p:cNvPr id="56" name="object 56"/>
          <p:cNvSpPr txBox="1"/>
          <p:nvPr/>
        </p:nvSpPr>
        <p:spPr>
          <a:xfrm>
            <a:off x="6134480" y="5446903"/>
            <a:ext cx="1279651" cy="530225"/>
          </a:xfrm>
          <a:prstGeom prst="rect">
            <a:avLst/>
          </a:prstGeom>
        </p:spPr>
        <p:txBody>
          <a:bodyPr vert="horz" wrap="square" lIns="0" tIns="12700" rIns="0" bIns="0" rtlCol="0">
            <a:spAutoFit/>
          </a:bodyPr>
          <a:lstStyle/>
          <a:p>
            <a:pPr marL="14604" marR="5080">
              <a:lnSpc>
                <a:spcPct val="100000"/>
              </a:lnSpc>
              <a:spcBef>
                <a:spcPts val="100"/>
              </a:spcBef>
            </a:pPr>
            <a:r>
              <a:rPr sz="800" dirty="0">
                <a:solidFill>
                  <a:srgbClr val="414042"/>
                </a:solidFill>
                <a:latin typeface="Arial MT"/>
                <a:cs typeface="Arial MT"/>
              </a:rPr>
              <a:t>Peningkatan Lapangan Pekerjaan</a:t>
            </a:r>
            <a:endParaRPr sz="800" dirty="0">
              <a:latin typeface="Arial MT"/>
              <a:cs typeface="Arial MT"/>
            </a:endParaRPr>
          </a:p>
          <a:p>
            <a:pPr marL="12700">
              <a:lnSpc>
                <a:spcPct val="100000"/>
              </a:lnSpc>
              <a:spcBef>
                <a:spcPts val="615"/>
              </a:spcBef>
            </a:pPr>
            <a:r>
              <a:rPr sz="1200" b="1" dirty="0">
                <a:solidFill>
                  <a:srgbClr val="414042"/>
                </a:solidFill>
                <a:latin typeface="Trebuchet MS"/>
                <a:cs typeface="Trebuchet MS"/>
              </a:rPr>
              <a:t>0,08</a:t>
            </a:r>
            <a:r>
              <a:rPr sz="800" b="1" dirty="0">
                <a:solidFill>
                  <a:srgbClr val="414042"/>
                </a:solidFill>
                <a:latin typeface="Trebuchet MS"/>
                <a:cs typeface="Trebuchet MS"/>
              </a:rPr>
              <a:t>%</a:t>
            </a:r>
            <a:endParaRPr sz="800" dirty="0">
              <a:latin typeface="Trebuchet MS"/>
              <a:cs typeface="Trebuchet MS"/>
            </a:endParaRPr>
          </a:p>
        </p:txBody>
      </p:sp>
      <p:sp>
        <p:nvSpPr>
          <p:cNvPr id="57" name="object 57"/>
          <p:cNvSpPr txBox="1"/>
          <p:nvPr/>
        </p:nvSpPr>
        <p:spPr>
          <a:xfrm>
            <a:off x="8293989" y="973073"/>
            <a:ext cx="3420110" cy="412292"/>
          </a:xfrm>
          <a:prstGeom prst="rect">
            <a:avLst/>
          </a:prstGeom>
        </p:spPr>
        <p:txBody>
          <a:bodyPr vert="horz" wrap="square" lIns="0" tIns="12065" rIns="0" bIns="0" rtlCol="0">
            <a:spAutoFit/>
          </a:bodyPr>
          <a:lstStyle/>
          <a:p>
            <a:pPr marL="12700">
              <a:lnSpc>
                <a:spcPct val="100000"/>
              </a:lnSpc>
              <a:spcBef>
                <a:spcPts val="95"/>
              </a:spcBef>
            </a:pPr>
            <a:r>
              <a:rPr sz="1300" b="1" dirty="0">
                <a:solidFill>
                  <a:srgbClr val="FFFFFF"/>
                </a:solidFill>
                <a:latin typeface="Arial"/>
                <a:cs typeface="Arial"/>
              </a:rPr>
              <a:t>PINJAMAN DAERAH (PEN) KAB MOROWALI UTARA</a:t>
            </a:r>
            <a:endParaRPr sz="1300">
              <a:latin typeface="Arial"/>
              <a:cs typeface="Arial"/>
            </a:endParaRPr>
          </a:p>
        </p:txBody>
      </p:sp>
      <p:grpSp>
        <p:nvGrpSpPr>
          <p:cNvPr id="58" name="object 58"/>
          <p:cNvGrpSpPr/>
          <p:nvPr/>
        </p:nvGrpSpPr>
        <p:grpSpPr>
          <a:xfrm>
            <a:off x="8005571" y="1061900"/>
            <a:ext cx="4071310" cy="3930723"/>
            <a:chOff x="8005571" y="1061900"/>
            <a:chExt cx="4071310" cy="3930723"/>
          </a:xfrm>
        </p:grpSpPr>
        <p:pic>
          <p:nvPicPr>
            <p:cNvPr id="59" name="object 59"/>
            <p:cNvPicPr/>
            <p:nvPr/>
          </p:nvPicPr>
          <p:blipFill>
            <a:blip r:embed="rId2" cstate="print"/>
            <a:stretch>
              <a:fillRect/>
            </a:stretch>
          </p:blipFill>
          <p:spPr>
            <a:xfrm>
              <a:off x="8141207" y="4649444"/>
              <a:ext cx="3780790" cy="343179"/>
            </a:xfrm>
            <a:prstGeom prst="rect">
              <a:avLst/>
            </a:prstGeom>
          </p:spPr>
        </p:pic>
        <p:pic>
          <p:nvPicPr>
            <p:cNvPr id="60" name="object 60"/>
            <p:cNvPicPr/>
            <p:nvPr/>
          </p:nvPicPr>
          <p:blipFill>
            <a:blip r:embed="rId29" cstate="print"/>
            <a:stretch>
              <a:fillRect/>
            </a:stretch>
          </p:blipFill>
          <p:spPr>
            <a:xfrm>
              <a:off x="8028431" y="1063751"/>
              <a:ext cx="2486405" cy="1573657"/>
            </a:xfrm>
            <a:prstGeom prst="rect">
              <a:avLst/>
            </a:prstGeom>
          </p:spPr>
        </p:pic>
        <p:pic>
          <p:nvPicPr>
            <p:cNvPr id="61" name="object 61"/>
            <p:cNvPicPr/>
            <p:nvPr/>
          </p:nvPicPr>
          <p:blipFill>
            <a:blip r:embed="rId30" cstate="print"/>
            <a:stretch>
              <a:fillRect/>
            </a:stretch>
          </p:blipFill>
          <p:spPr>
            <a:xfrm>
              <a:off x="8296528" y="1331887"/>
              <a:ext cx="1965578" cy="1052283"/>
            </a:xfrm>
            <a:prstGeom prst="rect">
              <a:avLst/>
            </a:prstGeom>
          </p:spPr>
        </p:pic>
        <p:pic>
          <p:nvPicPr>
            <p:cNvPr id="62" name="object 62"/>
            <p:cNvPicPr/>
            <p:nvPr/>
          </p:nvPicPr>
          <p:blipFill>
            <a:blip r:embed="rId31" cstate="print"/>
            <a:stretch>
              <a:fillRect/>
            </a:stretch>
          </p:blipFill>
          <p:spPr>
            <a:xfrm>
              <a:off x="9768656" y="1061900"/>
              <a:ext cx="2308225" cy="1575181"/>
            </a:xfrm>
            <a:prstGeom prst="rect">
              <a:avLst/>
            </a:prstGeom>
          </p:spPr>
        </p:pic>
        <p:pic>
          <p:nvPicPr>
            <p:cNvPr id="63" name="object 63"/>
            <p:cNvPicPr/>
            <p:nvPr/>
          </p:nvPicPr>
          <p:blipFill>
            <a:blip r:embed="rId32" cstate="print"/>
            <a:stretch>
              <a:fillRect/>
            </a:stretch>
          </p:blipFill>
          <p:spPr>
            <a:xfrm>
              <a:off x="10009123" y="1330109"/>
              <a:ext cx="1786762" cy="1052283"/>
            </a:xfrm>
            <a:prstGeom prst="rect">
              <a:avLst/>
            </a:prstGeom>
          </p:spPr>
        </p:pic>
        <p:pic>
          <p:nvPicPr>
            <p:cNvPr id="64" name="object 64"/>
            <p:cNvPicPr/>
            <p:nvPr/>
          </p:nvPicPr>
          <p:blipFill>
            <a:blip r:embed="rId33" cstate="print"/>
            <a:stretch>
              <a:fillRect/>
            </a:stretch>
          </p:blipFill>
          <p:spPr>
            <a:xfrm>
              <a:off x="8005571" y="2115311"/>
              <a:ext cx="2248662" cy="1466723"/>
            </a:xfrm>
            <a:prstGeom prst="rect">
              <a:avLst/>
            </a:prstGeom>
          </p:spPr>
        </p:pic>
        <p:pic>
          <p:nvPicPr>
            <p:cNvPr id="65" name="object 65"/>
            <p:cNvPicPr/>
            <p:nvPr/>
          </p:nvPicPr>
          <p:blipFill>
            <a:blip r:embed="rId34" cstate="print"/>
            <a:stretch>
              <a:fillRect/>
            </a:stretch>
          </p:blipFill>
          <p:spPr>
            <a:xfrm>
              <a:off x="8274938" y="2384170"/>
              <a:ext cx="1726564" cy="944879"/>
            </a:xfrm>
            <a:prstGeom prst="rect">
              <a:avLst/>
            </a:prstGeom>
          </p:spPr>
        </p:pic>
        <p:pic>
          <p:nvPicPr>
            <p:cNvPr id="66" name="object 66"/>
            <p:cNvPicPr/>
            <p:nvPr/>
          </p:nvPicPr>
          <p:blipFill>
            <a:blip r:embed="rId35" cstate="print"/>
            <a:stretch>
              <a:fillRect/>
            </a:stretch>
          </p:blipFill>
          <p:spPr>
            <a:xfrm>
              <a:off x="9758171" y="2115311"/>
              <a:ext cx="2289810" cy="1466723"/>
            </a:xfrm>
            <a:prstGeom prst="rect">
              <a:avLst/>
            </a:prstGeom>
          </p:spPr>
        </p:pic>
      </p:grpSp>
      <p:pic>
        <p:nvPicPr>
          <p:cNvPr id="67" name="object 67"/>
          <p:cNvPicPr/>
          <p:nvPr/>
        </p:nvPicPr>
        <p:blipFill>
          <a:blip r:embed="rId36" cstate="print"/>
          <a:stretch>
            <a:fillRect/>
          </a:stretch>
        </p:blipFill>
        <p:spPr>
          <a:xfrm>
            <a:off x="10027411" y="2384170"/>
            <a:ext cx="1768475" cy="944879"/>
          </a:xfrm>
          <a:prstGeom prst="rect">
            <a:avLst/>
          </a:prstGeom>
        </p:spPr>
      </p:pic>
      <p:sp>
        <p:nvSpPr>
          <p:cNvPr id="68" name="object 68"/>
          <p:cNvSpPr txBox="1"/>
          <p:nvPr/>
        </p:nvSpPr>
        <p:spPr>
          <a:xfrm>
            <a:off x="7933308" y="3372358"/>
            <a:ext cx="4060954" cy="3264996"/>
          </a:xfrm>
          <a:prstGeom prst="rect">
            <a:avLst/>
          </a:prstGeom>
        </p:spPr>
        <p:txBody>
          <a:bodyPr vert="horz" wrap="square" lIns="0" tIns="12700" rIns="0" bIns="0" rtlCol="0">
            <a:spAutoFit/>
          </a:bodyPr>
          <a:lstStyle/>
          <a:p>
            <a:pPr marL="12700" marR="55244">
              <a:lnSpc>
                <a:spcPct val="100000"/>
              </a:lnSpc>
              <a:spcBef>
                <a:spcPts val="100"/>
              </a:spcBef>
              <a:tabLst>
                <a:tab pos="882650" algn="l"/>
                <a:tab pos="1166495" algn="l"/>
                <a:tab pos="1559560" algn="l"/>
                <a:tab pos="1969770" algn="l"/>
                <a:tab pos="2321560" algn="l"/>
                <a:tab pos="2528570" algn="l"/>
                <a:tab pos="3213100" algn="l"/>
                <a:tab pos="3649345" algn="l"/>
              </a:tabLst>
            </a:pPr>
            <a:r>
              <a:rPr sz="1200" dirty="0">
                <a:latin typeface="Tahoma"/>
                <a:cs typeface="Tahoma"/>
              </a:rPr>
              <a:t>Penanganan	18	ruas	jalan	dan	2	jembatan	serta	25 infrastruktur kesehatan Tahun 2021.</a:t>
            </a:r>
          </a:p>
          <a:p>
            <a:pPr marL="12700">
              <a:lnSpc>
                <a:spcPct val="100000"/>
              </a:lnSpc>
              <a:spcBef>
                <a:spcPts val="840"/>
              </a:spcBef>
            </a:pPr>
            <a:r>
              <a:rPr sz="1200" b="1" dirty="0">
                <a:latin typeface="Arial"/>
                <a:cs typeface="Arial"/>
              </a:rPr>
              <a:t>Kebutuhan</a:t>
            </a:r>
            <a:endParaRPr sz="1200" dirty="0">
              <a:latin typeface="Arial"/>
              <a:cs typeface="Arial"/>
            </a:endParaRPr>
          </a:p>
          <a:p>
            <a:pPr marL="183515" marR="53340" indent="-171450">
              <a:lnSpc>
                <a:spcPct val="100000"/>
              </a:lnSpc>
              <a:buFont typeface="Wingdings"/>
              <a:buChar char=""/>
              <a:tabLst>
                <a:tab pos="184785" algn="l"/>
              </a:tabLst>
            </a:pPr>
            <a:r>
              <a:rPr sz="1200" dirty="0">
                <a:latin typeface="Tahoma"/>
                <a:cs typeface="Tahoma"/>
              </a:rPr>
              <a:t>Mempermudah akses transportasi untuk distribusi barang 	dan jasa ke desa terpencil;</a:t>
            </a:r>
          </a:p>
          <a:p>
            <a:pPr marL="184150" indent="-171450">
              <a:lnSpc>
                <a:spcPct val="100000"/>
              </a:lnSpc>
              <a:buFont typeface="Wingdings"/>
              <a:buChar char=""/>
              <a:tabLst>
                <a:tab pos="184150" algn="l"/>
              </a:tabLst>
            </a:pPr>
            <a:r>
              <a:rPr sz="1200" dirty="0">
                <a:latin typeface="Tahoma"/>
                <a:cs typeface="Tahoma"/>
              </a:rPr>
              <a:t>Mengurangi Beban Logistik Terhadap Harga Angkutan.</a:t>
            </a:r>
          </a:p>
          <a:p>
            <a:pPr marL="1186815">
              <a:lnSpc>
                <a:spcPct val="100000"/>
              </a:lnSpc>
              <a:spcBef>
                <a:spcPts val="1000"/>
              </a:spcBef>
            </a:pPr>
            <a:r>
              <a:rPr sz="1050" b="1" dirty="0">
                <a:solidFill>
                  <a:srgbClr val="FFFFFF"/>
                </a:solidFill>
                <a:latin typeface="Arial"/>
                <a:cs typeface="Arial"/>
              </a:rPr>
              <a:t>DAMPAK PINJAMAN DAERAH</a:t>
            </a:r>
            <a:endParaRPr sz="1050" dirty="0">
              <a:latin typeface="Arial"/>
              <a:cs typeface="Arial"/>
            </a:endParaRPr>
          </a:p>
          <a:p>
            <a:pPr marL="270510" marR="412115" indent="-228600">
              <a:lnSpc>
                <a:spcPct val="100000"/>
              </a:lnSpc>
              <a:spcBef>
                <a:spcPts val="725"/>
              </a:spcBef>
              <a:buAutoNum type="arabicPeriod"/>
              <a:tabLst>
                <a:tab pos="270510" algn="l"/>
              </a:tabLst>
            </a:pPr>
            <a:r>
              <a:rPr sz="1200" dirty="0">
                <a:latin typeface="Tahoma"/>
                <a:cs typeface="Tahoma"/>
              </a:rPr>
              <a:t>Peningkatan indeks desa membangun menjadi desa mandiri;</a:t>
            </a:r>
          </a:p>
          <a:p>
            <a:pPr marL="269875" indent="-227965">
              <a:lnSpc>
                <a:spcPct val="100000"/>
              </a:lnSpc>
              <a:buAutoNum type="arabicPeriod"/>
              <a:tabLst>
                <a:tab pos="269875" algn="l"/>
              </a:tabLst>
            </a:pPr>
            <a:r>
              <a:rPr sz="1200" dirty="0">
                <a:latin typeface="Tahoma"/>
                <a:cs typeface="Tahoma"/>
              </a:rPr>
              <a:t>Penurunan Kemiskinan (dari 2020 : 14,10% menjadi </a:t>
            </a:r>
            <a:r>
              <a:rPr sz="1200" b="1" dirty="0">
                <a:latin typeface="Arial"/>
                <a:cs typeface="Arial"/>
              </a:rPr>
              <a:t>2022 :</a:t>
            </a:r>
            <a:endParaRPr sz="1200" dirty="0">
              <a:latin typeface="Arial"/>
              <a:cs typeface="Arial"/>
            </a:endParaRPr>
          </a:p>
          <a:p>
            <a:pPr marL="270510" marR="5080">
              <a:lnSpc>
                <a:spcPct val="100000"/>
              </a:lnSpc>
            </a:pPr>
            <a:r>
              <a:rPr sz="1200" b="1" dirty="0">
                <a:latin typeface="Arial"/>
                <a:cs typeface="Arial"/>
              </a:rPr>
              <a:t>12,97%) </a:t>
            </a:r>
            <a:r>
              <a:rPr sz="1200" dirty="0">
                <a:latin typeface="Tahoma"/>
                <a:cs typeface="Tahoma"/>
              </a:rPr>
              <a:t>dan Pertumbuhan Ekonomi (dari 2020 : -0,23% menjadi </a:t>
            </a:r>
            <a:r>
              <a:rPr sz="1200" b="1" dirty="0">
                <a:latin typeface="Arial"/>
                <a:cs typeface="Arial"/>
              </a:rPr>
              <a:t>2022 : 36,37%); </a:t>
            </a:r>
            <a:r>
              <a:rPr sz="1200" dirty="0">
                <a:latin typeface="Tahoma"/>
                <a:cs typeface="Tahoma"/>
              </a:rPr>
              <a:t>serta penurunan TPT (dari 2020 : 5,16% menjadi </a:t>
            </a:r>
            <a:r>
              <a:rPr sz="1200" b="1" dirty="0">
                <a:latin typeface="Arial"/>
                <a:cs typeface="Arial"/>
              </a:rPr>
              <a:t>2022 : 2,25%)</a:t>
            </a:r>
            <a:endParaRPr sz="1200" dirty="0">
              <a:latin typeface="Arial"/>
              <a:cs typeface="Arial"/>
            </a:endParaRPr>
          </a:p>
          <a:p>
            <a:pPr marL="270510" marR="338455" indent="-228600">
              <a:lnSpc>
                <a:spcPct val="100000"/>
              </a:lnSpc>
              <a:buAutoNum type="arabicPeriod" startAt="3"/>
              <a:tabLst>
                <a:tab pos="270510" algn="l"/>
              </a:tabLst>
            </a:pPr>
            <a:r>
              <a:rPr sz="1200" dirty="0">
                <a:latin typeface="Tahoma"/>
                <a:cs typeface="Tahoma"/>
              </a:rPr>
              <a:t>Efisiensi waktu distribusi hasil produksi petani di desa terpencil.</a:t>
            </a:r>
          </a:p>
        </p:txBody>
      </p:sp>
      <p:graphicFrame>
        <p:nvGraphicFramePr>
          <p:cNvPr id="69" name="object 69"/>
          <p:cNvGraphicFramePr>
            <a:graphicFrameLocks noGrp="1"/>
          </p:cNvGraphicFramePr>
          <p:nvPr/>
        </p:nvGraphicFramePr>
        <p:xfrm>
          <a:off x="8252968" y="1314069"/>
          <a:ext cx="3522344" cy="2070100"/>
        </p:xfrm>
        <a:graphic>
          <a:graphicData uri="http://schemas.openxmlformats.org/drawingml/2006/table">
            <a:tbl>
              <a:tblPr firstRow="1" bandRow="1">
                <a:tableStyleId>{2D5ABB26-0587-4C30-8999-92F81FD0307C}</a:tableStyleId>
              </a:tblPr>
              <a:tblGrid>
                <a:gridCol w="1725930">
                  <a:extLst>
                    <a:ext uri="{9D8B030D-6E8A-4147-A177-3AD203B41FA5}">
                      <a16:colId xmlns:a16="http://schemas.microsoft.com/office/drawing/2014/main" val="20000"/>
                    </a:ext>
                  </a:extLst>
                </a:gridCol>
                <a:gridCol w="262889">
                  <a:extLst>
                    <a:ext uri="{9D8B030D-6E8A-4147-A177-3AD203B41FA5}">
                      <a16:colId xmlns:a16="http://schemas.microsoft.com/office/drawing/2014/main" val="20001"/>
                    </a:ext>
                  </a:extLst>
                </a:gridCol>
                <a:gridCol w="1533525">
                  <a:extLst>
                    <a:ext uri="{9D8B030D-6E8A-4147-A177-3AD203B41FA5}">
                      <a16:colId xmlns:a16="http://schemas.microsoft.com/office/drawing/2014/main" val="20002"/>
                    </a:ext>
                  </a:extLst>
                </a:gridCol>
              </a:tblGrid>
              <a:tr h="1059180">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260"/>
                        </a:spcBef>
                      </a:pPr>
                      <a:endParaRPr sz="1000">
                        <a:latin typeface="Times New Roman"/>
                        <a:cs typeface="Times New Roman"/>
                      </a:endParaRPr>
                    </a:p>
                    <a:p>
                      <a:pPr marR="17145" algn="r">
                        <a:lnSpc>
                          <a:spcPts val="1085"/>
                        </a:lnSpc>
                      </a:pPr>
                      <a:r>
                        <a:rPr sz="1000" b="1" spc="-10" dirty="0">
                          <a:solidFill>
                            <a:srgbClr val="FFFFFF"/>
                          </a:solidFill>
                          <a:latin typeface="Calibri"/>
                          <a:cs typeface="Calibri"/>
                        </a:rPr>
                        <a:t>Sebelum</a:t>
                      </a:r>
                      <a:endParaRPr sz="1000">
                        <a:latin typeface="Calibri"/>
                        <a:cs typeface="Calibri"/>
                      </a:endParaRPr>
                    </a:p>
                  </a:txBody>
                  <a:tcPr marL="0" marR="0" marT="0" marB="0">
                    <a:lnL w="28575">
                      <a:solidFill>
                        <a:srgbClr val="FFFFFF"/>
                      </a:solidFill>
                      <a:prstDash val="solid"/>
                    </a:lnL>
                    <a:lnR w="28575">
                      <a:solidFill>
                        <a:srgbClr val="FFFFFF"/>
                      </a:solidFill>
                      <a:prstDash val="solid"/>
                    </a:lnR>
                    <a:lnT w="28575">
                      <a:solidFill>
                        <a:srgbClr val="FFFFFF"/>
                      </a:solidFill>
                      <a:prstDash val="solid"/>
                    </a:lnT>
                    <a:lnB w="57150">
                      <a:solidFill>
                        <a:srgbClr val="FFFFFF"/>
                      </a:solidFill>
                      <a:prstDash val="solid"/>
                    </a:lnB>
                  </a:tcPr>
                </a:tc>
                <a:tc>
                  <a:txBody>
                    <a:bodyPr/>
                    <a:lstStyle/>
                    <a:p>
                      <a:pPr>
                        <a:lnSpc>
                          <a:spcPct val="100000"/>
                        </a:lnSpc>
                      </a:pPr>
                      <a:endParaRPr sz="1200">
                        <a:latin typeface="Times New Roman"/>
                        <a:cs typeface="Times New Roman"/>
                      </a:endParaRPr>
                    </a:p>
                  </a:txBody>
                  <a:tcPr marL="0" marR="0" marT="0" marB="0">
                    <a:lnL w="28575">
                      <a:solidFill>
                        <a:srgbClr val="FFFFFF"/>
                      </a:solidFill>
                      <a:prstDash val="solid"/>
                    </a:lnL>
                    <a:lnR w="19050">
                      <a:solidFill>
                        <a:srgbClr val="FFFFFF"/>
                      </a:solidFill>
                      <a:prstDash val="solid"/>
                    </a:lnR>
                    <a:lnT w="28575">
                      <a:solidFill>
                        <a:srgbClr val="FFFFFF"/>
                      </a:solidFill>
                      <a:prstDash val="solid"/>
                    </a:lnT>
                    <a:lnB w="57150">
                      <a:solidFill>
                        <a:srgbClr val="FFFFFF"/>
                      </a:solidFill>
                      <a:prstDash val="solid"/>
                    </a:lnB>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170"/>
                        </a:spcBef>
                      </a:pPr>
                      <a:endParaRPr sz="1000">
                        <a:latin typeface="Times New Roman"/>
                        <a:cs typeface="Times New Roman"/>
                      </a:endParaRPr>
                    </a:p>
                    <a:p>
                      <a:pPr marR="24765" algn="r">
                        <a:lnSpc>
                          <a:spcPts val="1170"/>
                        </a:lnSpc>
                      </a:pPr>
                      <a:r>
                        <a:rPr sz="1000" b="1" spc="-10" dirty="0">
                          <a:solidFill>
                            <a:srgbClr val="FFFFFF"/>
                          </a:solidFill>
                          <a:latin typeface="Calibri"/>
                          <a:cs typeface="Calibri"/>
                        </a:rPr>
                        <a:t>Sesudah</a:t>
                      </a:r>
                      <a:endParaRPr sz="1000">
                        <a:latin typeface="Calibri"/>
                        <a:cs typeface="Calibri"/>
                      </a:endParaRPr>
                    </a:p>
                  </a:txBody>
                  <a:tcPr marL="0" marR="0" marT="0" marB="0">
                    <a:lnL w="19050">
                      <a:solidFill>
                        <a:srgbClr val="FFFFFF"/>
                      </a:solidFill>
                      <a:prstDash val="solid"/>
                    </a:lnL>
                    <a:lnR w="19050">
                      <a:solidFill>
                        <a:srgbClr val="FFFFFF"/>
                      </a:solidFill>
                      <a:prstDash val="solid"/>
                    </a:lnR>
                    <a:lnT w="28575">
                      <a:solidFill>
                        <a:srgbClr val="FFFFFF"/>
                      </a:solidFill>
                      <a:prstDash val="solid"/>
                    </a:lnT>
                    <a:lnB w="57150">
                      <a:solidFill>
                        <a:srgbClr val="FFFFFF"/>
                      </a:solidFill>
                      <a:prstDash val="solid"/>
                    </a:lnB>
                  </a:tcPr>
                </a:tc>
                <a:extLst>
                  <a:ext uri="{0D108BD9-81ED-4DB2-BD59-A6C34878D82A}">
                    <a16:rowId xmlns:a16="http://schemas.microsoft.com/office/drawing/2014/main" val="10000"/>
                  </a:ext>
                </a:extLst>
              </a:tr>
              <a:tr h="950594">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490"/>
                        </a:spcBef>
                      </a:pPr>
                      <a:endParaRPr sz="1000">
                        <a:latin typeface="Times New Roman"/>
                        <a:cs typeface="Times New Roman"/>
                      </a:endParaRPr>
                    </a:p>
                    <a:p>
                      <a:pPr marR="17145" algn="r">
                        <a:lnSpc>
                          <a:spcPts val="1150"/>
                        </a:lnSpc>
                      </a:pPr>
                      <a:r>
                        <a:rPr sz="1000" b="1" spc="-10" dirty="0">
                          <a:solidFill>
                            <a:srgbClr val="FFFFFF"/>
                          </a:solidFill>
                          <a:latin typeface="Calibri"/>
                          <a:cs typeface="Calibri"/>
                        </a:rPr>
                        <a:t>Sebelum</a:t>
                      </a:r>
                      <a:endParaRPr sz="1000">
                        <a:latin typeface="Calibri"/>
                        <a:cs typeface="Calibri"/>
                      </a:endParaRPr>
                    </a:p>
                  </a:txBody>
                  <a:tcPr marL="0" marR="0" marT="0" marB="0">
                    <a:lnL w="57150">
                      <a:solidFill>
                        <a:srgbClr val="FFFFFF"/>
                      </a:solidFill>
                      <a:prstDash val="solid"/>
                    </a:lnL>
                    <a:lnR w="38100">
                      <a:solidFill>
                        <a:srgbClr val="FFFFFF"/>
                      </a:solidFill>
                      <a:prstDash val="solid"/>
                    </a:lnR>
                    <a:lnT w="57150">
                      <a:solidFill>
                        <a:srgbClr val="FFFFFF"/>
                      </a:solidFill>
                      <a:prstDash val="solid"/>
                    </a:lnT>
                    <a:lnB w="19050">
                      <a:solidFill>
                        <a:srgbClr val="FFFFFF"/>
                      </a:solidFill>
                      <a:prstDash val="solid"/>
                    </a:lnB>
                  </a:tcPr>
                </a:tc>
                <a:tc gridSpan="2">
                  <a:txBody>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400"/>
                        </a:spcBef>
                      </a:pPr>
                      <a:endParaRPr sz="1000" dirty="0">
                        <a:latin typeface="Times New Roman"/>
                        <a:cs typeface="Times New Roman"/>
                      </a:endParaRPr>
                    </a:p>
                    <a:p>
                      <a:pPr marR="24765" algn="r">
                        <a:lnSpc>
                          <a:spcPct val="100000"/>
                        </a:lnSpc>
                      </a:pPr>
                      <a:r>
                        <a:rPr sz="1000" b="1" spc="-10" dirty="0">
                          <a:solidFill>
                            <a:srgbClr val="FFFFFF"/>
                          </a:solidFill>
                          <a:latin typeface="Calibri"/>
                          <a:cs typeface="Calibri"/>
                        </a:rPr>
                        <a:t>Sesudah</a:t>
                      </a:r>
                      <a:endParaRPr sz="1000" dirty="0">
                        <a:latin typeface="Calibri"/>
                        <a:cs typeface="Calibri"/>
                      </a:endParaRPr>
                    </a:p>
                  </a:txBody>
                  <a:tcPr marL="0" marR="0" marT="0" marB="0">
                    <a:lnL w="3810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tcPr>
                </a:tc>
                <a:tc hMerge="1">
                  <a:txBody>
                    <a:bodyPr/>
                    <a:lstStyle/>
                    <a:p>
                      <a:endParaRPr/>
                    </a:p>
                  </a:txBody>
                  <a:tcPr marL="0" marR="0" marT="0" marB="0"/>
                </a:tc>
                <a:extLst>
                  <a:ext uri="{0D108BD9-81ED-4DB2-BD59-A6C34878D82A}">
                    <a16:rowId xmlns:a16="http://schemas.microsoft.com/office/drawing/2014/main" val="10001"/>
                  </a:ext>
                </a:extLst>
              </a:tr>
            </a:tbl>
          </a:graphicData>
        </a:graphic>
      </p:graphicFrame>
      <p:grpSp>
        <p:nvGrpSpPr>
          <p:cNvPr id="70" name="object 70"/>
          <p:cNvGrpSpPr/>
          <p:nvPr/>
        </p:nvGrpSpPr>
        <p:grpSpPr>
          <a:xfrm>
            <a:off x="3264169" y="956081"/>
            <a:ext cx="4436745" cy="5537835"/>
            <a:chOff x="3264169" y="956081"/>
            <a:chExt cx="4436745" cy="5537835"/>
          </a:xfrm>
        </p:grpSpPr>
        <p:sp>
          <p:nvSpPr>
            <p:cNvPr id="71" name="object 71"/>
            <p:cNvSpPr/>
            <p:nvPr/>
          </p:nvSpPr>
          <p:spPr>
            <a:xfrm>
              <a:off x="3779773" y="1063091"/>
              <a:ext cx="3907154" cy="5416550"/>
            </a:xfrm>
            <a:custGeom>
              <a:avLst/>
              <a:gdLst/>
              <a:ahLst/>
              <a:cxnLst/>
              <a:rect l="l" t="t" r="r" b="b"/>
              <a:pathLst>
                <a:path w="3907154" h="5416550">
                  <a:moveTo>
                    <a:pt x="0" y="5416169"/>
                  </a:moveTo>
                  <a:lnTo>
                    <a:pt x="3906774" y="5416169"/>
                  </a:lnTo>
                  <a:lnTo>
                    <a:pt x="3906774" y="0"/>
                  </a:lnTo>
                  <a:lnTo>
                    <a:pt x="0" y="0"/>
                  </a:lnTo>
                  <a:lnTo>
                    <a:pt x="0" y="5416169"/>
                  </a:lnTo>
                  <a:close/>
                </a:path>
              </a:pathLst>
            </a:custGeom>
            <a:ln w="28574">
              <a:solidFill>
                <a:srgbClr val="2E528F"/>
              </a:solidFill>
              <a:prstDash val="sysDash"/>
            </a:ln>
          </p:spPr>
          <p:txBody>
            <a:bodyPr wrap="square" lIns="0" tIns="0" rIns="0" bIns="0" rtlCol="0"/>
            <a:lstStyle/>
            <a:p>
              <a:endParaRPr/>
            </a:p>
          </p:txBody>
        </p:sp>
        <p:pic>
          <p:nvPicPr>
            <p:cNvPr id="72" name="object 72"/>
            <p:cNvPicPr/>
            <p:nvPr/>
          </p:nvPicPr>
          <p:blipFill>
            <a:blip r:embed="rId37" cstate="print"/>
            <a:stretch>
              <a:fillRect/>
            </a:stretch>
          </p:blipFill>
          <p:spPr>
            <a:xfrm>
              <a:off x="3264169" y="969871"/>
              <a:ext cx="239871" cy="275797"/>
            </a:xfrm>
            <a:prstGeom prst="rect">
              <a:avLst/>
            </a:prstGeom>
          </p:spPr>
        </p:pic>
        <p:pic>
          <p:nvPicPr>
            <p:cNvPr id="73" name="object 73"/>
            <p:cNvPicPr/>
            <p:nvPr/>
          </p:nvPicPr>
          <p:blipFill>
            <a:blip r:embed="rId38" cstate="print"/>
            <a:stretch>
              <a:fillRect/>
            </a:stretch>
          </p:blipFill>
          <p:spPr>
            <a:xfrm>
              <a:off x="3292220" y="956081"/>
              <a:ext cx="415163" cy="303377"/>
            </a:xfrm>
            <a:prstGeom prst="rect">
              <a:avLst/>
            </a:prstGeom>
          </p:spPr>
        </p:pic>
        <p:pic>
          <p:nvPicPr>
            <p:cNvPr id="74" name="object 74"/>
            <p:cNvPicPr/>
            <p:nvPr/>
          </p:nvPicPr>
          <p:blipFill>
            <a:blip r:embed="rId2" cstate="print"/>
            <a:stretch>
              <a:fillRect/>
            </a:stretch>
          </p:blipFill>
          <p:spPr>
            <a:xfrm>
              <a:off x="3882643" y="967206"/>
              <a:ext cx="3492880" cy="253136"/>
            </a:xfrm>
            <a:prstGeom prst="rect">
              <a:avLst/>
            </a:prstGeom>
          </p:spPr>
        </p:pic>
      </p:grpSp>
      <p:sp>
        <p:nvSpPr>
          <p:cNvPr id="75" name="object 75"/>
          <p:cNvSpPr txBox="1">
            <a:spLocks noGrp="1"/>
          </p:cNvSpPr>
          <p:nvPr>
            <p:ph type="title"/>
          </p:nvPr>
        </p:nvSpPr>
        <p:spPr>
          <a:xfrm>
            <a:off x="210108" y="52831"/>
            <a:ext cx="11771782" cy="750847"/>
          </a:xfrm>
          <a:prstGeom prst="rect">
            <a:avLst/>
          </a:prstGeom>
        </p:spPr>
        <p:txBody>
          <a:bodyPr vert="horz" wrap="square" lIns="0" tIns="12065" rIns="0" bIns="0" rtlCol="0">
            <a:spAutoFit/>
          </a:bodyPr>
          <a:lstStyle/>
          <a:p>
            <a:pPr marL="12700" marR="5080">
              <a:lnSpc>
                <a:spcPct val="100000"/>
              </a:lnSpc>
              <a:spcBef>
                <a:spcPts val="95"/>
              </a:spcBef>
            </a:pPr>
            <a:r>
              <a:rPr sz="2400" dirty="0"/>
              <a:t>DUKUNGAN PEMERINTAH DALAM PEMBIAYAAN INFRASTRUKTUR DAERAH MELALUI PINJAMAN DAERAH </a:t>
            </a:r>
            <a:r>
              <a:rPr sz="2400" dirty="0">
                <a:solidFill>
                  <a:srgbClr val="2E5496"/>
                </a:solidFill>
              </a:rPr>
              <a:t>PT SARANA MULTI INFRASTRUKTUR (PT SMI)</a:t>
            </a:r>
            <a:endParaRPr sz="2400"/>
          </a:p>
        </p:txBody>
      </p:sp>
      <p:sp>
        <p:nvSpPr>
          <p:cNvPr id="76" name="object 76"/>
          <p:cNvSpPr txBox="1"/>
          <p:nvPr/>
        </p:nvSpPr>
        <p:spPr>
          <a:xfrm>
            <a:off x="3995165" y="954735"/>
            <a:ext cx="3218180" cy="412292"/>
          </a:xfrm>
          <a:prstGeom prst="rect">
            <a:avLst/>
          </a:prstGeom>
        </p:spPr>
        <p:txBody>
          <a:bodyPr vert="horz" wrap="square" lIns="0" tIns="12065" rIns="0" bIns="0" rtlCol="0">
            <a:spAutoFit/>
          </a:bodyPr>
          <a:lstStyle/>
          <a:p>
            <a:pPr marL="12700">
              <a:lnSpc>
                <a:spcPct val="100000"/>
              </a:lnSpc>
              <a:spcBef>
                <a:spcPts val="95"/>
              </a:spcBef>
            </a:pPr>
            <a:r>
              <a:rPr sz="1300" b="1" dirty="0">
                <a:solidFill>
                  <a:srgbClr val="FFFFFF"/>
                </a:solidFill>
                <a:latin typeface="Arial"/>
                <a:cs typeface="Arial"/>
              </a:rPr>
              <a:t>PINJAMAN DAERAH (REGULER) RSUD KONAWE</a:t>
            </a:r>
            <a:endParaRPr sz="1300">
              <a:latin typeface="Arial"/>
              <a:cs typeface="Arial"/>
            </a:endParaRPr>
          </a:p>
        </p:txBody>
      </p:sp>
      <p:pic>
        <p:nvPicPr>
          <p:cNvPr id="77" name="object 77"/>
          <p:cNvPicPr/>
          <p:nvPr/>
        </p:nvPicPr>
        <p:blipFill>
          <a:blip r:embed="rId39" cstate="print"/>
          <a:stretch>
            <a:fillRect/>
          </a:stretch>
        </p:blipFill>
        <p:spPr>
          <a:xfrm>
            <a:off x="220345" y="1827199"/>
            <a:ext cx="379209" cy="526237"/>
          </a:xfrm>
          <a:prstGeom prst="rect">
            <a:avLst/>
          </a:prstGeom>
        </p:spPr>
      </p:pic>
      <p:pic>
        <p:nvPicPr>
          <p:cNvPr id="78" name="object 78"/>
          <p:cNvPicPr/>
          <p:nvPr/>
        </p:nvPicPr>
        <p:blipFill>
          <a:blip r:embed="rId40" cstate="print"/>
          <a:stretch>
            <a:fillRect/>
          </a:stretch>
        </p:blipFill>
        <p:spPr>
          <a:xfrm>
            <a:off x="764578" y="1845741"/>
            <a:ext cx="381012" cy="526237"/>
          </a:xfrm>
          <a:prstGeom prst="rect">
            <a:avLst/>
          </a:prstGeom>
        </p:spPr>
      </p:pic>
      <p:pic>
        <p:nvPicPr>
          <p:cNvPr id="79" name="object 79"/>
          <p:cNvPicPr/>
          <p:nvPr/>
        </p:nvPicPr>
        <p:blipFill>
          <a:blip r:embed="rId41" cstate="print"/>
          <a:stretch>
            <a:fillRect/>
          </a:stretch>
        </p:blipFill>
        <p:spPr>
          <a:xfrm>
            <a:off x="1340358" y="1836724"/>
            <a:ext cx="383184" cy="526237"/>
          </a:xfrm>
          <a:prstGeom prst="rect">
            <a:avLst/>
          </a:prstGeom>
        </p:spPr>
      </p:pic>
      <p:pic>
        <p:nvPicPr>
          <p:cNvPr id="80" name="object 80"/>
          <p:cNvPicPr/>
          <p:nvPr/>
        </p:nvPicPr>
        <p:blipFill>
          <a:blip r:embed="rId42" cstate="print"/>
          <a:stretch>
            <a:fillRect/>
          </a:stretch>
        </p:blipFill>
        <p:spPr>
          <a:xfrm>
            <a:off x="202984" y="2700477"/>
            <a:ext cx="381012" cy="519988"/>
          </a:xfrm>
          <a:prstGeom prst="rect">
            <a:avLst/>
          </a:prstGeom>
        </p:spPr>
      </p:pic>
      <p:pic>
        <p:nvPicPr>
          <p:cNvPr id="81" name="object 81"/>
          <p:cNvPicPr/>
          <p:nvPr/>
        </p:nvPicPr>
        <p:blipFill>
          <a:blip r:embed="rId43" cstate="print"/>
          <a:stretch>
            <a:fillRect/>
          </a:stretch>
        </p:blipFill>
        <p:spPr>
          <a:xfrm>
            <a:off x="774445" y="2696540"/>
            <a:ext cx="381012" cy="519988"/>
          </a:xfrm>
          <a:prstGeom prst="rect">
            <a:avLst/>
          </a:prstGeom>
        </p:spPr>
      </p:pic>
      <p:grpSp>
        <p:nvGrpSpPr>
          <p:cNvPr id="82" name="object 82"/>
          <p:cNvGrpSpPr/>
          <p:nvPr/>
        </p:nvGrpSpPr>
        <p:grpSpPr>
          <a:xfrm>
            <a:off x="2504439" y="1823008"/>
            <a:ext cx="405130" cy="521970"/>
            <a:chOff x="2504439" y="1823008"/>
            <a:chExt cx="405130" cy="521970"/>
          </a:xfrm>
        </p:grpSpPr>
        <p:pic>
          <p:nvPicPr>
            <p:cNvPr id="83" name="object 83"/>
            <p:cNvPicPr/>
            <p:nvPr/>
          </p:nvPicPr>
          <p:blipFill>
            <a:blip r:embed="rId44" cstate="print"/>
            <a:stretch>
              <a:fillRect/>
            </a:stretch>
          </p:blipFill>
          <p:spPr>
            <a:xfrm>
              <a:off x="2633471" y="1990699"/>
              <a:ext cx="152095" cy="212623"/>
            </a:xfrm>
            <a:prstGeom prst="rect">
              <a:avLst/>
            </a:prstGeom>
          </p:spPr>
        </p:pic>
        <p:pic>
          <p:nvPicPr>
            <p:cNvPr id="84" name="object 84"/>
            <p:cNvPicPr/>
            <p:nvPr/>
          </p:nvPicPr>
          <p:blipFill>
            <a:blip r:embed="rId45" cstate="print"/>
            <a:stretch>
              <a:fillRect/>
            </a:stretch>
          </p:blipFill>
          <p:spPr>
            <a:xfrm>
              <a:off x="2504439" y="1823008"/>
              <a:ext cx="404583" cy="521665"/>
            </a:xfrm>
            <a:prstGeom prst="rect">
              <a:avLst/>
            </a:prstGeom>
          </p:spPr>
        </p:pic>
      </p:grpSp>
      <p:pic>
        <p:nvPicPr>
          <p:cNvPr id="85" name="object 85"/>
          <p:cNvPicPr/>
          <p:nvPr/>
        </p:nvPicPr>
        <p:blipFill>
          <a:blip r:embed="rId46" cstate="print"/>
          <a:stretch>
            <a:fillRect/>
          </a:stretch>
        </p:blipFill>
        <p:spPr>
          <a:xfrm>
            <a:off x="1324991" y="2688501"/>
            <a:ext cx="388950" cy="514692"/>
          </a:xfrm>
          <a:prstGeom prst="rect">
            <a:avLst/>
          </a:prstGeom>
        </p:spPr>
      </p:pic>
      <p:pic>
        <p:nvPicPr>
          <p:cNvPr id="86" name="object 86"/>
          <p:cNvPicPr/>
          <p:nvPr/>
        </p:nvPicPr>
        <p:blipFill>
          <a:blip r:embed="rId47" cstate="print"/>
          <a:stretch>
            <a:fillRect/>
          </a:stretch>
        </p:blipFill>
        <p:spPr>
          <a:xfrm>
            <a:off x="2504439" y="2696552"/>
            <a:ext cx="388950" cy="514134"/>
          </a:xfrm>
          <a:prstGeom prst="rect">
            <a:avLst/>
          </a:prstGeom>
        </p:spPr>
      </p:pic>
      <p:pic>
        <p:nvPicPr>
          <p:cNvPr id="87" name="object 87"/>
          <p:cNvPicPr/>
          <p:nvPr/>
        </p:nvPicPr>
        <p:blipFill>
          <a:blip r:embed="rId48" cstate="print"/>
          <a:stretch>
            <a:fillRect/>
          </a:stretch>
        </p:blipFill>
        <p:spPr>
          <a:xfrm>
            <a:off x="1905380" y="1832229"/>
            <a:ext cx="383946" cy="525018"/>
          </a:xfrm>
          <a:prstGeom prst="rect">
            <a:avLst/>
          </a:prstGeom>
        </p:spPr>
      </p:pic>
      <p:grpSp>
        <p:nvGrpSpPr>
          <p:cNvPr id="88" name="object 88"/>
          <p:cNvGrpSpPr/>
          <p:nvPr/>
        </p:nvGrpSpPr>
        <p:grpSpPr>
          <a:xfrm>
            <a:off x="1917445" y="2690914"/>
            <a:ext cx="389255" cy="514984"/>
            <a:chOff x="1917445" y="2690914"/>
            <a:chExt cx="389255" cy="514984"/>
          </a:xfrm>
        </p:grpSpPr>
        <p:pic>
          <p:nvPicPr>
            <p:cNvPr id="89" name="object 89"/>
            <p:cNvPicPr/>
            <p:nvPr/>
          </p:nvPicPr>
          <p:blipFill>
            <a:blip r:embed="rId49" cstate="print"/>
            <a:stretch>
              <a:fillRect/>
            </a:stretch>
          </p:blipFill>
          <p:spPr>
            <a:xfrm>
              <a:off x="1917445" y="2690914"/>
              <a:ext cx="388950" cy="514692"/>
            </a:xfrm>
            <a:prstGeom prst="rect">
              <a:avLst/>
            </a:prstGeom>
          </p:spPr>
        </p:pic>
        <p:pic>
          <p:nvPicPr>
            <p:cNvPr id="90" name="object 90"/>
            <p:cNvPicPr/>
            <p:nvPr/>
          </p:nvPicPr>
          <p:blipFill>
            <a:blip r:embed="rId50" cstate="print"/>
            <a:stretch>
              <a:fillRect/>
            </a:stretch>
          </p:blipFill>
          <p:spPr>
            <a:xfrm>
              <a:off x="2053843" y="2816670"/>
              <a:ext cx="166776" cy="109028"/>
            </a:xfrm>
            <a:prstGeom prst="rect">
              <a:avLst/>
            </a:prstGeom>
          </p:spPr>
        </p:pic>
      </p:grpSp>
      <p:grpSp>
        <p:nvGrpSpPr>
          <p:cNvPr id="91" name="object 91"/>
          <p:cNvGrpSpPr/>
          <p:nvPr/>
        </p:nvGrpSpPr>
        <p:grpSpPr>
          <a:xfrm>
            <a:off x="3116326" y="1798967"/>
            <a:ext cx="387985" cy="1418590"/>
            <a:chOff x="3116326" y="1798967"/>
            <a:chExt cx="387985" cy="1418590"/>
          </a:xfrm>
        </p:grpSpPr>
        <p:pic>
          <p:nvPicPr>
            <p:cNvPr id="92" name="object 92"/>
            <p:cNvPicPr/>
            <p:nvPr/>
          </p:nvPicPr>
          <p:blipFill>
            <a:blip r:embed="rId51" cstate="print"/>
            <a:stretch>
              <a:fillRect/>
            </a:stretch>
          </p:blipFill>
          <p:spPr>
            <a:xfrm>
              <a:off x="3119755" y="1798967"/>
              <a:ext cx="378688" cy="529577"/>
            </a:xfrm>
            <a:prstGeom prst="rect">
              <a:avLst/>
            </a:prstGeom>
          </p:spPr>
        </p:pic>
        <p:pic>
          <p:nvPicPr>
            <p:cNvPr id="93" name="object 93"/>
            <p:cNvPicPr/>
            <p:nvPr/>
          </p:nvPicPr>
          <p:blipFill>
            <a:blip r:embed="rId52" cstate="print"/>
            <a:stretch>
              <a:fillRect/>
            </a:stretch>
          </p:blipFill>
          <p:spPr>
            <a:xfrm>
              <a:off x="3116326" y="2703766"/>
              <a:ext cx="387591" cy="513270"/>
            </a:xfrm>
            <a:prstGeom prst="rect">
              <a:avLst/>
            </a:prstGeom>
          </p:spPr>
        </p:pic>
      </p:grpSp>
      <p:sp>
        <p:nvSpPr>
          <p:cNvPr id="94" name="object 94"/>
          <p:cNvSpPr txBox="1"/>
          <p:nvPr/>
        </p:nvSpPr>
        <p:spPr>
          <a:xfrm>
            <a:off x="125269" y="2396237"/>
            <a:ext cx="790196" cy="136576"/>
          </a:xfrm>
          <a:prstGeom prst="rect">
            <a:avLst/>
          </a:prstGeom>
        </p:spPr>
        <p:txBody>
          <a:bodyPr vert="horz" wrap="square" lIns="0" tIns="13335" rIns="0" bIns="0" rtlCol="0">
            <a:spAutoFit/>
          </a:bodyPr>
          <a:lstStyle/>
          <a:p>
            <a:pPr marL="12700">
              <a:lnSpc>
                <a:spcPct val="100000"/>
              </a:lnSpc>
              <a:spcBef>
                <a:spcPts val="105"/>
              </a:spcBef>
            </a:pPr>
            <a:r>
              <a:rPr sz="800" dirty="0">
                <a:solidFill>
                  <a:srgbClr val="1F487C"/>
                </a:solidFill>
                <a:latin typeface="Tahoma"/>
                <a:cs typeface="Tahoma"/>
              </a:rPr>
              <a:t>Transportasi</a:t>
            </a:r>
            <a:endParaRPr sz="800" dirty="0">
              <a:latin typeface="Tahoma"/>
              <a:cs typeface="Tahoma"/>
            </a:endParaRPr>
          </a:p>
        </p:txBody>
      </p:sp>
      <p:sp>
        <p:nvSpPr>
          <p:cNvPr id="95" name="object 95"/>
          <p:cNvSpPr txBox="1"/>
          <p:nvPr/>
        </p:nvSpPr>
        <p:spPr>
          <a:xfrm>
            <a:off x="901440" y="2395346"/>
            <a:ext cx="360510" cy="136576"/>
          </a:xfrm>
          <a:prstGeom prst="rect">
            <a:avLst/>
          </a:prstGeom>
        </p:spPr>
        <p:txBody>
          <a:bodyPr vert="horz" wrap="square" lIns="0" tIns="13335" rIns="0" bIns="0" rtlCol="0">
            <a:spAutoFit/>
          </a:bodyPr>
          <a:lstStyle/>
          <a:p>
            <a:pPr marL="12700">
              <a:lnSpc>
                <a:spcPct val="100000"/>
              </a:lnSpc>
              <a:spcBef>
                <a:spcPts val="105"/>
              </a:spcBef>
            </a:pPr>
            <a:r>
              <a:rPr sz="800" dirty="0">
                <a:solidFill>
                  <a:srgbClr val="1F487C"/>
                </a:solidFill>
                <a:latin typeface="Tahoma"/>
                <a:cs typeface="Tahoma"/>
              </a:rPr>
              <a:t>Jalan</a:t>
            </a:r>
            <a:endParaRPr sz="800">
              <a:latin typeface="Tahoma"/>
              <a:cs typeface="Tahoma"/>
            </a:endParaRPr>
          </a:p>
        </p:txBody>
      </p:sp>
      <p:sp>
        <p:nvSpPr>
          <p:cNvPr id="96" name="object 96"/>
          <p:cNvSpPr txBox="1"/>
          <p:nvPr/>
        </p:nvSpPr>
        <p:spPr>
          <a:xfrm>
            <a:off x="1325480" y="2396236"/>
            <a:ext cx="642096" cy="136576"/>
          </a:xfrm>
          <a:prstGeom prst="rect">
            <a:avLst/>
          </a:prstGeom>
        </p:spPr>
        <p:txBody>
          <a:bodyPr vert="horz" wrap="square" lIns="0" tIns="13335" rIns="0" bIns="0" rtlCol="0">
            <a:spAutoFit/>
          </a:bodyPr>
          <a:lstStyle/>
          <a:p>
            <a:pPr marL="12700">
              <a:lnSpc>
                <a:spcPct val="100000"/>
              </a:lnSpc>
              <a:spcBef>
                <a:spcPts val="105"/>
              </a:spcBef>
            </a:pPr>
            <a:r>
              <a:rPr sz="800" dirty="0">
                <a:solidFill>
                  <a:srgbClr val="1F487C"/>
                </a:solidFill>
                <a:latin typeface="Tahoma"/>
                <a:cs typeface="Tahoma"/>
              </a:rPr>
              <a:t>Pengairan</a:t>
            </a:r>
            <a:endParaRPr sz="800">
              <a:latin typeface="Tahoma"/>
              <a:cs typeface="Tahoma"/>
            </a:endParaRPr>
          </a:p>
        </p:txBody>
      </p:sp>
      <p:sp>
        <p:nvSpPr>
          <p:cNvPr id="97" name="object 97"/>
          <p:cNvSpPr txBox="1"/>
          <p:nvPr/>
        </p:nvSpPr>
        <p:spPr>
          <a:xfrm>
            <a:off x="162205" y="3243833"/>
            <a:ext cx="473988" cy="251031"/>
          </a:xfrm>
          <a:prstGeom prst="rect">
            <a:avLst/>
          </a:prstGeom>
        </p:spPr>
        <p:txBody>
          <a:bodyPr vert="horz" wrap="square" lIns="0" tIns="10160" rIns="0" bIns="0" rtlCol="0">
            <a:spAutoFit/>
          </a:bodyPr>
          <a:lstStyle/>
          <a:p>
            <a:pPr marL="62865" marR="5080" indent="-50800">
              <a:lnSpc>
                <a:spcPct val="102499"/>
              </a:lnSpc>
              <a:spcBef>
                <a:spcPts val="80"/>
              </a:spcBef>
            </a:pPr>
            <a:r>
              <a:rPr sz="800" dirty="0">
                <a:solidFill>
                  <a:srgbClr val="1F487C"/>
                </a:solidFill>
                <a:latin typeface="Tahoma"/>
                <a:cs typeface="Tahoma"/>
              </a:rPr>
              <a:t>Efisiensi Energi</a:t>
            </a:r>
            <a:endParaRPr sz="800" dirty="0">
              <a:latin typeface="Tahoma"/>
              <a:cs typeface="Tahoma"/>
            </a:endParaRPr>
          </a:p>
        </p:txBody>
      </p:sp>
      <p:sp>
        <p:nvSpPr>
          <p:cNvPr id="98" name="object 98"/>
          <p:cNvSpPr txBox="1"/>
          <p:nvPr/>
        </p:nvSpPr>
        <p:spPr>
          <a:xfrm>
            <a:off x="664917" y="3251961"/>
            <a:ext cx="603258" cy="251031"/>
          </a:xfrm>
          <a:prstGeom prst="rect">
            <a:avLst/>
          </a:prstGeom>
        </p:spPr>
        <p:txBody>
          <a:bodyPr vert="horz" wrap="square" lIns="0" tIns="10160" rIns="0" bIns="0" rtlCol="0">
            <a:spAutoFit/>
          </a:bodyPr>
          <a:lstStyle/>
          <a:p>
            <a:pPr marL="12700" marR="5080" indent="7620">
              <a:lnSpc>
                <a:spcPct val="102499"/>
              </a:lnSpc>
              <a:spcBef>
                <a:spcPts val="80"/>
              </a:spcBef>
            </a:pPr>
            <a:r>
              <a:rPr sz="800" dirty="0">
                <a:solidFill>
                  <a:srgbClr val="1F487C"/>
                </a:solidFill>
                <a:latin typeface="Tahoma"/>
                <a:cs typeface="Tahoma"/>
              </a:rPr>
              <a:t>Air Minum dan Irigasi</a:t>
            </a:r>
            <a:endParaRPr sz="800">
              <a:latin typeface="Tahoma"/>
              <a:cs typeface="Tahoma"/>
            </a:endParaRPr>
          </a:p>
        </p:txBody>
      </p:sp>
      <p:sp>
        <p:nvSpPr>
          <p:cNvPr id="99" name="object 99"/>
          <p:cNvSpPr txBox="1"/>
          <p:nvPr/>
        </p:nvSpPr>
        <p:spPr>
          <a:xfrm>
            <a:off x="2377122" y="2331075"/>
            <a:ext cx="886658" cy="251031"/>
          </a:xfrm>
          <a:prstGeom prst="rect">
            <a:avLst/>
          </a:prstGeom>
        </p:spPr>
        <p:txBody>
          <a:bodyPr vert="horz" wrap="square" lIns="0" tIns="10160" rIns="0" bIns="0" rtlCol="0">
            <a:spAutoFit/>
          </a:bodyPr>
          <a:lstStyle/>
          <a:p>
            <a:pPr marL="12700" marR="5080" indent="43815">
              <a:lnSpc>
                <a:spcPct val="102499"/>
              </a:lnSpc>
              <a:spcBef>
                <a:spcPts val="80"/>
              </a:spcBef>
            </a:pPr>
            <a:r>
              <a:rPr sz="800" dirty="0">
                <a:solidFill>
                  <a:srgbClr val="1F487C"/>
                </a:solidFill>
                <a:latin typeface="Tahoma"/>
                <a:cs typeface="Tahoma"/>
              </a:rPr>
              <a:t>Manajemen Persampahan</a:t>
            </a:r>
            <a:endParaRPr sz="800">
              <a:latin typeface="Tahoma"/>
              <a:cs typeface="Tahoma"/>
            </a:endParaRPr>
          </a:p>
        </p:txBody>
      </p:sp>
      <p:sp>
        <p:nvSpPr>
          <p:cNvPr id="100" name="object 100"/>
          <p:cNvSpPr txBox="1"/>
          <p:nvPr/>
        </p:nvSpPr>
        <p:spPr>
          <a:xfrm>
            <a:off x="1327771" y="3246501"/>
            <a:ext cx="432588" cy="259686"/>
          </a:xfrm>
          <a:prstGeom prst="rect">
            <a:avLst/>
          </a:prstGeom>
        </p:spPr>
        <p:txBody>
          <a:bodyPr vert="horz" wrap="square" lIns="0" tIns="13335" rIns="0" bIns="0" rtlCol="0">
            <a:spAutoFit/>
          </a:bodyPr>
          <a:lstStyle/>
          <a:p>
            <a:pPr marL="12700" marR="5080" indent="93980">
              <a:lnSpc>
                <a:spcPct val="100000"/>
              </a:lnSpc>
              <a:spcBef>
                <a:spcPts val="105"/>
              </a:spcBef>
            </a:pPr>
            <a:r>
              <a:rPr sz="800" dirty="0">
                <a:solidFill>
                  <a:srgbClr val="1F487C"/>
                </a:solidFill>
                <a:latin typeface="Tahoma"/>
                <a:cs typeface="Tahoma"/>
              </a:rPr>
              <a:t>Air Limbah</a:t>
            </a:r>
            <a:endParaRPr sz="800">
              <a:latin typeface="Tahoma"/>
              <a:cs typeface="Tahoma"/>
            </a:endParaRPr>
          </a:p>
        </p:txBody>
      </p:sp>
      <p:sp>
        <p:nvSpPr>
          <p:cNvPr id="101" name="object 101"/>
          <p:cNvSpPr txBox="1"/>
          <p:nvPr/>
        </p:nvSpPr>
        <p:spPr>
          <a:xfrm>
            <a:off x="2424750" y="3247770"/>
            <a:ext cx="508628" cy="251031"/>
          </a:xfrm>
          <a:prstGeom prst="rect">
            <a:avLst/>
          </a:prstGeom>
        </p:spPr>
        <p:txBody>
          <a:bodyPr vert="horz" wrap="square" lIns="0" tIns="10160" rIns="0" bIns="0" rtlCol="0">
            <a:spAutoFit/>
          </a:bodyPr>
          <a:lstStyle/>
          <a:p>
            <a:pPr marL="12700" marR="5080" indent="42545">
              <a:lnSpc>
                <a:spcPct val="102499"/>
              </a:lnSpc>
              <a:spcBef>
                <a:spcPts val="80"/>
              </a:spcBef>
            </a:pPr>
            <a:r>
              <a:rPr sz="800" dirty="0">
                <a:solidFill>
                  <a:srgbClr val="1F487C"/>
                </a:solidFill>
                <a:latin typeface="Tahoma"/>
                <a:cs typeface="Tahoma"/>
              </a:rPr>
              <a:t>Sapras Olahraga</a:t>
            </a:r>
            <a:endParaRPr sz="800">
              <a:latin typeface="Tahoma"/>
              <a:cs typeface="Tahoma"/>
            </a:endParaRPr>
          </a:p>
        </p:txBody>
      </p:sp>
      <p:sp>
        <p:nvSpPr>
          <p:cNvPr id="102" name="object 102"/>
          <p:cNvSpPr txBox="1"/>
          <p:nvPr/>
        </p:nvSpPr>
        <p:spPr>
          <a:xfrm>
            <a:off x="3089754" y="2326998"/>
            <a:ext cx="671326" cy="280590"/>
          </a:xfrm>
          <a:prstGeom prst="rect">
            <a:avLst/>
          </a:prstGeom>
        </p:spPr>
        <p:txBody>
          <a:bodyPr vert="horz" wrap="square" lIns="0" tIns="9525" rIns="0" bIns="0" rtlCol="0">
            <a:spAutoFit/>
          </a:bodyPr>
          <a:lstStyle/>
          <a:p>
            <a:pPr marL="12700" marR="5080" indent="24130">
              <a:lnSpc>
                <a:spcPct val="102200"/>
              </a:lnSpc>
              <a:spcBef>
                <a:spcPts val="75"/>
              </a:spcBef>
            </a:pPr>
            <a:r>
              <a:rPr sz="900" dirty="0">
                <a:solidFill>
                  <a:srgbClr val="1F487C"/>
                </a:solidFill>
                <a:latin typeface="Tahoma"/>
                <a:cs typeface="Tahoma"/>
              </a:rPr>
              <a:t>Sarpras Kesenian</a:t>
            </a:r>
            <a:endParaRPr sz="900">
              <a:latin typeface="Tahoma"/>
              <a:cs typeface="Tahoma"/>
            </a:endParaRPr>
          </a:p>
        </p:txBody>
      </p:sp>
      <p:sp>
        <p:nvSpPr>
          <p:cNvPr id="103" name="object 103"/>
          <p:cNvSpPr txBox="1"/>
          <p:nvPr/>
        </p:nvSpPr>
        <p:spPr>
          <a:xfrm>
            <a:off x="1759679" y="3241039"/>
            <a:ext cx="636208" cy="136576"/>
          </a:xfrm>
          <a:prstGeom prst="rect">
            <a:avLst/>
          </a:prstGeom>
        </p:spPr>
        <p:txBody>
          <a:bodyPr vert="horz" wrap="square" lIns="0" tIns="13335" rIns="0" bIns="0" rtlCol="0">
            <a:spAutoFit/>
          </a:bodyPr>
          <a:lstStyle/>
          <a:p>
            <a:pPr marL="12700">
              <a:lnSpc>
                <a:spcPct val="100000"/>
              </a:lnSpc>
              <a:spcBef>
                <a:spcPts val="105"/>
              </a:spcBef>
            </a:pPr>
            <a:r>
              <a:rPr sz="800" dirty="0">
                <a:solidFill>
                  <a:srgbClr val="1F487C"/>
                </a:solidFill>
                <a:latin typeface="Tahoma"/>
                <a:cs typeface="Tahoma"/>
              </a:rPr>
              <a:t>Informatika</a:t>
            </a:r>
            <a:endParaRPr sz="800">
              <a:latin typeface="Tahoma"/>
              <a:cs typeface="Tahoma"/>
            </a:endParaRPr>
          </a:p>
        </p:txBody>
      </p:sp>
      <p:sp>
        <p:nvSpPr>
          <p:cNvPr id="104" name="object 104"/>
          <p:cNvSpPr txBox="1"/>
          <p:nvPr/>
        </p:nvSpPr>
        <p:spPr>
          <a:xfrm>
            <a:off x="1847624" y="2359161"/>
            <a:ext cx="748300" cy="251031"/>
          </a:xfrm>
          <a:prstGeom prst="rect">
            <a:avLst/>
          </a:prstGeom>
        </p:spPr>
        <p:txBody>
          <a:bodyPr vert="horz" wrap="square" lIns="0" tIns="10160" rIns="0" bIns="0" rtlCol="0">
            <a:spAutoFit/>
          </a:bodyPr>
          <a:lstStyle/>
          <a:p>
            <a:pPr marL="105410" marR="5080" indent="-93345">
              <a:lnSpc>
                <a:spcPct val="102499"/>
              </a:lnSpc>
              <a:spcBef>
                <a:spcPts val="80"/>
              </a:spcBef>
            </a:pPr>
            <a:r>
              <a:rPr sz="800" dirty="0">
                <a:solidFill>
                  <a:srgbClr val="1F487C"/>
                </a:solidFill>
                <a:latin typeface="Tahoma"/>
                <a:cs typeface="Tahoma"/>
              </a:rPr>
              <a:t>Perumahan Rakyat</a:t>
            </a:r>
            <a:endParaRPr sz="800">
              <a:latin typeface="Tahoma"/>
              <a:cs typeface="Tahoma"/>
            </a:endParaRPr>
          </a:p>
        </p:txBody>
      </p:sp>
      <p:pic>
        <p:nvPicPr>
          <p:cNvPr id="105" name="object 105"/>
          <p:cNvPicPr/>
          <p:nvPr/>
        </p:nvPicPr>
        <p:blipFill>
          <a:blip r:embed="rId2" cstate="print"/>
          <a:stretch>
            <a:fillRect/>
          </a:stretch>
        </p:blipFill>
        <p:spPr>
          <a:xfrm>
            <a:off x="280555" y="1397495"/>
            <a:ext cx="3109341" cy="298335"/>
          </a:xfrm>
          <a:prstGeom prst="rect">
            <a:avLst/>
          </a:prstGeom>
        </p:spPr>
      </p:pic>
      <p:sp>
        <p:nvSpPr>
          <p:cNvPr id="106" name="object 106"/>
          <p:cNvSpPr txBox="1"/>
          <p:nvPr/>
        </p:nvSpPr>
        <p:spPr>
          <a:xfrm>
            <a:off x="242112" y="979170"/>
            <a:ext cx="3027532" cy="593111"/>
          </a:xfrm>
          <a:prstGeom prst="rect">
            <a:avLst/>
          </a:prstGeom>
        </p:spPr>
        <p:txBody>
          <a:bodyPr vert="horz" wrap="square" lIns="0" tIns="13335" rIns="0" bIns="0" rtlCol="0">
            <a:spAutoFit/>
          </a:bodyPr>
          <a:lstStyle/>
          <a:p>
            <a:pPr marL="12700">
              <a:lnSpc>
                <a:spcPct val="100000"/>
              </a:lnSpc>
              <a:spcBef>
                <a:spcPts val="105"/>
              </a:spcBef>
            </a:pPr>
            <a:r>
              <a:rPr sz="1400" b="1" i="1" dirty="0">
                <a:solidFill>
                  <a:srgbClr val="0D2542"/>
                </a:solidFill>
                <a:latin typeface="Arial"/>
                <a:cs typeface="Arial"/>
              </a:rPr>
              <a:t>Contoh </a:t>
            </a:r>
            <a:r>
              <a:rPr sz="1400" b="1" dirty="0">
                <a:solidFill>
                  <a:srgbClr val="0D2542"/>
                </a:solidFill>
                <a:latin typeface="Arial"/>
                <a:cs typeface="Arial"/>
              </a:rPr>
              <a:t>Pinjaman Daerah PT SMI</a:t>
            </a:r>
            <a:endParaRPr sz="1400" dirty="0">
              <a:latin typeface="Arial"/>
              <a:cs typeface="Arial"/>
            </a:endParaRPr>
          </a:p>
          <a:p>
            <a:pPr marL="628015">
              <a:lnSpc>
                <a:spcPct val="100000"/>
              </a:lnSpc>
              <a:spcBef>
                <a:spcPts val="1405"/>
              </a:spcBef>
            </a:pPr>
            <a:r>
              <a:rPr sz="1100" b="1" dirty="0">
                <a:solidFill>
                  <a:srgbClr val="FFFFFF"/>
                </a:solidFill>
                <a:latin typeface="Arial"/>
                <a:cs typeface="Arial"/>
              </a:rPr>
              <a:t>SEKTOR INFRASTRUKTUR</a:t>
            </a:r>
            <a:endParaRPr sz="1100" dirty="0">
              <a:latin typeface="Arial"/>
              <a:cs typeface="Arial"/>
            </a:endParaRPr>
          </a:p>
        </p:txBody>
      </p:sp>
      <p:sp>
        <p:nvSpPr>
          <p:cNvPr id="108" name="object 108"/>
          <p:cNvSpPr txBox="1">
            <a:spLocks noGrp="1"/>
          </p:cNvSpPr>
          <p:nvPr>
            <p:ph type="sldNum" sz="quarter" idx="7"/>
          </p:nvPr>
        </p:nvSpPr>
        <p:spPr>
          <a:xfrm>
            <a:off x="11767439" y="6505836"/>
            <a:ext cx="411607" cy="217366"/>
          </a:xfrm>
          <a:prstGeom prst="rect">
            <a:avLst/>
          </a:prstGeom>
        </p:spPr>
        <p:txBody>
          <a:bodyPr vert="horz" wrap="square" lIns="0" tIns="32384" rIns="0" bIns="0" rtlCol="0">
            <a:spAutoFit/>
          </a:bodyPr>
          <a:lstStyle/>
          <a:p>
            <a:pPr marL="39370">
              <a:lnSpc>
                <a:spcPct val="100000"/>
              </a:lnSpc>
              <a:spcBef>
                <a:spcPts val="254"/>
              </a:spcBef>
            </a:pPr>
            <a:fld id="{81D60167-4931-47E6-BA6A-407CBD079E47}" type="slidenum">
              <a:rPr dirty="0">
                <a:solidFill>
                  <a:srgbClr val="FFFFFF"/>
                </a:solidFill>
              </a:rPr>
              <a:t>28</a:t>
            </a:fld>
            <a:endParaRPr dirty="0">
              <a:solidFill>
                <a:srgbClr val="FFFFFF"/>
              </a:solidFill>
            </a:endParaRPr>
          </a:p>
        </p:txBody>
      </p:sp>
      <p:sp>
        <p:nvSpPr>
          <p:cNvPr id="107" name="object 107"/>
          <p:cNvSpPr txBox="1"/>
          <p:nvPr/>
        </p:nvSpPr>
        <p:spPr>
          <a:xfrm>
            <a:off x="150939" y="4785710"/>
            <a:ext cx="3481704" cy="1767792"/>
          </a:xfrm>
          <a:prstGeom prst="rect">
            <a:avLst/>
          </a:prstGeom>
          <a:solidFill>
            <a:srgbClr val="2E5496"/>
          </a:solidFill>
        </p:spPr>
        <p:txBody>
          <a:bodyPr vert="horz" wrap="square" lIns="0" tIns="43815" rIns="0" bIns="0" rtlCol="0">
            <a:spAutoFit/>
          </a:bodyPr>
          <a:lstStyle/>
          <a:p>
            <a:pPr marL="149860" marR="143510" indent="1905" algn="ctr">
              <a:lnSpc>
                <a:spcPct val="99500"/>
              </a:lnSpc>
              <a:spcBef>
                <a:spcPts val="345"/>
              </a:spcBef>
            </a:pPr>
            <a:r>
              <a:rPr sz="1400" dirty="0">
                <a:solidFill>
                  <a:srgbClr val="FFFFFF"/>
                </a:solidFill>
                <a:latin typeface="Tahoma" panose="020B0604030504040204" pitchFamily="34" charset="0"/>
                <a:ea typeface="Tahoma" panose="020B0604030504040204" pitchFamily="34" charset="0"/>
                <a:cs typeface="Tahoma" panose="020B0604030504040204" pitchFamily="34" charset="0"/>
              </a:rPr>
              <a:t>Ke depannya, PT SMI sebagai </a:t>
            </a:r>
            <a:r>
              <a:rPr sz="1400" i="1" dirty="0">
                <a:solidFill>
                  <a:srgbClr val="FFFFFF"/>
                </a:solidFill>
                <a:latin typeface="Tahoma" panose="020B0604030504040204" pitchFamily="34" charset="0"/>
                <a:ea typeface="Tahoma" panose="020B0604030504040204" pitchFamily="34" charset="0"/>
                <a:cs typeface="Tahoma" panose="020B0604030504040204" pitchFamily="34" charset="0"/>
              </a:rPr>
              <a:t>Development Finance Institution </a:t>
            </a:r>
            <a:r>
              <a:rPr sz="1400" dirty="0">
                <a:solidFill>
                  <a:srgbClr val="FFFFFF"/>
                </a:solidFill>
                <a:latin typeface="Tahoma" panose="020B0604030504040204" pitchFamily="34" charset="0"/>
                <a:ea typeface="Tahoma" panose="020B0604030504040204" pitchFamily="34" charset="0"/>
                <a:cs typeface="Tahoma" panose="020B0604030504040204" pitchFamily="34" charset="0"/>
              </a:rPr>
              <a:t>akan mengembangkan </a:t>
            </a:r>
            <a:r>
              <a:rPr sz="1400" b="1" dirty="0">
                <a:solidFill>
                  <a:srgbClr val="FFFFFF"/>
                </a:solidFill>
                <a:latin typeface="Tahoma" panose="020B0604030504040204" pitchFamily="34" charset="0"/>
                <a:ea typeface="Tahoma" panose="020B0604030504040204" pitchFamily="34" charset="0"/>
                <a:cs typeface="Tahoma" panose="020B0604030504040204" pitchFamily="34" charset="0"/>
              </a:rPr>
              <a:t>pembiayaan dengan </a:t>
            </a:r>
            <a:r>
              <a:rPr sz="1400" b="1" i="1" dirty="0">
                <a:solidFill>
                  <a:srgbClr val="FFFFFF"/>
                </a:solidFill>
                <a:latin typeface="Tahoma" panose="020B0604030504040204" pitchFamily="34" charset="0"/>
                <a:ea typeface="Tahoma" panose="020B0604030504040204" pitchFamily="34" charset="0"/>
                <a:cs typeface="Tahoma" panose="020B0604030504040204" pitchFamily="34" charset="0"/>
              </a:rPr>
              <a:t>cross subsidy—</a:t>
            </a:r>
            <a:r>
              <a:rPr sz="1400" b="1" dirty="0">
                <a:solidFill>
                  <a:srgbClr val="FFFFFF"/>
                </a:solidFill>
                <a:latin typeface="Tahoma" panose="020B0604030504040204" pitchFamily="34" charset="0"/>
                <a:ea typeface="Tahoma" panose="020B0604030504040204" pitchFamily="34" charset="0"/>
                <a:cs typeface="Tahoma" panose="020B0604030504040204" pitchFamily="34" charset="0"/>
              </a:rPr>
              <a:t>subsidi bunga rendah (</a:t>
            </a:r>
            <a:r>
              <a:rPr sz="1400" b="1" i="1" dirty="0">
                <a:solidFill>
                  <a:srgbClr val="FFFFFF"/>
                </a:solidFill>
                <a:latin typeface="Tahoma" panose="020B0604030504040204" pitchFamily="34" charset="0"/>
                <a:ea typeface="Tahoma" panose="020B0604030504040204" pitchFamily="34" charset="0"/>
                <a:cs typeface="Tahoma" panose="020B0604030504040204" pitchFamily="34" charset="0"/>
              </a:rPr>
              <a:t>non commercial</a:t>
            </a:r>
            <a:r>
              <a:rPr sz="14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sz="1400" dirty="0">
                <a:solidFill>
                  <a:srgbClr val="FFFFFF"/>
                </a:solidFill>
                <a:latin typeface="Tahoma" panose="020B0604030504040204" pitchFamily="34" charset="0"/>
                <a:ea typeface="Tahoma" panose="020B0604030504040204" pitchFamily="34" charset="0"/>
                <a:cs typeface="Tahoma" panose="020B0604030504040204" pitchFamily="34" charset="0"/>
              </a:rPr>
              <a:t>hingga kustomisasi pembiayaan menggunakan </a:t>
            </a:r>
            <a:r>
              <a:rPr sz="1400" b="1" i="1" dirty="0">
                <a:solidFill>
                  <a:srgbClr val="FFFFFF"/>
                </a:solidFill>
                <a:latin typeface="Tahoma" panose="020B0604030504040204" pitchFamily="34" charset="0"/>
                <a:ea typeface="Tahoma" panose="020B0604030504040204" pitchFamily="34" charset="0"/>
                <a:cs typeface="Tahoma" panose="020B0604030504040204" pitchFamily="34" charset="0"/>
              </a:rPr>
              <a:t>clustering </a:t>
            </a:r>
            <a:r>
              <a:rPr sz="1400" dirty="0">
                <a:solidFill>
                  <a:srgbClr val="FFFFFF"/>
                </a:solidFill>
                <a:latin typeface="Tahoma" panose="020B0604030504040204" pitchFamily="34" charset="0"/>
                <a:ea typeface="Tahoma" panose="020B0604030504040204" pitchFamily="34" charset="0"/>
                <a:cs typeface="Tahoma" panose="020B0604030504040204" pitchFamily="34" charset="0"/>
              </a:rPr>
              <a:t>bagi Pemerintah Daerah</a:t>
            </a:r>
            <a:endParaRPr sz="1400"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743697" y="990498"/>
            <a:ext cx="4318000" cy="5442585"/>
          </a:xfrm>
          <a:custGeom>
            <a:avLst/>
            <a:gdLst/>
            <a:ahLst/>
            <a:cxnLst/>
            <a:rect l="l" t="t" r="r" b="b"/>
            <a:pathLst>
              <a:path w="4318000" h="5442585">
                <a:moveTo>
                  <a:pt x="0" y="5442077"/>
                </a:moveTo>
                <a:lnTo>
                  <a:pt x="4317746" y="5442077"/>
                </a:lnTo>
                <a:lnTo>
                  <a:pt x="4317746" y="0"/>
                </a:lnTo>
                <a:lnTo>
                  <a:pt x="0" y="0"/>
                </a:lnTo>
                <a:lnTo>
                  <a:pt x="0" y="5442077"/>
                </a:lnTo>
                <a:close/>
              </a:path>
            </a:pathLst>
          </a:custGeom>
          <a:ln w="28575">
            <a:solidFill>
              <a:srgbClr val="2E528F"/>
            </a:solidFill>
            <a:prstDash val="sysDash"/>
          </a:ln>
        </p:spPr>
        <p:txBody>
          <a:bodyPr wrap="square" lIns="0" tIns="0" rIns="0" bIns="0" rtlCol="0"/>
          <a:lstStyle/>
          <a:p>
            <a:endParaRPr/>
          </a:p>
        </p:txBody>
      </p:sp>
      <p:grpSp>
        <p:nvGrpSpPr>
          <p:cNvPr id="3" name="object 3"/>
          <p:cNvGrpSpPr/>
          <p:nvPr/>
        </p:nvGrpSpPr>
        <p:grpSpPr>
          <a:xfrm>
            <a:off x="3314699" y="1280158"/>
            <a:ext cx="4196715" cy="3777615"/>
            <a:chOff x="3314699" y="1280158"/>
            <a:chExt cx="4196715" cy="3777615"/>
          </a:xfrm>
        </p:grpSpPr>
        <p:pic>
          <p:nvPicPr>
            <p:cNvPr id="4" name="object 4"/>
            <p:cNvPicPr/>
            <p:nvPr/>
          </p:nvPicPr>
          <p:blipFill>
            <a:blip r:embed="rId2" cstate="print"/>
            <a:stretch>
              <a:fillRect/>
            </a:stretch>
          </p:blipFill>
          <p:spPr>
            <a:xfrm>
              <a:off x="3377311" y="4796790"/>
              <a:ext cx="4097527" cy="260857"/>
            </a:xfrm>
            <a:prstGeom prst="rect">
              <a:avLst/>
            </a:prstGeom>
          </p:spPr>
        </p:pic>
        <p:pic>
          <p:nvPicPr>
            <p:cNvPr id="5" name="object 5"/>
            <p:cNvPicPr/>
            <p:nvPr/>
          </p:nvPicPr>
          <p:blipFill>
            <a:blip r:embed="rId3" cstate="print"/>
            <a:stretch>
              <a:fillRect/>
            </a:stretch>
          </p:blipFill>
          <p:spPr>
            <a:xfrm>
              <a:off x="3314699" y="1280158"/>
              <a:ext cx="4196335" cy="1896621"/>
            </a:xfrm>
            <a:prstGeom prst="rect">
              <a:avLst/>
            </a:prstGeom>
          </p:spPr>
        </p:pic>
      </p:grpSp>
      <p:grpSp>
        <p:nvGrpSpPr>
          <p:cNvPr id="6" name="object 6"/>
          <p:cNvGrpSpPr/>
          <p:nvPr/>
        </p:nvGrpSpPr>
        <p:grpSpPr>
          <a:xfrm>
            <a:off x="7784592" y="842810"/>
            <a:ext cx="4144010" cy="2127250"/>
            <a:chOff x="7784592" y="842810"/>
            <a:chExt cx="4144010" cy="2127250"/>
          </a:xfrm>
        </p:grpSpPr>
        <p:pic>
          <p:nvPicPr>
            <p:cNvPr id="7" name="object 7"/>
            <p:cNvPicPr/>
            <p:nvPr/>
          </p:nvPicPr>
          <p:blipFill>
            <a:blip r:embed="rId2" cstate="print"/>
            <a:stretch>
              <a:fillRect/>
            </a:stretch>
          </p:blipFill>
          <p:spPr>
            <a:xfrm>
              <a:off x="7920228" y="842810"/>
              <a:ext cx="4007866" cy="411822"/>
            </a:xfrm>
            <a:prstGeom prst="rect">
              <a:avLst/>
            </a:prstGeom>
          </p:spPr>
        </p:pic>
        <p:pic>
          <p:nvPicPr>
            <p:cNvPr id="8" name="object 8"/>
            <p:cNvPicPr/>
            <p:nvPr/>
          </p:nvPicPr>
          <p:blipFill>
            <a:blip r:embed="rId4" cstate="print"/>
            <a:stretch>
              <a:fillRect/>
            </a:stretch>
          </p:blipFill>
          <p:spPr>
            <a:xfrm>
              <a:off x="7789162" y="1299961"/>
              <a:ext cx="2239521" cy="1669562"/>
            </a:xfrm>
            <a:prstGeom prst="rect">
              <a:avLst/>
            </a:prstGeom>
          </p:spPr>
        </p:pic>
        <p:pic>
          <p:nvPicPr>
            <p:cNvPr id="9" name="object 9"/>
            <p:cNvPicPr/>
            <p:nvPr/>
          </p:nvPicPr>
          <p:blipFill>
            <a:blip r:embed="rId5" cstate="print"/>
            <a:stretch>
              <a:fillRect/>
            </a:stretch>
          </p:blipFill>
          <p:spPr>
            <a:xfrm>
              <a:off x="7784592" y="1295400"/>
              <a:ext cx="2248661" cy="787146"/>
            </a:xfrm>
            <a:prstGeom prst="rect">
              <a:avLst/>
            </a:prstGeom>
          </p:spPr>
        </p:pic>
        <p:pic>
          <p:nvPicPr>
            <p:cNvPr id="10" name="object 10"/>
            <p:cNvPicPr/>
            <p:nvPr/>
          </p:nvPicPr>
          <p:blipFill>
            <a:blip r:embed="rId6" cstate="print"/>
            <a:stretch>
              <a:fillRect/>
            </a:stretch>
          </p:blipFill>
          <p:spPr>
            <a:xfrm>
              <a:off x="10093450" y="1339588"/>
              <a:ext cx="1727458" cy="1474484"/>
            </a:xfrm>
            <a:prstGeom prst="rect">
              <a:avLst/>
            </a:prstGeom>
          </p:spPr>
        </p:pic>
      </p:grpSp>
      <p:sp>
        <p:nvSpPr>
          <p:cNvPr id="11" name="object 11"/>
          <p:cNvSpPr txBox="1"/>
          <p:nvPr/>
        </p:nvSpPr>
        <p:spPr>
          <a:xfrm>
            <a:off x="3389121" y="4733168"/>
            <a:ext cx="4112388" cy="1678665"/>
          </a:xfrm>
          <a:prstGeom prst="rect">
            <a:avLst/>
          </a:prstGeom>
        </p:spPr>
        <p:txBody>
          <a:bodyPr vert="horz" wrap="square" lIns="0" tIns="102870" rIns="0" bIns="0" rtlCol="0">
            <a:spAutoFit/>
          </a:bodyPr>
          <a:lstStyle/>
          <a:p>
            <a:pPr marL="1633855">
              <a:lnSpc>
                <a:spcPct val="100000"/>
              </a:lnSpc>
              <a:spcBef>
                <a:spcPts val="810"/>
              </a:spcBef>
            </a:pPr>
            <a:r>
              <a:rPr sz="1200" b="1" i="1" dirty="0">
                <a:solidFill>
                  <a:srgbClr val="FFFFFF"/>
                </a:solidFill>
                <a:latin typeface="Arial"/>
                <a:cs typeface="Arial"/>
              </a:rPr>
              <a:t>Key Success</a:t>
            </a:r>
            <a:endParaRPr sz="1200" dirty="0">
              <a:latin typeface="Arial"/>
              <a:cs typeface="Arial"/>
            </a:endParaRPr>
          </a:p>
          <a:p>
            <a:pPr marL="182245" indent="-169545">
              <a:lnSpc>
                <a:spcPct val="100000"/>
              </a:lnSpc>
              <a:spcBef>
                <a:spcPts val="660"/>
              </a:spcBef>
              <a:buFont typeface="Arial MT"/>
              <a:buChar char="•"/>
              <a:tabLst>
                <a:tab pos="182245" algn="l"/>
              </a:tabLst>
            </a:pPr>
            <a:r>
              <a:rPr sz="1100" dirty="0">
                <a:latin typeface="Tahoma"/>
                <a:cs typeface="Tahoma"/>
              </a:rPr>
              <a:t>Proyek KPBU </a:t>
            </a:r>
            <a:r>
              <a:rPr sz="1100" b="1" dirty="0">
                <a:latin typeface="Arial"/>
                <a:cs typeface="Arial"/>
              </a:rPr>
              <a:t>pertama </a:t>
            </a:r>
            <a:r>
              <a:rPr sz="1100" dirty="0">
                <a:latin typeface="Tahoma"/>
                <a:cs typeface="Tahoma"/>
              </a:rPr>
              <a:t>untuk sektor pengelolaan persampahan</a:t>
            </a:r>
          </a:p>
          <a:p>
            <a:pPr marL="182245" indent="-169545">
              <a:lnSpc>
                <a:spcPct val="100000"/>
              </a:lnSpc>
              <a:spcBef>
                <a:spcPts val="300"/>
              </a:spcBef>
              <a:buFont typeface="Arial MT"/>
              <a:buChar char="•"/>
              <a:tabLst>
                <a:tab pos="182245" algn="l"/>
              </a:tabLst>
            </a:pPr>
            <a:r>
              <a:rPr sz="1100" b="1" dirty="0">
                <a:latin typeface="Arial"/>
                <a:cs typeface="Arial"/>
              </a:rPr>
              <a:t>Komitmen </a:t>
            </a:r>
            <a:r>
              <a:rPr sz="1100" dirty="0">
                <a:latin typeface="Tahoma"/>
                <a:cs typeface="Tahoma"/>
              </a:rPr>
              <a:t>PJPK kuat dan </a:t>
            </a:r>
            <a:r>
              <a:rPr sz="1100" b="1" dirty="0">
                <a:latin typeface="Arial"/>
                <a:cs typeface="Arial"/>
              </a:rPr>
              <a:t>kapasitas </a:t>
            </a:r>
            <a:r>
              <a:rPr sz="1100" dirty="0">
                <a:latin typeface="Tahoma"/>
                <a:cs typeface="Tahoma"/>
              </a:rPr>
              <a:t>SDM mumpuni</a:t>
            </a:r>
          </a:p>
          <a:p>
            <a:pPr marL="182245" indent="-169545">
              <a:lnSpc>
                <a:spcPct val="100000"/>
              </a:lnSpc>
              <a:spcBef>
                <a:spcPts val="300"/>
              </a:spcBef>
              <a:buFont typeface="Arial MT"/>
              <a:buChar char="•"/>
              <a:tabLst>
                <a:tab pos="182245" algn="l"/>
              </a:tabLst>
            </a:pPr>
            <a:r>
              <a:rPr sz="1100" dirty="0">
                <a:latin typeface="Tahoma"/>
                <a:cs typeface="Tahoma"/>
              </a:rPr>
              <a:t>Penyiapan proyek dan transaksi oleh Lembaga Internasional</a:t>
            </a:r>
          </a:p>
          <a:p>
            <a:pPr marL="181610" marR="5080" indent="-169545">
              <a:lnSpc>
                <a:spcPct val="100000"/>
              </a:lnSpc>
              <a:spcBef>
                <a:spcPts val="300"/>
              </a:spcBef>
              <a:buFont typeface="Arial MT"/>
              <a:buChar char="•"/>
              <a:tabLst>
                <a:tab pos="184785" algn="l"/>
              </a:tabLst>
            </a:pPr>
            <a:r>
              <a:rPr sz="1100" dirty="0">
                <a:latin typeface="Tahoma"/>
                <a:cs typeface="Tahoma"/>
              </a:rPr>
              <a:t>Menerapkan </a:t>
            </a:r>
            <a:r>
              <a:rPr sz="1100" b="1" i="1" dirty="0">
                <a:latin typeface="Arial"/>
                <a:cs typeface="Arial"/>
              </a:rPr>
              <a:t>creative financing </a:t>
            </a:r>
            <a:r>
              <a:rPr sz="1100" dirty="0">
                <a:latin typeface="Tahoma"/>
                <a:cs typeface="Tahoma"/>
              </a:rPr>
              <a:t>(modalitas swasta; dukungan 	berupa VGF dan Penjaminan Pemerintah: hibah Lembaga 	internasional; serta dukungan APBD berupa lahan dan </a:t>
            </a:r>
            <a:r>
              <a:rPr sz="1100" i="1" dirty="0">
                <a:latin typeface="Arial"/>
                <a:cs typeface="Arial"/>
              </a:rPr>
              <a:t>tipping fee</a:t>
            </a:r>
            <a:r>
              <a:rPr sz="1100" dirty="0">
                <a:latin typeface="Tahoma"/>
                <a:cs typeface="Tahoma"/>
              </a:rPr>
              <a:t>)</a:t>
            </a:r>
          </a:p>
        </p:txBody>
      </p:sp>
      <p:pic>
        <p:nvPicPr>
          <p:cNvPr id="12" name="object 12"/>
          <p:cNvPicPr/>
          <p:nvPr/>
        </p:nvPicPr>
        <p:blipFill>
          <a:blip r:embed="rId2" cstate="print"/>
          <a:stretch>
            <a:fillRect/>
          </a:stretch>
        </p:blipFill>
        <p:spPr>
          <a:xfrm>
            <a:off x="7857743" y="4752594"/>
            <a:ext cx="4032250" cy="278002"/>
          </a:xfrm>
          <a:prstGeom prst="rect">
            <a:avLst/>
          </a:prstGeom>
        </p:spPr>
      </p:pic>
      <p:sp>
        <p:nvSpPr>
          <p:cNvPr id="13" name="object 13"/>
          <p:cNvSpPr txBox="1"/>
          <p:nvPr/>
        </p:nvSpPr>
        <p:spPr>
          <a:xfrm>
            <a:off x="7884414" y="4685366"/>
            <a:ext cx="4011295" cy="1738296"/>
          </a:xfrm>
          <a:prstGeom prst="rect">
            <a:avLst/>
          </a:prstGeom>
        </p:spPr>
        <p:txBody>
          <a:bodyPr vert="horz" wrap="square" lIns="0" tIns="108585" rIns="0" bIns="0" rtlCol="0">
            <a:spAutoFit/>
          </a:bodyPr>
          <a:lstStyle/>
          <a:p>
            <a:pPr marL="101600" algn="ctr">
              <a:lnSpc>
                <a:spcPct val="100000"/>
              </a:lnSpc>
              <a:spcBef>
                <a:spcPts val="855"/>
              </a:spcBef>
            </a:pPr>
            <a:r>
              <a:rPr sz="1200" b="1" i="1" dirty="0">
                <a:solidFill>
                  <a:srgbClr val="FFFFFF"/>
                </a:solidFill>
                <a:latin typeface="Arial"/>
                <a:cs typeface="Arial"/>
              </a:rPr>
              <a:t>Key Success</a:t>
            </a:r>
            <a:endParaRPr sz="1200" dirty="0">
              <a:latin typeface="Arial"/>
              <a:cs typeface="Arial"/>
            </a:endParaRPr>
          </a:p>
          <a:p>
            <a:pPr marL="181610" marR="5080" indent="-169545">
              <a:lnSpc>
                <a:spcPct val="100000"/>
              </a:lnSpc>
              <a:spcBef>
                <a:spcPts val="695"/>
              </a:spcBef>
              <a:buFont typeface="Arial MT"/>
              <a:buChar char="•"/>
              <a:tabLst>
                <a:tab pos="184785" algn="l"/>
              </a:tabLst>
            </a:pPr>
            <a:r>
              <a:rPr sz="1100" dirty="0">
                <a:latin typeface="Tahoma"/>
                <a:cs typeface="Tahoma"/>
              </a:rPr>
              <a:t>Proyek KPDBU </a:t>
            </a:r>
            <a:r>
              <a:rPr sz="1100" b="1" dirty="0">
                <a:latin typeface="Arial"/>
                <a:cs typeface="Arial"/>
              </a:rPr>
              <a:t>pertama </a:t>
            </a:r>
            <a:r>
              <a:rPr sz="1100" dirty="0">
                <a:latin typeface="Tahoma"/>
                <a:cs typeface="Tahoma"/>
              </a:rPr>
              <a:t>untuk sektor konservasi energi (penerangan 	jalan)</a:t>
            </a:r>
          </a:p>
          <a:p>
            <a:pPr marL="182245" indent="-169545">
              <a:lnSpc>
                <a:spcPct val="100000"/>
              </a:lnSpc>
              <a:buFont typeface="Arial MT"/>
              <a:buChar char="•"/>
              <a:tabLst>
                <a:tab pos="182245" algn="l"/>
              </a:tabLst>
            </a:pPr>
            <a:r>
              <a:rPr sz="1100" b="1" dirty="0">
                <a:latin typeface="Arial"/>
                <a:cs typeface="Arial"/>
              </a:rPr>
              <a:t>Komitmen </a:t>
            </a:r>
            <a:r>
              <a:rPr sz="1100" dirty="0">
                <a:latin typeface="Tahoma"/>
                <a:cs typeface="Tahoma"/>
              </a:rPr>
              <a:t>PJPK kuat dan </a:t>
            </a:r>
            <a:r>
              <a:rPr sz="1100" b="1" dirty="0">
                <a:latin typeface="Arial"/>
                <a:cs typeface="Arial"/>
              </a:rPr>
              <a:t>kapasitas </a:t>
            </a:r>
            <a:r>
              <a:rPr sz="1100" dirty="0">
                <a:latin typeface="Tahoma"/>
                <a:cs typeface="Tahoma"/>
              </a:rPr>
              <a:t>SDM mumpuni</a:t>
            </a:r>
          </a:p>
          <a:p>
            <a:pPr marL="182245" indent="-169545">
              <a:lnSpc>
                <a:spcPct val="100000"/>
              </a:lnSpc>
              <a:buFont typeface="Arial MT"/>
              <a:buChar char="•"/>
              <a:tabLst>
                <a:tab pos="182245" algn="l"/>
              </a:tabLst>
            </a:pPr>
            <a:r>
              <a:rPr sz="1100" dirty="0">
                <a:latin typeface="Tahoma"/>
                <a:cs typeface="Tahoma"/>
              </a:rPr>
              <a:t>Dukungan dari </a:t>
            </a:r>
            <a:r>
              <a:rPr sz="1100" b="1" dirty="0">
                <a:latin typeface="Arial"/>
                <a:cs typeface="Arial"/>
              </a:rPr>
              <a:t>DPRD</a:t>
            </a:r>
            <a:endParaRPr sz="1100" dirty="0">
              <a:latin typeface="Arial"/>
              <a:cs typeface="Arial"/>
            </a:endParaRPr>
          </a:p>
          <a:p>
            <a:pPr marL="181610" marR="343535" indent="-169545">
              <a:lnSpc>
                <a:spcPct val="100000"/>
              </a:lnSpc>
              <a:buFont typeface="Arial MT"/>
              <a:buChar char="•"/>
              <a:tabLst>
                <a:tab pos="184785" algn="l"/>
              </a:tabLst>
            </a:pPr>
            <a:r>
              <a:rPr sz="1100" b="1" dirty="0">
                <a:latin typeface="Arial"/>
                <a:cs typeface="Arial"/>
              </a:rPr>
              <a:t>Penyiapan proyek dan transaksi oleh Pemkab Madiun </a:t>
            </a:r>
            <a:r>
              <a:rPr sz="1100" dirty="0">
                <a:latin typeface="Tahoma"/>
                <a:cs typeface="Tahoma"/>
              </a:rPr>
              <a:t>(Tanpa 	Fasilitasi PDF)</a:t>
            </a:r>
          </a:p>
          <a:p>
            <a:pPr marL="182245" indent="-169545">
              <a:lnSpc>
                <a:spcPct val="100000"/>
              </a:lnSpc>
              <a:buFont typeface="Arial MT"/>
              <a:buChar char="•"/>
              <a:tabLst>
                <a:tab pos="182245" algn="l"/>
              </a:tabLst>
            </a:pPr>
            <a:r>
              <a:rPr sz="1100" b="1" dirty="0">
                <a:latin typeface="Arial"/>
                <a:cs typeface="Arial"/>
              </a:rPr>
              <a:t>Komitmen APBD </a:t>
            </a:r>
            <a:r>
              <a:rPr sz="1100" dirty="0">
                <a:latin typeface="Tahoma"/>
                <a:cs typeface="Tahoma"/>
              </a:rPr>
              <a:t>untuk pembayaran </a:t>
            </a:r>
            <a:r>
              <a:rPr sz="1100" i="1" dirty="0">
                <a:latin typeface="Arial"/>
                <a:cs typeface="Arial"/>
              </a:rPr>
              <a:t>Availability Payment </a:t>
            </a:r>
            <a:r>
              <a:rPr sz="1100" dirty="0">
                <a:latin typeface="Tahoma"/>
                <a:cs typeface="Tahoma"/>
              </a:rPr>
              <a:t>Daerah</a:t>
            </a:r>
          </a:p>
        </p:txBody>
      </p:sp>
      <p:sp>
        <p:nvSpPr>
          <p:cNvPr id="14" name="object 14"/>
          <p:cNvSpPr/>
          <p:nvPr/>
        </p:nvSpPr>
        <p:spPr>
          <a:xfrm>
            <a:off x="9090152" y="2883154"/>
            <a:ext cx="2775585" cy="210820"/>
          </a:xfrm>
          <a:custGeom>
            <a:avLst/>
            <a:gdLst/>
            <a:ahLst/>
            <a:cxnLst/>
            <a:rect l="l" t="t" r="r" b="b"/>
            <a:pathLst>
              <a:path w="2775584" h="210819">
                <a:moveTo>
                  <a:pt x="2775457" y="0"/>
                </a:moveTo>
                <a:lnTo>
                  <a:pt x="0" y="0"/>
                </a:lnTo>
                <a:lnTo>
                  <a:pt x="0" y="210820"/>
                </a:lnTo>
                <a:lnTo>
                  <a:pt x="2775457" y="210820"/>
                </a:lnTo>
                <a:lnTo>
                  <a:pt x="2775457" y="0"/>
                </a:lnTo>
                <a:close/>
              </a:path>
            </a:pathLst>
          </a:custGeom>
          <a:solidFill>
            <a:srgbClr val="FFFFFF"/>
          </a:solidFill>
        </p:spPr>
        <p:txBody>
          <a:bodyPr wrap="square" lIns="0" tIns="0" rIns="0" bIns="0" rtlCol="0"/>
          <a:lstStyle/>
          <a:p>
            <a:endParaRPr/>
          </a:p>
        </p:txBody>
      </p:sp>
      <p:graphicFrame>
        <p:nvGraphicFramePr>
          <p:cNvPr id="15" name="object 15"/>
          <p:cNvGraphicFramePr>
            <a:graphicFrameLocks noGrp="1"/>
          </p:cNvGraphicFramePr>
          <p:nvPr>
            <p:extLst>
              <p:ext uri="{D42A27DB-BD31-4B8C-83A1-F6EECF244321}">
                <p14:modId xmlns:p14="http://schemas.microsoft.com/office/powerpoint/2010/main" val="1460093896"/>
              </p:ext>
            </p:extLst>
          </p:nvPr>
        </p:nvGraphicFramePr>
        <p:xfrm>
          <a:off x="7851520" y="2876804"/>
          <a:ext cx="4008120" cy="1805305"/>
        </p:xfrm>
        <a:graphic>
          <a:graphicData uri="http://schemas.openxmlformats.org/drawingml/2006/table">
            <a:tbl>
              <a:tblPr firstRow="1" bandRow="1">
                <a:tableStyleId>{2D5ABB26-0587-4C30-8999-92F81FD0307C}</a:tableStyleId>
              </a:tblPr>
              <a:tblGrid>
                <a:gridCol w="1232535">
                  <a:extLst>
                    <a:ext uri="{9D8B030D-6E8A-4147-A177-3AD203B41FA5}">
                      <a16:colId xmlns:a16="http://schemas.microsoft.com/office/drawing/2014/main" val="20000"/>
                    </a:ext>
                  </a:extLst>
                </a:gridCol>
                <a:gridCol w="2775585">
                  <a:extLst>
                    <a:ext uri="{9D8B030D-6E8A-4147-A177-3AD203B41FA5}">
                      <a16:colId xmlns:a16="http://schemas.microsoft.com/office/drawing/2014/main" val="20001"/>
                    </a:ext>
                  </a:extLst>
                </a:gridCol>
              </a:tblGrid>
              <a:tr h="210820">
                <a:tc>
                  <a:txBody>
                    <a:bodyPr/>
                    <a:lstStyle/>
                    <a:p>
                      <a:pPr marL="96520">
                        <a:lnSpc>
                          <a:spcPts val="1245"/>
                        </a:lnSpc>
                        <a:spcBef>
                          <a:spcPts val="310"/>
                        </a:spcBef>
                      </a:pPr>
                      <a:r>
                        <a:rPr sz="900" b="1" spc="0" dirty="0">
                          <a:solidFill>
                            <a:srgbClr val="FFFFFF"/>
                          </a:solidFill>
                          <a:latin typeface="Tahoma" panose="020B0604030504040204" pitchFamily="34" charset="0"/>
                          <a:ea typeface="Tahoma" panose="020B0604030504040204" pitchFamily="34" charset="0"/>
                          <a:cs typeface="Tahoma" panose="020B0604030504040204" pitchFamily="34" charset="0"/>
                        </a:rPr>
                        <a:t>PJPK</a:t>
                      </a:r>
                      <a:endParaRPr sz="900" spc="0">
                        <a:latin typeface="Tahoma" panose="020B0604030504040204" pitchFamily="34" charset="0"/>
                        <a:ea typeface="Tahoma" panose="020B0604030504040204" pitchFamily="34" charset="0"/>
                        <a:cs typeface="Tahoma" panose="020B0604030504040204" pitchFamily="34" charset="0"/>
                      </a:endParaRPr>
                    </a:p>
                  </a:txBody>
                  <a:tcPr marL="0" marR="0" marT="393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F3863"/>
                    </a:solidFill>
                  </a:tcPr>
                </a:tc>
                <a:tc>
                  <a:txBody>
                    <a:bodyPr/>
                    <a:lstStyle/>
                    <a:p>
                      <a:pPr marL="96520">
                        <a:lnSpc>
                          <a:spcPts val="1245"/>
                        </a:lnSpc>
                        <a:spcBef>
                          <a:spcPts val="310"/>
                        </a:spcBef>
                      </a:pPr>
                      <a:r>
                        <a:rPr sz="900" spc="0" dirty="0">
                          <a:latin typeface="Tahoma" panose="020B0604030504040204" pitchFamily="34" charset="0"/>
                          <a:ea typeface="Tahoma" panose="020B0604030504040204" pitchFamily="34" charset="0"/>
                          <a:cs typeface="Tahoma" panose="020B0604030504040204" pitchFamily="34" charset="0"/>
                        </a:rPr>
                        <a:t>Bupati Madiun</a:t>
                      </a:r>
                      <a:endParaRPr sz="900" spc="0">
                        <a:latin typeface="Tahoma" panose="020B0604030504040204" pitchFamily="34" charset="0"/>
                        <a:ea typeface="Tahoma" panose="020B0604030504040204" pitchFamily="34" charset="0"/>
                        <a:cs typeface="Tahoma" panose="020B0604030504040204" pitchFamily="34" charset="0"/>
                      </a:endParaRPr>
                    </a:p>
                  </a:txBody>
                  <a:tcPr marL="0" marR="0" marT="393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FF"/>
                    </a:solidFill>
                  </a:tcPr>
                </a:tc>
                <a:extLst>
                  <a:ext uri="{0D108BD9-81ED-4DB2-BD59-A6C34878D82A}">
                    <a16:rowId xmlns:a16="http://schemas.microsoft.com/office/drawing/2014/main" val="10000"/>
                  </a:ext>
                </a:extLst>
              </a:tr>
              <a:tr h="546100">
                <a:tc>
                  <a:txBody>
                    <a:bodyPr/>
                    <a:lstStyle/>
                    <a:p>
                      <a:pPr marL="96520">
                        <a:lnSpc>
                          <a:spcPct val="100000"/>
                        </a:lnSpc>
                        <a:spcBef>
                          <a:spcPts val="315"/>
                        </a:spcBef>
                      </a:pPr>
                      <a:r>
                        <a:rPr sz="900" b="1" spc="0" dirty="0">
                          <a:solidFill>
                            <a:srgbClr val="FFFFFF"/>
                          </a:solidFill>
                          <a:latin typeface="Tahoma" panose="020B0604030504040204" pitchFamily="34" charset="0"/>
                          <a:ea typeface="Tahoma" panose="020B0604030504040204" pitchFamily="34" charset="0"/>
                          <a:cs typeface="Tahoma" panose="020B0604030504040204" pitchFamily="34" charset="0"/>
                        </a:rPr>
                        <a:t>Lingkup</a:t>
                      </a:r>
                      <a:endParaRPr sz="900" spc="0">
                        <a:latin typeface="Tahoma" panose="020B0604030504040204" pitchFamily="34" charset="0"/>
                        <a:ea typeface="Tahoma" panose="020B0604030504040204" pitchFamily="34" charset="0"/>
                        <a:cs typeface="Tahoma" panose="020B0604030504040204" pitchFamily="34" charset="0"/>
                      </a:endParaRPr>
                    </a:p>
                  </a:txBody>
                  <a:tcPr marL="0" marR="0" marT="4000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F3863"/>
                    </a:solidFill>
                  </a:tcPr>
                </a:tc>
                <a:tc>
                  <a:txBody>
                    <a:bodyPr/>
                    <a:lstStyle/>
                    <a:p>
                      <a:pPr marL="96520" marR="215900">
                        <a:lnSpc>
                          <a:spcPct val="100000"/>
                        </a:lnSpc>
                        <a:spcBef>
                          <a:spcPts val="244"/>
                        </a:spcBef>
                      </a:pPr>
                      <a:r>
                        <a:rPr sz="900" spc="0" dirty="0">
                          <a:latin typeface="Tahoma" panose="020B0604030504040204" pitchFamily="34" charset="0"/>
                          <a:ea typeface="Tahoma" panose="020B0604030504040204" pitchFamily="34" charset="0"/>
                          <a:cs typeface="Tahoma" panose="020B0604030504040204" pitchFamily="34" charset="0"/>
                        </a:rPr>
                        <a:t>Pembangunan dan pengoperasian APJ, pemasangan meterisasi, penyediaan layanan dan teknologi LED</a:t>
                      </a:r>
                      <a:endParaRPr sz="900" spc="0">
                        <a:latin typeface="Tahoma" panose="020B0604030504040204" pitchFamily="34" charset="0"/>
                        <a:ea typeface="Tahoma" panose="020B0604030504040204" pitchFamily="34" charset="0"/>
                        <a:cs typeface="Tahoma" panose="020B0604030504040204" pitchFamily="34" charset="0"/>
                      </a:endParaRPr>
                    </a:p>
                  </a:txBody>
                  <a:tcPr marL="0" marR="0" marT="311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210185">
                <a:tc>
                  <a:txBody>
                    <a:bodyPr/>
                    <a:lstStyle/>
                    <a:p>
                      <a:pPr marL="96520">
                        <a:lnSpc>
                          <a:spcPts val="1245"/>
                        </a:lnSpc>
                        <a:spcBef>
                          <a:spcPts val="310"/>
                        </a:spcBef>
                      </a:pPr>
                      <a:r>
                        <a:rPr sz="900" b="1" spc="0" dirty="0">
                          <a:solidFill>
                            <a:srgbClr val="FFFFFF"/>
                          </a:solidFill>
                          <a:latin typeface="Tahoma" panose="020B0604030504040204" pitchFamily="34" charset="0"/>
                          <a:ea typeface="Tahoma" panose="020B0604030504040204" pitchFamily="34" charset="0"/>
                          <a:cs typeface="Tahoma" panose="020B0604030504040204" pitchFamily="34" charset="0"/>
                        </a:rPr>
                        <a:t>Masa Konsesi</a:t>
                      </a:r>
                      <a:endParaRPr sz="900" spc="0">
                        <a:latin typeface="Tahoma" panose="020B0604030504040204" pitchFamily="34" charset="0"/>
                        <a:ea typeface="Tahoma" panose="020B0604030504040204" pitchFamily="34" charset="0"/>
                        <a:cs typeface="Tahoma" panose="020B0604030504040204" pitchFamily="34" charset="0"/>
                      </a:endParaRPr>
                    </a:p>
                  </a:txBody>
                  <a:tcPr marL="0" marR="0" marT="393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F3863"/>
                    </a:solidFill>
                  </a:tcPr>
                </a:tc>
                <a:tc>
                  <a:txBody>
                    <a:bodyPr/>
                    <a:lstStyle/>
                    <a:p>
                      <a:pPr marL="96520">
                        <a:lnSpc>
                          <a:spcPts val="1245"/>
                        </a:lnSpc>
                        <a:spcBef>
                          <a:spcPts val="310"/>
                        </a:spcBef>
                      </a:pPr>
                      <a:r>
                        <a:rPr sz="900" spc="0" dirty="0">
                          <a:latin typeface="Tahoma" panose="020B0604030504040204" pitchFamily="34" charset="0"/>
                          <a:ea typeface="Tahoma" panose="020B0604030504040204" pitchFamily="34" charset="0"/>
                          <a:cs typeface="Tahoma" panose="020B0604030504040204" pitchFamily="34" charset="0"/>
                        </a:rPr>
                        <a:t>10 tahun operasi dan 9 bulan konstruksi</a:t>
                      </a:r>
                      <a:endParaRPr sz="900" spc="0">
                        <a:latin typeface="Tahoma" panose="020B0604030504040204" pitchFamily="34" charset="0"/>
                        <a:ea typeface="Tahoma" panose="020B0604030504040204" pitchFamily="34" charset="0"/>
                        <a:cs typeface="Tahoma" panose="020B0604030504040204" pitchFamily="34" charset="0"/>
                      </a:endParaRPr>
                    </a:p>
                  </a:txBody>
                  <a:tcPr marL="0" marR="0" marT="393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378460">
                <a:tc>
                  <a:txBody>
                    <a:bodyPr/>
                    <a:lstStyle/>
                    <a:p>
                      <a:pPr marL="96520" marR="504825">
                        <a:lnSpc>
                          <a:spcPct val="100000"/>
                        </a:lnSpc>
                        <a:spcBef>
                          <a:spcPts val="240"/>
                        </a:spcBef>
                      </a:pPr>
                      <a:r>
                        <a:rPr sz="900" b="1" spc="0" dirty="0">
                          <a:solidFill>
                            <a:srgbClr val="FFFFFF"/>
                          </a:solidFill>
                          <a:latin typeface="Tahoma" panose="020B0604030504040204" pitchFamily="34" charset="0"/>
                          <a:ea typeface="Tahoma" panose="020B0604030504040204" pitchFamily="34" charset="0"/>
                          <a:cs typeface="Tahoma" panose="020B0604030504040204" pitchFamily="34" charset="0"/>
                        </a:rPr>
                        <a:t>Spesifikasi Teknis</a:t>
                      </a:r>
                      <a:endParaRPr sz="900" spc="0">
                        <a:latin typeface="Tahoma" panose="020B0604030504040204" pitchFamily="34" charset="0"/>
                        <a:ea typeface="Tahoma" panose="020B0604030504040204" pitchFamily="34" charset="0"/>
                        <a:cs typeface="Tahoma" panose="020B0604030504040204" pitchFamily="34" charset="0"/>
                      </a:endParaRPr>
                    </a:p>
                  </a:txBody>
                  <a:tcPr marL="0" marR="0" marT="304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F3863"/>
                    </a:solidFill>
                  </a:tcPr>
                </a:tc>
                <a:tc>
                  <a:txBody>
                    <a:bodyPr/>
                    <a:lstStyle/>
                    <a:p>
                      <a:pPr marL="96520" marR="144145">
                        <a:lnSpc>
                          <a:spcPct val="100000"/>
                        </a:lnSpc>
                        <a:spcBef>
                          <a:spcPts val="240"/>
                        </a:spcBef>
                      </a:pPr>
                      <a:r>
                        <a:rPr sz="900" spc="0" dirty="0">
                          <a:latin typeface="Tahoma" panose="020B0604030504040204" pitchFamily="34" charset="0"/>
                          <a:ea typeface="Tahoma" panose="020B0604030504040204" pitchFamily="34" charset="0"/>
                          <a:cs typeface="Tahoma" panose="020B0604030504040204" pitchFamily="34" charset="0"/>
                        </a:rPr>
                        <a:t>Jumlah lampu 7.459 titik, termasuk instalasi sistem meterisasi, kabel udara, dan panel box</a:t>
                      </a:r>
                      <a:endParaRPr sz="900" spc="0">
                        <a:latin typeface="Tahoma" panose="020B0604030504040204" pitchFamily="34" charset="0"/>
                        <a:ea typeface="Tahoma" panose="020B0604030504040204" pitchFamily="34" charset="0"/>
                        <a:cs typeface="Tahoma" panose="020B0604030504040204" pitchFamily="34" charset="0"/>
                      </a:endParaRPr>
                    </a:p>
                  </a:txBody>
                  <a:tcPr marL="0" marR="0" marT="304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459740">
                <a:tc>
                  <a:txBody>
                    <a:bodyPr/>
                    <a:lstStyle/>
                    <a:p>
                      <a:pPr marL="96520">
                        <a:lnSpc>
                          <a:spcPct val="100000"/>
                        </a:lnSpc>
                        <a:spcBef>
                          <a:spcPts val="320"/>
                        </a:spcBef>
                      </a:pPr>
                      <a:r>
                        <a:rPr sz="900" b="1" spc="0" dirty="0">
                          <a:solidFill>
                            <a:srgbClr val="FFFFFF"/>
                          </a:solidFill>
                          <a:latin typeface="Tahoma" panose="020B0604030504040204" pitchFamily="34" charset="0"/>
                          <a:ea typeface="Tahoma" panose="020B0604030504040204" pitchFamily="34" charset="0"/>
                          <a:cs typeface="Tahoma" panose="020B0604030504040204" pitchFamily="34" charset="0"/>
                        </a:rPr>
                        <a:t>Nilai Investasi</a:t>
                      </a:r>
                      <a:endParaRPr sz="900" spc="0">
                        <a:latin typeface="Tahoma" panose="020B0604030504040204" pitchFamily="34" charset="0"/>
                        <a:ea typeface="Tahoma" panose="020B0604030504040204" pitchFamily="34" charset="0"/>
                        <a:cs typeface="Tahoma" panose="020B0604030504040204" pitchFamily="34" charset="0"/>
                      </a:endParaRPr>
                    </a:p>
                  </a:txBody>
                  <a:tcPr marL="0" marR="0" marT="406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F3863"/>
                    </a:solidFill>
                  </a:tcPr>
                </a:tc>
                <a:tc>
                  <a:txBody>
                    <a:bodyPr/>
                    <a:lstStyle/>
                    <a:p>
                      <a:pPr marL="96520">
                        <a:lnSpc>
                          <a:spcPct val="100000"/>
                        </a:lnSpc>
                        <a:spcBef>
                          <a:spcPts val="320"/>
                        </a:spcBef>
                      </a:pPr>
                      <a:r>
                        <a:rPr sz="900" spc="0" dirty="0">
                          <a:latin typeface="Tahoma" panose="020B0604030504040204" pitchFamily="34" charset="0"/>
                          <a:ea typeface="Tahoma" panose="020B0604030504040204" pitchFamily="34" charset="0"/>
                          <a:cs typeface="Tahoma" panose="020B0604030504040204" pitchFamily="34" charset="0"/>
                        </a:rPr>
                        <a:t>Total Capex: </a:t>
                      </a:r>
                      <a:r>
                        <a:rPr sz="900" b="1" spc="0" dirty="0">
                          <a:latin typeface="Tahoma" panose="020B0604030504040204" pitchFamily="34" charset="0"/>
                          <a:ea typeface="Tahoma" panose="020B0604030504040204" pitchFamily="34" charset="0"/>
                          <a:cs typeface="Tahoma" panose="020B0604030504040204" pitchFamily="34" charset="0"/>
                        </a:rPr>
                        <a:t>Rp100 miliar</a:t>
                      </a:r>
                      <a:endParaRPr sz="900" spc="0" dirty="0">
                        <a:latin typeface="Tahoma" panose="020B0604030504040204" pitchFamily="34" charset="0"/>
                        <a:ea typeface="Tahoma" panose="020B0604030504040204" pitchFamily="34" charset="0"/>
                        <a:cs typeface="Tahoma" panose="020B0604030504040204" pitchFamily="34" charset="0"/>
                      </a:endParaRPr>
                    </a:p>
                    <a:p>
                      <a:pPr marL="96520">
                        <a:lnSpc>
                          <a:spcPct val="100000"/>
                        </a:lnSpc>
                        <a:spcBef>
                          <a:spcPts val="300"/>
                        </a:spcBef>
                      </a:pPr>
                      <a:r>
                        <a:rPr sz="900" spc="0" dirty="0">
                          <a:latin typeface="Tahoma" panose="020B0604030504040204" pitchFamily="34" charset="0"/>
                          <a:ea typeface="Tahoma" panose="020B0604030504040204" pitchFamily="34" charset="0"/>
                          <a:cs typeface="Tahoma" panose="020B0604030504040204" pitchFamily="34" charset="0"/>
                        </a:rPr>
                        <a:t>Total Opex: </a:t>
                      </a:r>
                      <a:r>
                        <a:rPr sz="900" b="1" spc="0" dirty="0">
                          <a:latin typeface="Tahoma" panose="020B0604030504040204" pitchFamily="34" charset="0"/>
                          <a:ea typeface="Tahoma" panose="020B0604030504040204" pitchFamily="34" charset="0"/>
                          <a:cs typeface="Tahoma" panose="020B0604030504040204" pitchFamily="34" charset="0"/>
                        </a:rPr>
                        <a:t>Rp13,5 miliar</a:t>
                      </a:r>
                      <a:endParaRPr sz="900" spc="0" dirty="0">
                        <a:latin typeface="Tahoma" panose="020B0604030504040204" pitchFamily="34" charset="0"/>
                        <a:ea typeface="Tahoma" panose="020B0604030504040204" pitchFamily="34" charset="0"/>
                        <a:cs typeface="Tahoma" panose="020B0604030504040204" pitchFamily="34" charset="0"/>
                      </a:endParaRPr>
                    </a:p>
                  </a:txBody>
                  <a:tcPr marL="0" marR="0" marT="406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AE2F3"/>
                    </a:solidFill>
                  </a:tcPr>
                </a:tc>
                <a:extLst>
                  <a:ext uri="{0D108BD9-81ED-4DB2-BD59-A6C34878D82A}">
                    <a16:rowId xmlns:a16="http://schemas.microsoft.com/office/drawing/2014/main" val="10004"/>
                  </a:ext>
                </a:extLst>
              </a:tr>
            </a:tbl>
          </a:graphicData>
        </a:graphic>
      </p:graphicFrame>
      <p:sp>
        <p:nvSpPr>
          <p:cNvPr id="16" name="object 16"/>
          <p:cNvSpPr/>
          <p:nvPr/>
        </p:nvSpPr>
        <p:spPr>
          <a:xfrm>
            <a:off x="3227197" y="968349"/>
            <a:ext cx="4318000" cy="5442585"/>
          </a:xfrm>
          <a:custGeom>
            <a:avLst/>
            <a:gdLst/>
            <a:ahLst/>
            <a:cxnLst/>
            <a:rect l="l" t="t" r="r" b="b"/>
            <a:pathLst>
              <a:path w="4318000" h="5442585">
                <a:moveTo>
                  <a:pt x="0" y="5442077"/>
                </a:moveTo>
                <a:lnTo>
                  <a:pt x="4317746" y="5442077"/>
                </a:lnTo>
                <a:lnTo>
                  <a:pt x="4317746" y="0"/>
                </a:lnTo>
                <a:lnTo>
                  <a:pt x="0" y="0"/>
                </a:lnTo>
                <a:lnTo>
                  <a:pt x="0" y="5442077"/>
                </a:lnTo>
                <a:close/>
              </a:path>
            </a:pathLst>
          </a:custGeom>
          <a:ln w="28575">
            <a:solidFill>
              <a:srgbClr val="2E528F"/>
            </a:solidFill>
            <a:prstDash val="sysDash"/>
          </a:ln>
        </p:spPr>
        <p:txBody>
          <a:bodyPr wrap="square" lIns="0" tIns="0" rIns="0" bIns="0" rtlCol="0"/>
          <a:lstStyle/>
          <a:p>
            <a:endParaRPr/>
          </a:p>
        </p:txBody>
      </p:sp>
      <p:sp>
        <p:nvSpPr>
          <p:cNvPr id="17" name="object 17"/>
          <p:cNvSpPr/>
          <p:nvPr/>
        </p:nvSpPr>
        <p:spPr>
          <a:xfrm>
            <a:off x="4342384" y="2561716"/>
            <a:ext cx="3107690" cy="934719"/>
          </a:xfrm>
          <a:custGeom>
            <a:avLst/>
            <a:gdLst/>
            <a:ahLst/>
            <a:cxnLst/>
            <a:rect l="l" t="t" r="r" b="b"/>
            <a:pathLst>
              <a:path w="3107690" h="934720">
                <a:moveTo>
                  <a:pt x="3107563" y="210921"/>
                </a:moveTo>
                <a:lnTo>
                  <a:pt x="0" y="210921"/>
                </a:lnTo>
                <a:lnTo>
                  <a:pt x="0" y="934339"/>
                </a:lnTo>
                <a:lnTo>
                  <a:pt x="3107563" y="934339"/>
                </a:lnTo>
                <a:lnTo>
                  <a:pt x="3107563" y="210921"/>
                </a:lnTo>
                <a:close/>
              </a:path>
              <a:path w="3107690" h="934720">
                <a:moveTo>
                  <a:pt x="3107563" y="0"/>
                </a:moveTo>
                <a:lnTo>
                  <a:pt x="0" y="0"/>
                </a:lnTo>
                <a:lnTo>
                  <a:pt x="0" y="210820"/>
                </a:lnTo>
                <a:lnTo>
                  <a:pt x="3107563" y="210820"/>
                </a:lnTo>
                <a:lnTo>
                  <a:pt x="3107563" y="0"/>
                </a:lnTo>
                <a:close/>
              </a:path>
            </a:pathLst>
          </a:custGeom>
          <a:solidFill>
            <a:srgbClr val="FFFFFF"/>
          </a:solidFill>
        </p:spPr>
        <p:txBody>
          <a:bodyPr wrap="square" lIns="0" tIns="0" rIns="0" bIns="0" rtlCol="0"/>
          <a:lstStyle/>
          <a:p>
            <a:endParaRPr/>
          </a:p>
        </p:txBody>
      </p:sp>
      <p:graphicFrame>
        <p:nvGraphicFramePr>
          <p:cNvPr id="18" name="object 18"/>
          <p:cNvGraphicFramePr>
            <a:graphicFrameLocks noGrp="1"/>
          </p:cNvGraphicFramePr>
          <p:nvPr>
            <p:extLst>
              <p:ext uri="{D42A27DB-BD31-4B8C-83A1-F6EECF244321}">
                <p14:modId xmlns:p14="http://schemas.microsoft.com/office/powerpoint/2010/main" val="1422455611"/>
              </p:ext>
            </p:extLst>
          </p:nvPr>
        </p:nvGraphicFramePr>
        <p:xfrm>
          <a:off x="3370960" y="2555367"/>
          <a:ext cx="4072890" cy="2145664"/>
        </p:xfrm>
        <a:graphic>
          <a:graphicData uri="http://schemas.openxmlformats.org/drawingml/2006/table">
            <a:tbl>
              <a:tblPr firstRow="1" bandRow="1">
                <a:tableStyleId>{2D5ABB26-0587-4C30-8999-92F81FD0307C}</a:tableStyleId>
              </a:tblPr>
              <a:tblGrid>
                <a:gridCol w="965200">
                  <a:extLst>
                    <a:ext uri="{9D8B030D-6E8A-4147-A177-3AD203B41FA5}">
                      <a16:colId xmlns:a16="http://schemas.microsoft.com/office/drawing/2014/main" val="20000"/>
                    </a:ext>
                  </a:extLst>
                </a:gridCol>
                <a:gridCol w="3107690">
                  <a:extLst>
                    <a:ext uri="{9D8B030D-6E8A-4147-A177-3AD203B41FA5}">
                      <a16:colId xmlns:a16="http://schemas.microsoft.com/office/drawing/2014/main" val="20001"/>
                    </a:ext>
                  </a:extLst>
                </a:gridCol>
              </a:tblGrid>
              <a:tr h="210820">
                <a:tc>
                  <a:txBody>
                    <a:bodyPr/>
                    <a:lstStyle/>
                    <a:p>
                      <a:pPr marL="95885">
                        <a:lnSpc>
                          <a:spcPts val="1250"/>
                        </a:lnSpc>
                        <a:spcBef>
                          <a:spcPts val="310"/>
                        </a:spcBef>
                      </a:pPr>
                      <a:r>
                        <a:rPr sz="900" b="1" spc="0" dirty="0">
                          <a:solidFill>
                            <a:srgbClr val="FFFFFF"/>
                          </a:solidFill>
                          <a:latin typeface="Tahoma" panose="020B0604030504040204" pitchFamily="34" charset="0"/>
                          <a:ea typeface="Tahoma" panose="020B0604030504040204" pitchFamily="34" charset="0"/>
                          <a:cs typeface="Tahoma" panose="020B0604030504040204" pitchFamily="34" charset="0"/>
                        </a:rPr>
                        <a:t>PJPK</a:t>
                      </a:r>
                      <a:endParaRPr sz="900" spc="0">
                        <a:latin typeface="Tahoma" panose="020B0604030504040204" pitchFamily="34" charset="0"/>
                        <a:ea typeface="Tahoma" panose="020B0604030504040204" pitchFamily="34" charset="0"/>
                        <a:cs typeface="Tahoma" panose="020B0604030504040204" pitchFamily="34" charset="0"/>
                      </a:endParaRPr>
                    </a:p>
                  </a:txBody>
                  <a:tcPr marL="0" marR="0" marT="393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F3863"/>
                    </a:solidFill>
                  </a:tcPr>
                </a:tc>
                <a:tc>
                  <a:txBody>
                    <a:bodyPr/>
                    <a:lstStyle/>
                    <a:p>
                      <a:pPr marL="95885">
                        <a:lnSpc>
                          <a:spcPts val="1250"/>
                        </a:lnSpc>
                        <a:spcBef>
                          <a:spcPts val="310"/>
                        </a:spcBef>
                      </a:pPr>
                      <a:r>
                        <a:rPr sz="900" spc="0" dirty="0">
                          <a:latin typeface="Tahoma" panose="020B0604030504040204" pitchFamily="34" charset="0"/>
                          <a:ea typeface="Tahoma" panose="020B0604030504040204" pitchFamily="34" charset="0"/>
                          <a:cs typeface="Tahoma" panose="020B0604030504040204" pitchFamily="34" charset="0"/>
                        </a:rPr>
                        <a:t>Gubernur Jawa Barat</a:t>
                      </a:r>
                      <a:endParaRPr sz="900" spc="0">
                        <a:latin typeface="Tahoma" panose="020B0604030504040204" pitchFamily="34" charset="0"/>
                        <a:ea typeface="Tahoma" panose="020B0604030504040204" pitchFamily="34" charset="0"/>
                        <a:cs typeface="Tahoma" panose="020B0604030504040204" pitchFamily="34" charset="0"/>
                      </a:endParaRPr>
                    </a:p>
                  </a:txBody>
                  <a:tcPr marL="0" marR="0" marT="393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723265">
                <a:tc>
                  <a:txBody>
                    <a:bodyPr/>
                    <a:lstStyle/>
                    <a:p>
                      <a:pPr marL="95885">
                        <a:lnSpc>
                          <a:spcPct val="100000"/>
                        </a:lnSpc>
                        <a:spcBef>
                          <a:spcPts val="310"/>
                        </a:spcBef>
                      </a:pPr>
                      <a:r>
                        <a:rPr sz="900" b="1" spc="0" dirty="0">
                          <a:solidFill>
                            <a:srgbClr val="FFFFFF"/>
                          </a:solidFill>
                          <a:latin typeface="Tahoma" panose="020B0604030504040204" pitchFamily="34" charset="0"/>
                          <a:ea typeface="Tahoma" panose="020B0604030504040204" pitchFamily="34" charset="0"/>
                          <a:cs typeface="Tahoma" panose="020B0604030504040204" pitchFamily="34" charset="0"/>
                        </a:rPr>
                        <a:t>Lingkup</a:t>
                      </a:r>
                      <a:endParaRPr sz="900" spc="0">
                        <a:latin typeface="Tahoma" panose="020B0604030504040204" pitchFamily="34" charset="0"/>
                        <a:ea typeface="Tahoma" panose="020B0604030504040204" pitchFamily="34" charset="0"/>
                        <a:cs typeface="Tahoma" panose="020B0604030504040204" pitchFamily="34" charset="0"/>
                      </a:endParaRPr>
                    </a:p>
                  </a:txBody>
                  <a:tcPr marL="0" marR="0" marT="393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F3863"/>
                    </a:solidFill>
                  </a:tcPr>
                </a:tc>
                <a:tc>
                  <a:txBody>
                    <a:bodyPr/>
                    <a:lstStyle/>
                    <a:p>
                      <a:pPr marL="95885" marR="53340">
                        <a:lnSpc>
                          <a:spcPct val="100000"/>
                        </a:lnSpc>
                        <a:spcBef>
                          <a:spcPts val="310"/>
                        </a:spcBef>
                      </a:pPr>
                      <a:r>
                        <a:rPr sz="900" spc="0" dirty="0">
                          <a:solidFill>
                            <a:srgbClr val="0D040E"/>
                          </a:solidFill>
                          <a:latin typeface="Tahoma" panose="020B0604030504040204" pitchFamily="34" charset="0"/>
                          <a:ea typeface="Tahoma" panose="020B0604030504040204" pitchFamily="34" charset="0"/>
                          <a:cs typeface="Tahoma" panose="020B0604030504040204" pitchFamily="34" charset="0"/>
                        </a:rPr>
                        <a:t>Membangun fasilitas pengolahan dan pemrosesan akhir sampah, perbaikan sanitasi dan kesehatan masyarakat, dukungan konsep </a:t>
                      </a:r>
                      <a:r>
                        <a:rPr sz="900" i="1" spc="0" dirty="0">
                          <a:solidFill>
                            <a:srgbClr val="0D040E"/>
                          </a:solidFill>
                          <a:latin typeface="Tahoma" panose="020B0604030504040204" pitchFamily="34" charset="0"/>
                          <a:ea typeface="Tahoma" panose="020B0604030504040204" pitchFamily="34" charset="0"/>
                          <a:cs typeface="Tahoma" panose="020B0604030504040204" pitchFamily="34" charset="0"/>
                        </a:rPr>
                        <a:t>circular economy, </a:t>
                      </a:r>
                      <a:r>
                        <a:rPr sz="900" spc="0" dirty="0">
                          <a:solidFill>
                            <a:srgbClr val="0D040E"/>
                          </a:solidFill>
                          <a:latin typeface="Tahoma" panose="020B0604030504040204" pitchFamily="34" charset="0"/>
                          <a:ea typeface="Tahoma" panose="020B0604030504040204" pitchFamily="34" charset="0"/>
                          <a:cs typeface="Tahoma" panose="020B0604030504040204" pitchFamily="34" charset="0"/>
                        </a:rPr>
                        <a:t>dan implementasi pengelolaan sampah yang </a:t>
                      </a:r>
                      <a:r>
                        <a:rPr sz="900" i="1" spc="0" dirty="0">
                          <a:solidFill>
                            <a:srgbClr val="0D040E"/>
                          </a:solidFill>
                          <a:latin typeface="Tahoma" panose="020B0604030504040204" pitchFamily="34" charset="0"/>
                          <a:ea typeface="Tahoma" panose="020B0604030504040204" pitchFamily="34" charset="0"/>
                          <a:cs typeface="Tahoma" panose="020B0604030504040204" pitchFamily="34" charset="0"/>
                        </a:rPr>
                        <a:t>sustainable</a:t>
                      </a:r>
                      <a:r>
                        <a:rPr sz="900" spc="0" dirty="0">
                          <a:solidFill>
                            <a:srgbClr val="0D040E"/>
                          </a:solidFill>
                          <a:latin typeface="Tahoma" panose="020B0604030504040204" pitchFamily="34" charset="0"/>
                          <a:ea typeface="Tahoma" panose="020B0604030504040204" pitchFamily="34" charset="0"/>
                          <a:cs typeface="Tahoma" panose="020B0604030504040204" pitchFamily="34" charset="0"/>
                        </a:rPr>
                        <a:t>.</a:t>
                      </a:r>
                      <a:endParaRPr sz="900" spc="0">
                        <a:latin typeface="Tahoma" panose="020B0604030504040204" pitchFamily="34" charset="0"/>
                        <a:ea typeface="Tahoma" panose="020B0604030504040204" pitchFamily="34" charset="0"/>
                        <a:cs typeface="Tahoma" panose="020B0604030504040204" pitchFamily="34" charset="0"/>
                      </a:endParaRPr>
                    </a:p>
                  </a:txBody>
                  <a:tcPr marL="0" marR="0" marT="393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FF"/>
                    </a:solidFill>
                  </a:tcPr>
                </a:tc>
                <a:extLst>
                  <a:ext uri="{0D108BD9-81ED-4DB2-BD59-A6C34878D82A}">
                    <a16:rowId xmlns:a16="http://schemas.microsoft.com/office/drawing/2014/main" val="10001"/>
                  </a:ext>
                </a:extLst>
              </a:tr>
              <a:tr h="210820">
                <a:tc>
                  <a:txBody>
                    <a:bodyPr/>
                    <a:lstStyle/>
                    <a:p>
                      <a:pPr marL="95885">
                        <a:lnSpc>
                          <a:spcPts val="1245"/>
                        </a:lnSpc>
                        <a:spcBef>
                          <a:spcPts val="310"/>
                        </a:spcBef>
                      </a:pPr>
                      <a:r>
                        <a:rPr sz="900" b="1" spc="0" dirty="0">
                          <a:solidFill>
                            <a:srgbClr val="FFFFFF"/>
                          </a:solidFill>
                          <a:latin typeface="Tahoma" panose="020B0604030504040204" pitchFamily="34" charset="0"/>
                          <a:ea typeface="Tahoma" panose="020B0604030504040204" pitchFamily="34" charset="0"/>
                          <a:cs typeface="Tahoma" panose="020B0604030504040204" pitchFamily="34" charset="0"/>
                        </a:rPr>
                        <a:t>Masa Konsesi</a:t>
                      </a:r>
                      <a:endParaRPr sz="900" spc="0">
                        <a:latin typeface="Tahoma" panose="020B0604030504040204" pitchFamily="34" charset="0"/>
                        <a:ea typeface="Tahoma" panose="020B0604030504040204" pitchFamily="34" charset="0"/>
                        <a:cs typeface="Tahoma" panose="020B0604030504040204" pitchFamily="34" charset="0"/>
                      </a:endParaRPr>
                    </a:p>
                  </a:txBody>
                  <a:tcPr marL="0" marR="0" marT="393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F3863"/>
                    </a:solidFill>
                  </a:tcPr>
                </a:tc>
                <a:tc>
                  <a:txBody>
                    <a:bodyPr/>
                    <a:lstStyle/>
                    <a:p>
                      <a:pPr marL="95885">
                        <a:lnSpc>
                          <a:spcPts val="1245"/>
                        </a:lnSpc>
                        <a:spcBef>
                          <a:spcPts val="310"/>
                        </a:spcBef>
                      </a:pPr>
                      <a:r>
                        <a:rPr sz="900" spc="0" dirty="0">
                          <a:latin typeface="Tahoma" panose="020B0604030504040204" pitchFamily="34" charset="0"/>
                          <a:ea typeface="Tahoma" panose="020B0604030504040204" pitchFamily="34" charset="0"/>
                          <a:cs typeface="Tahoma" panose="020B0604030504040204" pitchFamily="34" charset="0"/>
                        </a:rPr>
                        <a:t>20 tahun, 3 tahun masa konstruksi</a:t>
                      </a:r>
                      <a:endParaRPr sz="900" spc="0">
                        <a:latin typeface="Tahoma" panose="020B0604030504040204" pitchFamily="34" charset="0"/>
                        <a:ea typeface="Tahoma" panose="020B0604030504040204" pitchFamily="34" charset="0"/>
                        <a:cs typeface="Tahoma" panose="020B0604030504040204" pitchFamily="34" charset="0"/>
                      </a:endParaRPr>
                    </a:p>
                  </a:txBody>
                  <a:tcPr marL="0" marR="0" marT="393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584200">
                <a:tc>
                  <a:txBody>
                    <a:bodyPr/>
                    <a:lstStyle/>
                    <a:p>
                      <a:pPr marL="95885" marR="234315">
                        <a:lnSpc>
                          <a:spcPct val="100000"/>
                        </a:lnSpc>
                        <a:spcBef>
                          <a:spcPts val="315"/>
                        </a:spcBef>
                      </a:pPr>
                      <a:r>
                        <a:rPr sz="900" b="1" spc="0" dirty="0">
                          <a:solidFill>
                            <a:srgbClr val="FFFFFF"/>
                          </a:solidFill>
                          <a:latin typeface="Tahoma" panose="020B0604030504040204" pitchFamily="34" charset="0"/>
                          <a:ea typeface="Tahoma" panose="020B0604030504040204" pitchFamily="34" charset="0"/>
                          <a:cs typeface="Tahoma" panose="020B0604030504040204" pitchFamily="34" charset="0"/>
                        </a:rPr>
                        <a:t>Spesifikasi Teknis</a:t>
                      </a:r>
                      <a:endParaRPr sz="900" spc="0">
                        <a:latin typeface="Tahoma" panose="020B0604030504040204" pitchFamily="34" charset="0"/>
                        <a:ea typeface="Tahoma" panose="020B0604030504040204" pitchFamily="34" charset="0"/>
                        <a:cs typeface="Tahoma" panose="020B0604030504040204" pitchFamily="34" charset="0"/>
                      </a:endParaRPr>
                    </a:p>
                  </a:txBody>
                  <a:tcPr marL="0" marR="0" marT="4000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F3863"/>
                    </a:solidFill>
                  </a:tcPr>
                </a:tc>
                <a:tc>
                  <a:txBody>
                    <a:bodyPr/>
                    <a:lstStyle/>
                    <a:p>
                      <a:pPr marL="95885" marR="464820">
                        <a:lnSpc>
                          <a:spcPct val="100000"/>
                        </a:lnSpc>
                        <a:spcBef>
                          <a:spcPts val="315"/>
                        </a:spcBef>
                      </a:pPr>
                      <a:r>
                        <a:rPr sz="900" spc="0" dirty="0">
                          <a:latin typeface="Tahoma" panose="020B0604030504040204" pitchFamily="34" charset="0"/>
                          <a:ea typeface="Tahoma" panose="020B0604030504040204" pitchFamily="34" charset="0"/>
                          <a:cs typeface="Tahoma" panose="020B0604030504040204" pitchFamily="34" charset="0"/>
                        </a:rPr>
                        <a:t>Mencakup desain dan konstruksi, operasi dan pemeliharaan, serta pembiayaan</a:t>
                      </a:r>
                      <a:endParaRPr sz="900" spc="0">
                        <a:latin typeface="Tahoma" panose="020B0604030504040204" pitchFamily="34" charset="0"/>
                        <a:ea typeface="Tahoma" panose="020B0604030504040204" pitchFamily="34" charset="0"/>
                        <a:cs typeface="Tahoma" panose="020B0604030504040204" pitchFamily="34" charset="0"/>
                      </a:endParaRPr>
                    </a:p>
                    <a:p>
                      <a:pPr marL="95885">
                        <a:lnSpc>
                          <a:spcPts val="1245"/>
                        </a:lnSpc>
                        <a:spcBef>
                          <a:spcPts val="295"/>
                        </a:spcBef>
                      </a:pPr>
                      <a:r>
                        <a:rPr sz="900" spc="0" dirty="0">
                          <a:latin typeface="Tahoma" panose="020B0604030504040204" pitchFamily="34" charset="0"/>
                          <a:ea typeface="Tahoma" panose="020B0604030504040204" pitchFamily="34" charset="0"/>
                          <a:cs typeface="Tahoma" panose="020B0604030504040204" pitchFamily="34" charset="0"/>
                        </a:rPr>
                        <a:t>Volume sampah: 1.853-2.131 tpd</a:t>
                      </a:r>
                      <a:endParaRPr sz="900" spc="0">
                        <a:latin typeface="Tahoma" panose="020B0604030504040204" pitchFamily="34" charset="0"/>
                        <a:ea typeface="Tahoma" panose="020B0604030504040204" pitchFamily="34" charset="0"/>
                        <a:cs typeface="Tahoma" panose="020B0604030504040204" pitchFamily="34" charset="0"/>
                      </a:endParaRPr>
                    </a:p>
                  </a:txBody>
                  <a:tcPr marL="0" marR="0" marT="4000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416559">
                <a:tc>
                  <a:txBody>
                    <a:bodyPr/>
                    <a:lstStyle/>
                    <a:p>
                      <a:pPr marL="95885">
                        <a:lnSpc>
                          <a:spcPct val="100000"/>
                        </a:lnSpc>
                        <a:spcBef>
                          <a:spcPts val="315"/>
                        </a:spcBef>
                      </a:pPr>
                      <a:r>
                        <a:rPr sz="900" b="1" spc="0" dirty="0">
                          <a:solidFill>
                            <a:srgbClr val="FFFFFF"/>
                          </a:solidFill>
                          <a:latin typeface="Tahoma" panose="020B0604030504040204" pitchFamily="34" charset="0"/>
                          <a:ea typeface="Tahoma" panose="020B0604030504040204" pitchFamily="34" charset="0"/>
                          <a:cs typeface="Tahoma" panose="020B0604030504040204" pitchFamily="34" charset="0"/>
                        </a:rPr>
                        <a:t>Nilai Investasi</a:t>
                      </a:r>
                      <a:endParaRPr sz="900" spc="0">
                        <a:latin typeface="Tahoma" panose="020B0604030504040204" pitchFamily="34" charset="0"/>
                        <a:ea typeface="Tahoma" panose="020B0604030504040204" pitchFamily="34" charset="0"/>
                        <a:cs typeface="Tahoma" panose="020B0604030504040204" pitchFamily="34" charset="0"/>
                      </a:endParaRPr>
                    </a:p>
                  </a:txBody>
                  <a:tcPr marL="0" marR="0" marT="4000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F3863"/>
                    </a:solidFill>
                  </a:tcPr>
                </a:tc>
                <a:tc>
                  <a:txBody>
                    <a:bodyPr/>
                    <a:lstStyle/>
                    <a:p>
                      <a:pPr marL="95885">
                        <a:lnSpc>
                          <a:spcPct val="100000"/>
                        </a:lnSpc>
                        <a:spcBef>
                          <a:spcPts val="315"/>
                        </a:spcBef>
                      </a:pPr>
                      <a:r>
                        <a:rPr sz="900" spc="0" dirty="0">
                          <a:latin typeface="Tahoma" panose="020B0604030504040204" pitchFamily="34" charset="0"/>
                          <a:ea typeface="Tahoma" panose="020B0604030504040204" pitchFamily="34" charset="0"/>
                          <a:cs typeface="Tahoma" panose="020B0604030504040204" pitchFamily="34" charset="0"/>
                        </a:rPr>
                        <a:t>Total Capex: </a:t>
                      </a:r>
                      <a:r>
                        <a:rPr sz="900" b="1" spc="0" dirty="0">
                          <a:latin typeface="Tahoma" panose="020B0604030504040204" pitchFamily="34" charset="0"/>
                          <a:ea typeface="Tahoma" panose="020B0604030504040204" pitchFamily="34" charset="0"/>
                          <a:cs typeface="Tahoma" panose="020B0604030504040204" pitchFamily="34" charset="0"/>
                        </a:rPr>
                        <a:t>Rp4 triliun</a:t>
                      </a:r>
                      <a:endParaRPr sz="900" spc="0" dirty="0">
                        <a:latin typeface="Tahoma" panose="020B0604030504040204" pitchFamily="34" charset="0"/>
                        <a:ea typeface="Tahoma" panose="020B0604030504040204" pitchFamily="34" charset="0"/>
                        <a:cs typeface="Tahoma" panose="020B0604030504040204" pitchFamily="34" charset="0"/>
                      </a:endParaRPr>
                    </a:p>
                    <a:p>
                      <a:pPr marL="95885">
                        <a:lnSpc>
                          <a:spcPts val="1245"/>
                        </a:lnSpc>
                        <a:spcBef>
                          <a:spcPts val="300"/>
                        </a:spcBef>
                      </a:pPr>
                      <a:r>
                        <a:rPr sz="900" spc="0" dirty="0">
                          <a:latin typeface="Tahoma" panose="020B0604030504040204" pitchFamily="34" charset="0"/>
                          <a:ea typeface="Tahoma" panose="020B0604030504040204" pitchFamily="34" charset="0"/>
                          <a:cs typeface="Tahoma" panose="020B0604030504040204" pitchFamily="34" charset="0"/>
                        </a:rPr>
                        <a:t>Total Opex: </a:t>
                      </a:r>
                      <a:r>
                        <a:rPr sz="900" b="1" spc="0" dirty="0">
                          <a:latin typeface="Tahoma" panose="020B0604030504040204" pitchFamily="34" charset="0"/>
                          <a:ea typeface="Tahoma" panose="020B0604030504040204" pitchFamily="34" charset="0"/>
                          <a:cs typeface="Tahoma" panose="020B0604030504040204" pitchFamily="34" charset="0"/>
                        </a:rPr>
                        <a:t>Rp 100 miliar</a:t>
                      </a:r>
                      <a:endParaRPr sz="900" spc="0" dirty="0">
                        <a:latin typeface="Tahoma" panose="020B0604030504040204" pitchFamily="34" charset="0"/>
                        <a:ea typeface="Tahoma" panose="020B0604030504040204" pitchFamily="34" charset="0"/>
                        <a:cs typeface="Tahoma" panose="020B0604030504040204" pitchFamily="34" charset="0"/>
                      </a:endParaRPr>
                    </a:p>
                  </a:txBody>
                  <a:tcPr marL="0" marR="0" marT="4000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AE2F3"/>
                    </a:solidFill>
                  </a:tcPr>
                </a:tc>
                <a:extLst>
                  <a:ext uri="{0D108BD9-81ED-4DB2-BD59-A6C34878D82A}">
                    <a16:rowId xmlns:a16="http://schemas.microsoft.com/office/drawing/2014/main" val="10004"/>
                  </a:ext>
                </a:extLst>
              </a:tr>
            </a:tbl>
          </a:graphicData>
        </a:graphic>
      </p:graphicFrame>
      <p:pic>
        <p:nvPicPr>
          <p:cNvPr id="19" name="object 19"/>
          <p:cNvPicPr/>
          <p:nvPr/>
        </p:nvPicPr>
        <p:blipFill>
          <a:blip r:embed="rId2" cstate="print"/>
          <a:stretch>
            <a:fillRect/>
          </a:stretch>
        </p:blipFill>
        <p:spPr>
          <a:xfrm>
            <a:off x="3377310" y="861567"/>
            <a:ext cx="4072636" cy="387223"/>
          </a:xfrm>
          <a:prstGeom prst="rect">
            <a:avLst/>
          </a:prstGeom>
        </p:spPr>
      </p:pic>
      <p:sp>
        <p:nvSpPr>
          <p:cNvPr id="20" name="object 20"/>
          <p:cNvSpPr txBox="1">
            <a:spLocks noGrp="1"/>
          </p:cNvSpPr>
          <p:nvPr>
            <p:ph type="title"/>
          </p:nvPr>
        </p:nvSpPr>
        <p:spPr>
          <a:xfrm>
            <a:off x="234188" y="24206"/>
            <a:ext cx="11329035" cy="1120178"/>
          </a:xfrm>
          <a:prstGeom prst="rect">
            <a:avLst/>
          </a:prstGeom>
        </p:spPr>
        <p:txBody>
          <a:bodyPr vert="horz" wrap="square" lIns="0" tIns="12065" rIns="0" bIns="0" rtlCol="0">
            <a:spAutoFit/>
          </a:bodyPr>
          <a:lstStyle/>
          <a:p>
            <a:pPr marL="12700" marR="492125">
              <a:lnSpc>
                <a:spcPct val="100000"/>
              </a:lnSpc>
              <a:spcBef>
                <a:spcPts val="95"/>
              </a:spcBef>
              <a:tabLst>
                <a:tab pos="8788400" algn="l"/>
              </a:tabLst>
            </a:pPr>
            <a:r>
              <a:rPr sz="2400" dirty="0"/>
              <a:t>DUKUNGAN PEMERINTAH DALAM PEMBIAYAAN INFRASTRUKTUR DAERAH MELALUI KPDBU </a:t>
            </a:r>
            <a:r>
              <a:rPr sz="2400" dirty="0">
                <a:solidFill>
                  <a:srgbClr val="2E5496"/>
                </a:solidFill>
              </a:rPr>
              <a:t>PT PENJAMINAN INFRASTRUKTUR INDONESIA (PT PII)</a:t>
            </a:r>
            <a:endParaRPr sz="2000" baseline="1736" dirty="0"/>
          </a:p>
        </p:txBody>
      </p:sp>
      <p:sp>
        <p:nvSpPr>
          <p:cNvPr id="21" name="object 21"/>
          <p:cNvSpPr txBox="1"/>
          <p:nvPr/>
        </p:nvSpPr>
        <p:spPr>
          <a:xfrm>
            <a:off x="1105369" y="3449954"/>
            <a:ext cx="1992630" cy="1338828"/>
          </a:xfrm>
          <a:prstGeom prst="rect">
            <a:avLst/>
          </a:prstGeom>
          <a:ln w="9525">
            <a:solidFill>
              <a:srgbClr val="28649C"/>
            </a:solidFill>
          </a:ln>
        </p:spPr>
        <p:txBody>
          <a:bodyPr vert="horz" wrap="square" lIns="0" tIns="76200" rIns="0" bIns="0" rtlCol="0">
            <a:spAutoFit/>
          </a:bodyPr>
          <a:lstStyle/>
          <a:p>
            <a:pPr marL="88265" marR="50165">
              <a:lnSpc>
                <a:spcPct val="100000"/>
              </a:lnSpc>
              <a:spcBef>
                <a:spcPts val="600"/>
              </a:spcBef>
            </a:pPr>
            <a:r>
              <a:rPr sz="1100" b="1" dirty="0">
                <a:latin typeface="Tahoma" panose="020B0604030504040204" pitchFamily="34" charset="0"/>
                <a:ea typeface="Tahoma" panose="020B0604030504040204" pitchFamily="34" charset="0"/>
                <a:cs typeface="Tahoma" panose="020B0604030504040204" pitchFamily="34" charset="0"/>
              </a:rPr>
              <a:t>Kontribusi sebagian biaya konstruksi </a:t>
            </a:r>
            <a:r>
              <a:rPr sz="1100" dirty="0">
                <a:latin typeface="Tahoma" panose="020B0604030504040204" pitchFamily="34" charset="0"/>
                <a:ea typeface="Tahoma" panose="020B0604030504040204" pitchFamily="34" charset="0"/>
                <a:cs typeface="Tahoma" panose="020B0604030504040204" pitchFamily="34" charset="0"/>
              </a:rPr>
              <a:t>yang diberikan </a:t>
            </a:r>
            <a:r>
              <a:rPr sz="1100" b="1" dirty="0">
                <a:latin typeface="Tahoma" panose="020B0604030504040204" pitchFamily="34" charset="0"/>
                <a:ea typeface="Tahoma" panose="020B0604030504040204" pitchFamily="34" charset="0"/>
                <a:cs typeface="Tahoma" panose="020B0604030504040204" pitchFamily="34" charset="0"/>
              </a:rPr>
              <a:t>secara tunai </a:t>
            </a:r>
            <a:r>
              <a:rPr sz="1100" dirty="0">
                <a:latin typeface="Tahoma" panose="020B0604030504040204" pitchFamily="34" charset="0"/>
                <a:ea typeface="Tahoma" panose="020B0604030504040204" pitchFamily="34" charset="0"/>
                <a:cs typeface="Tahoma" panose="020B0604030504040204" pitchFamily="34" charset="0"/>
              </a:rPr>
              <a:t>pada proyek KPBU yang sudah memiliki kelayakan ekonomi (belum memiliki </a:t>
            </a:r>
            <a:r>
              <a:rPr sz="1100" dirty="0" err="1">
                <a:latin typeface="Tahoma" panose="020B0604030504040204" pitchFamily="34" charset="0"/>
                <a:ea typeface="Tahoma" panose="020B0604030504040204" pitchFamily="34" charset="0"/>
                <a:cs typeface="Tahoma" panose="020B0604030504040204" pitchFamily="34" charset="0"/>
              </a:rPr>
              <a:t>kelayakan</a:t>
            </a:r>
            <a:r>
              <a:rPr sz="1100" dirty="0">
                <a:latin typeface="Tahoma" panose="020B0604030504040204" pitchFamily="34" charset="0"/>
                <a:ea typeface="Tahoma" panose="020B0604030504040204" pitchFamily="34" charset="0"/>
                <a:cs typeface="Tahoma" panose="020B0604030504040204" pitchFamily="34" charset="0"/>
              </a:rPr>
              <a:t> </a:t>
            </a:r>
            <a:r>
              <a:rPr sz="1100" dirty="0" err="1">
                <a:latin typeface="Tahoma" panose="020B0604030504040204" pitchFamily="34" charset="0"/>
                <a:ea typeface="Tahoma" panose="020B0604030504040204" pitchFamily="34" charset="0"/>
                <a:cs typeface="Tahoma" panose="020B0604030504040204" pitchFamily="34" charset="0"/>
              </a:rPr>
              <a:t>finansial</a:t>
            </a:r>
            <a:r>
              <a:rPr sz="1100" dirty="0">
                <a:latin typeface="Tahoma" panose="020B0604030504040204" pitchFamily="34" charset="0"/>
                <a:ea typeface="Tahoma" panose="020B0604030504040204" pitchFamily="34" charset="0"/>
                <a:cs typeface="Tahoma" panose="020B0604030504040204" pitchFamily="34" charset="0"/>
              </a:rPr>
              <a:t>)</a:t>
            </a:r>
            <a:endParaRPr lang="en-US" sz="1100" dirty="0">
              <a:latin typeface="Tahoma" panose="020B0604030504040204" pitchFamily="34" charset="0"/>
              <a:ea typeface="Tahoma" panose="020B0604030504040204" pitchFamily="34" charset="0"/>
              <a:cs typeface="Tahoma" panose="020B0604030504040204" pitchFamily="34" charset="0"/>
            </a:endParaRPr>
          </a:p>
          <a:p>
            <a:pPr marL="88265" marR="50165">
              <a:lnSpc>
                <a:spcPct val="100000"/>
              </a:lnSpc>
              <a:spcBef>
                <a:spcPts val="600"/>
              </a:spcBef>
            </a:pPr>
            <a:endParaRPr sz="1100" dirty="0">
              <a:latin typeface="Tahoma" panose="020B0604030504040204" pitchFamily="34" charset="0"/>
              <a:ea typeface="Tahoma" panose="020B0604030504040204" pitchFamily="34" charset="0"/>
              <a:cs typeface="Tahoma" panose="020B0604030504040204" pitchFamily="34" charset="0"/>
            </a:endParaRPr>
          </a:p>
        </p:txBody>
      </p:sp>
      <p:sp>
        <p:nvSpPr>
          <p:cNvPr id="22" name="object 22"/>
          <p:cNvSpPr txBox="1"/>
          <p:nvPr/>
        </p:nvSpPr>
        <p:spPr>
          <a:xfrm>
            <a:off x="149885" y="3449954"/>
            <a:ext cx="955675" cy="1437573"/>
          </a:xfrm>
          <a:prstGeom prst="rect">
            <a:avLst/>
          </a:prstGeom>
          <a:solidFill>
            <a:srgbClr val="2E5496"/>
          </a:solidFill>
          <a:ln w="9525">
            <a:solidFill>
              <a:srgbClr val="28649C"/>
            </a:solidFill>
          </a:ln>
        </p:spPr>
        <p:txBody>
          <a:bodyPr vert="horz" wrap="square" lIns="0" tIns="21590" rIns="0" bIns="0" rtlCol="0">
            <a:spAutoFit/>
          </a:bodyPr>
          <a:lstStyle/>
          <a:p>
            <a:pPr>
              <a:lnSpc>
                <a:spcPct val="100000"/>
              </a:lnSpc>
              <a:spcBef>
                <a:spcPts val="170"/>
              </a:spcBef>
            </a:pPr>
            <a:endParaRPr sz="1600" dirty="0">
              <a:latin typeface="Times New Roman"/>
              <a:cs typeface="Times New Roman"/>
            </a:endParaRPr>
          </a:p>
          <a:p>
            <a:pPr marL="87630" algn="ctr">
              <a:lnSpc>
                <a:spcPct val="100000"/>
              </a:lnSpc>
            </a:pPr>
            <a:r>
              <a:rPr sz="1600" b="1" dirty="0">
                <a:solidFill>
                  <a:srgbClr val="FFFFFF"/>
                </a:solidFill>
                <a:latin typeface="Arial"/>
                <a:cs typeface="Arial"/>
              </a:rPr>
              <a:t>VGF</a:t>
            </a:r>
            <a:endParaRPr sz="1600" dirty="0">
              <a:latin typeface="Arial"/>
              <a:cs typeface="Arial"/>
            </a:endParaRPr>
          </a:p>
          <a:p>
            <a:pPr marL="122555" marR="27305" algn="ctr">
              <a:lnSpc>
                <a:spcPct val="100000"/>
              </a:lnSpc>
              <a:spcBef>
                <a:spcPts val="5"/>
              </a:spcBef>
            </a:pPr>
            <a:r>
              <a:rPr sz="1200" dirty="0">
                <a:solidFill>
                  <a:srgbClr val="FFFFFF"/>
                </a:solidFill>
                <a:latin typeface="Tahoma"/>
                <a:cs typeface="Tahoma"/>
              </a:rPr>
              <a:t>(</a:t>
            </a:r>
            <a:r>
              <a:rPr sz="1200" i="1" dirty="0">
                <a:solidFill>
                  <a:srgbClr val="FFFFFF"/>
                </a:solidFill>
                <a:latin typeface="Arial"/>
                <a:cs typeface="Arial"/>
              </a:rPr>
              <a:t>Viability Gap Fund)</a:t>
            </a:r>
            <a:endParaRPr lang="en-US" sz="1200" i="1" dirty="0">
              <a:solidFill>
                <a:srgbClr val="FFFFFF"/>
              </a:solidFill>
              <a:latin typeface="Arial"/>
              <a:cs typeface="Arial"/>
            </a:endParaRPr>
          </a:p>
          <a:p>
            <a:pPr marL="122555" marR="27305" algn="ctr">
              <a:lnSpc>
                <a:spcPct val="100000"/>
              </a:lnSpc>
              <a:spcBef>
                <a:spcPts val="5"/>
              </a:spcBef>
            </a:pPr>
            <a:endParaRPr lang="en-US" sz="1200" dirty="0">
              <a:latin typeface="Arial"/>
              <a:cs typeface="Arial"/>
            </a:endParaRPr>
          </a:p>
          <a:p>
            <a:pPr marL="122555" marR="27305" algn="ctr">
              <a:lnSpc>
                <a:spcPct val="100000"/>
              </a:lnSpc>
              <a:spcBef>
                <a:spcPts val="5"/>
              </a:spcBef>
            </a:pPr>
            <a:endParaRPr lang="en-US" sz="1200" dirty="0">
              <a:latin typeface="Arial"/>
              <a:cs typeface="Arial"/>
            </a:endParaRPr>
          </a:p>
          <a:p>
            <a:pPr marL="122555" marR="27305" algn="ctr">
              <a:lnSpc>
                <a:spcPct val="100000"/>
              </a:lnSpc>
              <a:spcBef>
                <a:spcPts val="5"/>
              </a:spcBef>
            </a:pPr>
            <a:endParaRPr sz="1200" dirty="0">
              <a:latin typeface="Arial"/>
              <a:cs typeface="Arial"/>
            </a:endParaRPr>
          </a:p>
        </p:txBody>
      </p:sp>
      <p:sp>
        <p:nvSpPr>
          <p:cNvPr id="23" name="object 23"/>
          <p:cNvSpPr txBox="1"/>
          <p:nvPr/>
        </p:nvSpPr>
        <p:spPr>
          <a:xfrm>
            <a:off x="1102537" y="4855705"/>
            <a:ext cx="1995805" cy="1251625"/>
          </a:xfrm>
          <a:prstGeom prst="rect">
            <a:avLst/>
          </a:prstGeom>
          <a:ln w="9525">
            <a:solidFill>
              <a:srgbClr val="28649C"/>
            </a:solidFill>
          </a:ln>
        </p:spPr>
        <p:txBody>
          <a:bodyPr vert="horz" wrap="square" lIns="0" tIns="66040" rIns="0" bIns="0" rtlCol="0">
            <a:spAutoFit/>
          </a:bodyPr>
          <a:lstStyle/>
          <a:p>
            <a:pPr marL="88265" marR="65405">
              <a:lnSpc>
                <a:spcPct val="100000"/>
              </a:lnSpc>
              <a:spcBef>
                <a:spcPts val="520"/>
              </a:spcBef>
            </a:pPr>
            <a:r>
              <a:rPr sz="1100" dirty="0">
                <a:latin typeface="Tahoma" panose="020B0604030504040204" pitchFamily="34" charset="0"/>
                <a:ea typeface="Tahoma" panose="020B0604030504040204" pitchFamily="34" charset="0"/>
                <a:cs typeface="Tahoma" panose="020B0604030504040204" pitchFamily="34" charset="0"/>
              </a:rPr>
              <a:t>Pendirian </a:t>
            </a:r>
            <a:r>
              <a:rPr sz="1100" b="1" dirty="0">
                <a:latin typeface="Tahoma" panose="020B0604030504040204" pitchFamily="34" charset="0"/>
                <a:ea typeface="Tahoma" panose="020B0604030504040204" pitchFamily="34" charset="0"/>
                <a:cs typeface="Tahoma" panose="020B0604030504040204" pitchFamily="34" charset="0"/>
              </a:rPr>
              <a:t>SMV </a:t>
            </a:r>
            <a:r>
              <a:rPr sz="1100" dirty="0">
                <a:latin typeface="Tahoma" panose="020B0604030504040204" pitchFamily="34" charset="0"/>
                <a:ea typeface="Tahoma" panose="020B0604030504040204" pitchFamily="34" charset="0"/>
                <a:cs typeface="Tahoma" panose="020B0604030504040204" pitchFamily="34" charset="0"/>
              </a:rPr>
              <a:t>untuk penyediaan penjaminan pemerintah (PT PII) dan pembiayaan jangka panjang (PT SMI maupun</a:t>
            </a:r>
          </a:p>
          <a:p>
            <a:pPr marL="88265">
              <a:lnSpc>
                <a:spcPct val="100000"/>
              </a:lnSpc>
            </a:pPr>
            <a:r>
              <a:rPr sz="1100" dirty="0">
                <a:latin typeface="Tahoma" panose="020B0604030504040204" pitchFamily="34" charset="0"/>
                <a:ea typeface="Tahoma" panose="020B0604030504040204" pitchFamily="34" charset="0"/>
                <a:cs typeface="Tahoma" panose="020B0604030504040204" pitchFamily="34" charset="0"/>
              </a:rPr>
              <a:t>PT IIF).</a:t>
            </a:r>
            <a:endParaRPr lang="en-US" sz="1100" dirty="0">
              <a:latin typeface="Tahoma" panose="020B0604030504040204" pitchFamily="34" charset="0"/>
              <a:ea typeface="Tahoma" panose="020B0604030504040204" pitchFamily="34" charset="0"/>
              <a:cs typeface="Tahoma" panose="020B0604030504040204" pitchFamily="34" charset="0"/>
            </a:endParaRPr>
          </a:p>
          <a:p>
            <a:pPr marL="88265">
              <a:lnSpc>
                <a:spcPct val="100000"/>
              </a:lnSpc>
            </a:pPr>
            <a:endParaRPr sz="1100" dirty="0">
              <a:latin typeface="Tahoma" panose="020B0604030504040204" pitchFamily="34" charset="0"/>
              <a:ea typeface="Tahoma" panose="020B0604030504040204" pitchFamily="34" charset="0"/>
              <a:cs typeface="Tahoma" panose="020B0604030504040204" pitchFamily="34" charset="0"/>
            </a:endParaRPr>
          </a:p>
        </p:txBody>
      </p:sp>
      <p:sp>
        <p:nvSpPr>
          <p:cNvPr id="24" name="object 24"/>
          <p:cNvSpPr txBox="1"/>
          <p:nvPr/>
        </p:nvSpPr>
        <p:spPr>
          <a:xfrm>
            <a:off x="147053" y="4855705"/>
            <a:ext cx="955675" cy="1322798"/>
          </a:xfrm>
          <a:prstGeom prst="rect">
            <a:avLst/>
          </a:prstGeom>
          <a:solidFill>
            <a:srgbClr val="2E5496"/>
          </a:solidFill>
          <a:ln w="9525">
            <a:solidFill>
              <a:srgbClr val="28649C"/>
            </a:solidFill>
          </a:ln>
        </p:spPr>
        <p:txBody>
          <a:bodyPr vert="horz" wrap="square" lIns="0" tIns="90805" rIns="0" bIns="0" rtlCol="0">
            <a:spAutoFit/>
          </a:bodyPr>
          <a:lstStyle/>
          <a:p>
            <a:pPr>
              <a:lnSpc>
                <a:spcPct val="100000"/>
              </a:lnSpc>
              <a:spcBef>
                <a:spcPts val="715"/>
              </a:spcBef>
            </a:pPr>
            <a:endParaRPr sz="1600" dirty="0">
              <a:latin typeface="Times New Roman"/>
              <a:cs typeface="Times New Roman"/>
            </a:endParaRPr>
          </a:p>
          <a:p>
            <a:pPr marR="170815" indent="19050">
              <a:lnSpc>
                <a:spcPct val="100000"/>
              </a:lnSpc>
            </a:pPr>
            <a:r>
              <a:rPr sz="1600" b="1" i="1" dirty="0">
                <a:solidFill>
                  <a:srgbClr val="FFFFFF"/>
                </a:solidFill>
                <a:latin typeface="Arial"/>
                <a:cs typeface="Arial"/>
              </a:rPr>
              <a:t>Bank- ability</a:t>
            </a:r>
            <a:endParaRPr lang="en-US" sz="1600" b="1" i="1" dirty="0">
              <a:solidFill>
                <a:srgbClr val="FFFFFF"/>
              </a:solidFill>
              <a:latin typeface="Arial"/>
              <a:cs typeface="Arial"/>
            </a:endParaRPr>
          </a:p>
          <a:p>
            <a:pPr marR="170815" indent="19050">
              <a:lnSpc>
                <a:spcPct val="100000"/>
              </a:lnSpc>
            </a:pPr>
            <a:endParaRPr lang="en-US" sz="1600" dirty="0">
              <a:latin typeface="Arial"/>
              <a:cs typeface="Arial"/>
            </a:endParaRPr>
          </a:p>
          <a:p>
            <a:pPr marR="170815" indent="19050">
              <a:lnSpc>
                <a:spcPct val="100000"/>
              </a:lnSpc>
            </a:pPr>
            <a:endParaRPr sz="1600" dirty="0">
              <a:latin typeface="Arial"/>
              <a:cs typeface="Arial"/>
            </a:endParaRPr>
          </a:p>
        </p:txBody>
      </p:sp>
      <p:pic>
        <p:nvPicPr>
          <p:cNvPr id="25" name="object 25"/>
          <p:cNvPicPr/>
          <p:nvPr/>
        </p:nvPicPr>
        <p:blipFill>
          <a:blip r:embed="rId7" cstate="print"/>
          <a:stretch>
            <a:fillRect/>
          </a:stretch>
        </p:blipFill>
        <p:spPr>
          <a:xfrm>
            <a:off x="1775021" y="2862205"/>
            <a:ext cx="465455" cy="370090"/>
          </a:xfrm>
          <a:prstGeom prst="rect">
            <a:avLst/>
          </a:prstGeom>
        </p:spPr>
      </p:pic>
      <p:pic>
        <p:nvPicPr>
          <p:cNvPr id="26" name="object 26"/>
          <p:cNvPicPr/>
          <p:nvPr/>
        </p:nvPicPr>
        <p:blipFill>
          <a:blip r:embed="rId8" cstate="print"/>
          <a:stretch>
            <a:fillRect/>
          </a:stretch>
        </p:blipFill>
        <p:spPr>
          <a:xfrm>
            <a:off x="2341519" y="2851847"/>
            <a:ext cx="647950" cy="378832"/>
          </a:xfrm>
          <a:prstGeom prst="rect">
            <a:avLst/>
          </a:prstGeom>
        </p:spPr>
      </p:pic>
      <p:grpSp>
        <p:nvGrpSpPr>
          <p:cNvPr id="27" name="object 27"/>
          <p:cNvGrpSpPr/>
          <p:nvPr/>
        </p:nvGrpSpPr>
        <p:grpSpPr>
          <a:xfrm>
            <a:off x="2160479" y="5716037"/>
            <a:ext cx="979169" cy="458470"/>
            <a:chOff x="2112772" y="5542838"/>
            <a:chExt cx="979169" cy="458470"/>
          </a:xfrm>
        </p:grpSpPr>
        <p:pic>
          <p:nvPicPr>
            <p:cNvPr id="28" name="object 28"/>
            <p:cNvPicPr/>
            <p:nvPr/>
          </p:nvPicPr>
          <p:blipFill>
            <a:blip r:embed="rId9" cstate="print"/>
            <a:stretch>
              <a:fillRect/>
            </a:stretch>
          </p:blipFill>
          <p:spPr>
            <a:xfrm>
              <a:off x="2112772" y="5645695"/>
              <a:ext cx="312063" cy="263125"/>
            </a:xfrm>
            <a:prstGeom prst="rect">
              <a:avLst/>
            </a:prstGeom>
          </p:spPr>
        </p:pic>
        <p:pic>
          <p:nvPicPr>
            <p:cNvPr id="29" name="object 29"/>
            <p:cNvPicPr/>
            <p:nvPr/>
          </p:nvPicPr>
          <p:blipFill>
            <a:blip r:embed="rId10" cstate="print"/>
            <a:stretch>
              <a:fillRect/>
            </a:stretch>
          </p:blipFill>
          <p:spPr>
            <a:xfrm>
              <a:off x="2431923" y="5542838"/>
              <a:ext cx="659752" cy="458038"/>
            </a:xfrm>
            <a:prstGeom prst="rect">
              <a:avLst/>
            </a:prstGeom>
          </p:spPr>
        </p:pic>
      </p:grpSp>
      <p:pic>
        <p:nvPicPr>
          <p:cNvPr id="30" name="object 30"/>
          <p:cNvPicPr/>
          <p:nvPr/>
        </p:nvPicPr>
        <p:blipFill>
          <a:blip r:embed="rId11" cstate="print"/>
          <a:stretch>
            <a:fillRect/>
          </a:stretch>
        </p:blipFill>
        <p:spPr>
          <a:xfrm>
            <a:off x="1728729" y="5828103"/>
            <a:ext cx="343376" cy="267396"/>
          </a:xfrm>
          <a:prstGeom prst="rect">
            <a:avLst/>
          </a:prstGeom>
        </p:spPr>
      </p:pic>
      <p:pic>
        <p:nvPicPr>
          <p:cNvPr id="31" name="object 31"/>
          <p:cNvPicPr/>
          <p:nvPr/>
        </p:nvPicPr>
        <p:blipFill>
          <a:blip r:embed="rId12" cstate="print"/>
          <a:stretch>
            <a:fillRect/>
          </a:stretch>
        </p:blipFill>
        <p:spPr>
          <a:xfrm>
            <a:off x="1232725" y="2870428"/>
            <a:ext cx="404190" cy="375183"/>
          </a:xfrm>
          <a:prstGeom prst="rect">
            <a:avLst/>
          </a:prstGeom>
        </p:spPr>
      </p:pic>
      <p:graphicFrame>
        <p:nvGraphicFramePr>
          <p:cNvPr id="32" name="object 32"/>
          <p:cNvGraphicFramePr>
            <a:graphicFrameLocks noGrp="1"/>
          </p:cNvGraphicFramePr>
          <p:nvPr>
            <p:extLst>
              <p:ext uri="{D42A27DB-BD31-4B8C-83A1-F6EECF244321}">
                <p14:modId xmlns:p14="http://schemas.microsoft.com/office/powerpoint/2010/main" val="4174489169"/>
              </p:ext>
            </p:extLst>
          </p:nvPr>
        </p:nvGraphicFramePr>
        <p:xfrm>
          <a:off x="145122" y="1331518"/>
          <a:ext cx="2978150" cy="2121535"/>
        </p:xfrm>
        <a:graphic>
          <a:graphicData uri="http://schemas.openxmlformats.org/drawingml/2006/table">
            <a:tbl>
              <a:tblPr firstRow="1" bandRow="1">
                <a:tableStyleId>{2D5ABB26-0587-4C30-8999-92F81FD0307C}</a:tableStyleId>
              </a:tblPr>
              <a:tblGrid>
                <a:gridCol w="955675">
                  <a:extLst>
                    <a:ext uri="{9D8B030D-6E8A-4147-A177-3AD203B41FA5}">
                      <a16:colId xmlns:a16="http://schemas.microsoft.com/office/drawing/2014/main" val="20000"/>
                    </a:ext>
                  </a:extLst>
                </a:gridCol>
                <a:gridCol w="2022475">
                  <a:extLst>
                    <a:ext uri="{9D8B030D-6E8A-4147-A177-3AD203B41FA5}">
                      <a16:colId xmlns:a16="http://schemas.microsoft.com/office/drawing/2014/main" val="20001"/>
                    </a:ext>
                  </a:extLst>
                </a:gridCol>
              </a:tblGrid>
              <a:tr h="552450">
                <a:tc gridSpan="2">
                  <a:txBody>
                    <a:bodyPr/>
                    <a:lstStyle/>
                    <a:p>
                      <a:pPr marL="914400" marR="616585" indent="-19050">
                        <a:lnSpc>
                          <a:spcPct val="100000"/>
                        </a:lnSpc>
                        <a:spcBef>
                          <a:spcPts val="165"/>
                        </a:spcBef>
                      </a:pPr>
                      <a:r>
                        <a:rPr sz="1400" b="1" spc="0" dirty="0">
                          <a:solidFill>
                            <a:srgbClr val="FFFFFF"/>
                          </a:solidFill>
                          <a:latin typeface="Arial"/>
                          <a:cs typeface="Arial"/>
                        </a:rPr>
                        <a:t>DUKUNGAN DALAM SKEMA KPDBU</a:t>
                      </a:r>
                      <a:endParaRPr sz="1400" spc="0" dirty="0">
                        <a:latin typeface="Arial"/>
                        <a:cs typeface="Arial"/>
                      </a:endParaRPr>
                    </a:p>
                  </a:txBody>
                  <a:tcPr marL="0" marR="0" marT="20955" marB="0">
                    <a:lnL w="3175">
                      <a:solidFill>
                        <a:srgbClr val="28649C"/>
                      </a:solidFill>
                      <a:prstDash val="solid"/>
                    </a:lnL>
                    <a:lnR w="9525">
                      <a:solidFill>
                        <a:srgbClr val="28649C"/>
                      </a:solidFill>
                      <a:prstDash val="solid"/>
                    </a:lnR>
                    <a:lnT w="9525">
                      <a:solidFill>
                        <a:srgbClr val="28649C"/>
                      </a:solidFill>
                      <a:prstDash val="solid"/>
                    </a:lnT>
                    <a:lnB w="9525">
                      <a:solidFill>
                        <a:srgbClr val="28649C"/>
                      </a:solidFill>
                      <a:prstDash val="solid"/>
                    </a:lnB>
                    <a:solidFill>
                      <a:srgbClr val="2E5496"/>
                    </a:solidFill>
                  </a:tcPr>
                </a:tc>
                <a:tc hMerge="1">
                  <a:txBody>
                    <a:bodyPr/>
                    <a:lstStyle/>
                    <a:p>
                      <a:endParaRPr/>
                    </a:p>
                  </a:txBody>
                  <a:tcPr marL="0" marR="0" marT="0" marB="0"/>
                </a:tc>
                <a:extLst>
                  <a:ext uri="{0D108BD9-81ED-4DB2-BD59-A6C34878D82A}">
                    <a16:rowId xmlns:a16="http://schemas.microsoft.com/office/drawing/2014/main" val="10000"/>
                  </a:ext>
                </a:extLst>
              </a:tr>
              <a:tr h="1460500">
                <a:tc>
                  <a:txBody>
                    <a:bodyPr/>
                    <a:lstStyle/>
                    <a:p>
                      <a:pPr>
                        <a:lnSpc>
                          <a:spcPct val="100000"/>
                        </a:lnSpc>
                        <a:spcBef>
                          <a:spcPts val="80"/>
                        </a:spcBef>
                      </a:pPr>
                      <a:endParaRPr sz="1400" spc="0">
                        <a:latin typeface="Times New Roman"/>
                        <a:cs typeface="Times New Roman"/>
                      </a:endParaRPr>
                    </a:p>
                    <a:p>
                      <a:pPr marL="88265" algn="ctr">
                        <a:lnSpc>
                          <a:spcPct val="100000"/>
                        </a:lnSpc>
                        <a:spcBef>
                          <a:spcPts val="5"/>
                        </a:spcBef>
                      </a:pPr>
                      <a:r>
                        <a:rPr sz="1400" b="1" spc="0" dirty="0">
                          <a:solidFill>
                            <a:srgbClr val="FFFFFF"/>
                          </a:solidFill>
                          <a:latin typeface="Arial"/>
                          <a:cs typeface="Arial"/>
                        </a:rPr>
                        <a:t>PDF</a:t>
                      </a:r>
                      <a:endParaRPr sz="1400" spc="0">
                        <a:latin typeface="Arial"/>
                        <a:cs typeface="Arial"/>
                      </a:endParaRPr>
                    </a:p>
                    <a:p>
                      <a:pPr marL="120650" marR="27305" indent="1270" algn="ctr">
                        <a:lnSpc>
                          <a:spcPct val="100000"/>
                        </a:lnSpc>
                      </a:pPr>
                      <a:r>
                        <a:rPr sz="1100" spc="0" dirty="0">
                          <a:solidFill>
                            <a:srgbClr val="FFFFFF"/>
                          </a:solidFill>
                          <a:latin typeface="Tahoma"/>
                          <a:cs typeface="Tahoma"/>
                        </a:rPr>
                        <a:t>(</a:t>
                      </a:r>
                      <a:r>
                        <a:rPr sz="1100" i="1" spc="0" dirty="0">
                          <a:solidFill>
                            <a:srgbClr val="FFFFFF"/>
                          </a:solidFill>
                          <a:latin typeface="Arial"/>
                          <a:cs typeface="Arial"/>
                        </a:rPr>
                        <a:t>Project Development Facility)</a:t>
                      </a:r>
                      <a:endParaRPr sz="1100" spc="0">
                        <a:latin typeface="Arial"/>
                        <a:cs typeface="Arial"/>
                      </a:endParaRPr>
                    </a:p>
                  </a:txBody>
                  <a:tcPr marL="0" marR="0" marT="10160" marB="0">
                    <a:lnL w="9525">
                      <a:solidFill>
                        <a:srgbClr val="28649C"/>
                      </a:solidFill>
                      <a:prstDash val="solid"/>
                    </a:lnL>
                    <a:lnR w="9525">
                      <a:solidFill>
                        <a:srgbClr val="28649C"/>
                      </a:solidFill>
                      <a:prstDash val="solid"/>
                    </a:lnR>
                    <a:lnT w="9525">
                      <a:solidFill>
                        <a:srgbClr val="28649C"/>
                      </a:solidFill>
                      <a:prstDash val="solid"/>
                    </a:lnT>
                    <a:lnB w="9525">
                      <a:solidFill>
                        <a:srgbClr val="28649C"/>
                      </a:solidFill>
                      <a:prstDash val="solid"/>
                    </a:lnB>
                    <a:solidFill>
                      <a:srgbClr val="2E5496"/>
                    </a:solidFill>
                  </a:tcPr>
                </a:tc>
                <a:tc>
                  <a:txBody>
                    <a:bodyPr/>
                    <a:lstStyle/>
                    <a:p>
                      <a:pPr marL="88265" marR="116205">
                        <a:lnSpc>
                          <a:spcPct val="100000"/>
                        </a:lnSpc>
                      </a:pPr>
                      <a:r>
                        <a:rPr sz="1050" spc="0" dirty="0" err="1">
                          <a:latin typeface="Tahoma"/>
                          <a:cs typeface="Tahoma"/>
                        </a:rPr>
                        <a:t>Fasilitas</a:t>
                      </a:r>
                      <a:r>
                        <a:rPr sz="1050" spc="0" dirty="0">
                          <a:latin typeface="Tahoma"/>
                          <a:cs typeface="Tahoma"/>
                        </a:rPr>
                        <a:t> penyusunan kajian akhir prastudi kelayakan, dokumen lelang, dan mendampingi PJPK dalam transaksi </a:t>
                      </a:r>
                      <a:r>
                        <a:rPr sz="1050" spc="0" dirty="0" err="1">
                          <a:latin typeface="Tahoma"/>
                          <a:cs typeface="Tahoma"/>
                        </a:rPr>
                        <a:t>proyek</a:t>
                      </a:r>
                      <a:r>
                        <a:rPr sz="1050" spc="0" dirty="0">
                          <a:latin typeface="Tahoma"/>
                          <a:cs typeface="Tahoma"/>
                        </a:rPr>
                        <a:t> KPBU</a:t>
                      </a:r>
                      <a:endParaRPr lang="en-US" sz="1050" spc="0" dirty="0">
                        <a:latin typeface="Tahoma"/>
                        <a:cs typeface="Tahoma"/>
                      </a:endParaRPr>
                    </a:p>
                    <a:p>
                      <a:pPr marL="88265" marR="116205">
                        <a:lnSpc>
                          <a:spcPct val="100000"/>
                        </a:lnSpc>
                      </a:pPr>
                      <a:endParaRPr sz="1050" spc="0" dirty="0">
                        <a:latin typeface="Tahoma"/>
                        <a:cs typeface="Tahoma"/>
                      </a:endParaRPr>
                    </a:p>
                  </a:txBody>
                  <a:tcPr marL="0" marR="0" marT="61594" marB="0">
                    <a:lnL w="9525">
                      <a:solidFill>
                        <a:srgbClr val="28649C"/>
                      </a:solidFill>
                      <a:prstDash val="solid"/>
                    </a:lnL>
                    <a:lnR w="9525">
                      <a:solidFill>
                        <a:srgbClr val="28649C"/>
                      </a:solidFill>
                      <a:prstDash val="solid"/>
                    </a:lnR>
                    <a:lnT w="9525">
                      <a:solidFill>
                        <a:srgbClr val="28649C"/>
                      </a:solidFill>
                      <a:prstDash val="solid"/>
                    </a:lnT>
                    <a:lnB w="9525">
                      <a:solidFill>
                        <a:srgbClr val="28649C"/>
                      </a:solidFill>
                      <a:prstDash val="solid"/>
                    </a:lnB>
                  </a:tcPr>
                </a:tc>
                <a:extLst>
                  <a:ext uri="{0D108BD9-81ED-4DB2-BD59-A6C34878D82A}">
                    <a16:rowId xmlns:a16="http://schemas.microsoft.com/office/drawing/2014/main" val="10001"/>
                  </a:ext>
                </a:extLst>
              </a:tr>
            </a:tbl>
          </a:graphicData>
        </a:graphic>
      </p:graphicFrame>
      <p:pic>
        <p:nvPicPr>
          <p:cNvPr id="33" name="object 33"/>
          <p:cNvPicPr/>
          <p:nvPr/>
        </p:nvPicPr>
        <p:blipFill>
          <a:blip r:embed="rId12" cstate="print"/>
          <a:stretch>
            <a:fillRect/>
          </a:stretch>
        </p:blipFill>
        <p:spPr>
          <a:xfrm>
            <a:off x="2765984" y="4473303"/>
            <a:ext cx="404190" cy="375183"/>
          </a:xfrm>
          <a:prstGeom prst="rect">
            <a:avLst/>
          </a:prstGeom>
        </p:spPr>
      </p:pic>
      <p:grpSp>
        <p:nvGrpSpPr>
          <p:cNvPr id="34" name="object 34"/>
          <p:cNvGrpSpPr/>
          <p:nvPr/>
        </p:nvGrpSpPr>
        <p:grpSpPr>
          <a:xfrm>
            <a:off x="11230356" y="1612900"/>
            <a:ext cx="883285" cy="896619"/>
            <a:chOff x="11230356" y="1612900"/>
            <a:chExt cx="883285" cy="896619"/>
          </a:xfrm>
        </p:grpSpPr>
        <p:sp>
          <p:nvSpPr>
            <p:cNvPr id="35" name="object 35"/>
            <p:cNvSpPr/>
            <p:nvPr/>
          </p:nvSpPr>
          <p:spPr>
            <a:xfrm>
              <a:off x="11239881" y="1622425"/>
              <a:ext cx="864235" cy="877569"/>
            </a:xfrm>
            <a:custGeom>
              <a:avLst/>
              <a:gdLst/>
              <a:ahLst/>
              <a:cxnLst/>
              <a:rect l="l" t="t" r="r" b="b"/>
              <a:pathLst>
                <a:path w="864234" h="877569">
                  <a:moveTo>
                    <a:pt x="432053" y="0"/>
                  </a:moveTo>
                  <a:lnTo>
                    <a:pt x="384974" y="2573"/>
                  </a:lnTo>
                  <a:lnTo>
                    <a:pt x="339363" y="10114"/>
                  </a:lnTo>
                  <a:lnTo>
                    <a:pt x="295485" y="22357"/>
                  </a:lnTo>
                  <a:lnTo>
                    <a:pt x="253603" y="39032"/>
                  </a:lnTo>
                  <a:lnTo>
                    <a:pt x="213980" y="59873"/>
                  </a:lnTo>
                  <a:lnTo>
                    <a:pt x="176881" y="84612"/>
                  </a:lnTo>
                  <a:lnTo>
                    <a:pt x="142568" y="112982"/>
                  </a:lnTo>
                  <a:lnTo>
                    <a:pt x="111305" y="144714"/>
                  </a:lnTo>
                  <a:lnTo>
                    <a:pt x="83356" y="179542"/>
                  </a:lnTo>
                  <a:lnTo>
                    <a:pt x="58984" y="217198"/>
                  </a:lnTo>
                  <a:lnTo>
                    <a:pt x="38452" y="257414"/>
                  </a:lnTo>
                  <a:lnTo>
                    <a:pt x="22024" y="299923"/>
                  </a:lnTo>
                  <a:lnTo>
                    <a:pt x="9964" y="344457"/>
                  </a:lnTo>
                  <a:lnTo>
                    <a:pt x="2535" y="390749"/>
                  </a:lnTo>
                  <a:lnTo>
                    <a:pt x="0" y="438530"/>
                  </a:lnTo>
                  <a:lnTo>
                    <a:pt x="2535" y="486312"/>
                  </a:lnTo>
                  <a:lnTo>
                    <a:pt x="9964" y="532604"/>
                  </a:lnTo>
                  <a:lnTo>
                    <a:pt x="22024" y="577138"/>
                  </a:lnTo>
                  <a:lnTo>
                    <a:pt x="38452" y="619647"/>
                  </a:lnTo>
                  <a:lnTo>
                    <a:pt x="58984" y="659863"/>
                  </a:lnTo>
                  <a:lnTo>
                    <a:pt x="83356" y="697519"/>
                  </a:lnTo>
                  <a:lnTo>
                    <a:pt x="111305" y="732347"/>
                  </a:lnTo>
                  <a:lnTo>
                    <a:pt x="142568" y="764079"/>
                  </a:lnTo>
                  <a:lnTo>
                    <a:pt x="176881" y="792449"/>
                  </a:lnTo>
                  <a:lnTo>
                    <a:pt x="213980" y="817188"/>
                  </a:lnTo>
                  <a:lnTo>
                    <a:pt x="253603" y="838029"/>
                  </a:lnTo>
                  <a:lnTo>
                    <a:pt x="295485" y="854704"/>
                  </a:lnTo>
                  <a:lnTo>
                    <a:pt x="339363" y="866947"/>
                  </a:lnTo>
                  <a:lnTo>
                    <a:pt x="384974" y="874488"/>
                  </a:lnTo>
                  <a:lnTo>
                    <a:pt x="432053" y="877062"/>
                  </a:lnTo>
                  <a:lnTo>
                    <a:pt x="479110" y="874488"/>
                  </a:lnTo>
                  <a:lnTo>
                    <a:pt x="524700" y="866947"/>
                  </a:lnTo>
                  <a:lnTo>
                    <a:pt x="568560" y="854704"/>
                  </a:lnTo>
                  <a:lnTo>
                    <a:pt x="610427" y="838029"/>
                  </a:lnTo>
                  <a:lnTo>
                    <a:pt x="650037" y="817188"/>
                  </a:lnTo>
                  <a:lnTo>
                    <a:pt x="687126" y="792449"/>
                  </a:lnTo>
                  <a:lnTo>
                    <a:pt x="721431" y="764079"/>
                  </a:lnTo>
                  <a:lnTo>
                    <a:pt x="752687" y="732347"/>
                  </a:lnTo>
                  <a:lnTo>
                    <a:pt x="780632" y="697519"/>
                  </a:lnTo>
                  <a:lnTo>
                    <a:pt x="805001" y="659863"/>
                  </a:lnTo>
                  <a:lnTo>
                    <a:pt x="825530" y="619647"/>
                  </a:lnTo>
                  <a:lnTo>
                    <a:pt x="841957" y="577138"/>
                  </a:lnTo>
                  <a:lnTo>
                    <a:pt x="854016" y="532604"/>
                  </a:lnTo>
                  <a:lnTo>
                    <a:pt x="861446" y="486312"/>
                  </a:lnTo>
                  <a:lnTo>
                    <a:pt x="863980" y="438530"/>
                  </a:lnTo>
                  <a:lnTo>
                    <a:pt x="861446" y="390749"/>
                  </a:lnTo>
                  <a:lnTo>
                    <a:pt x="854016" y="344457"/>
                  </a:lnTo>
                  <a:lnTo>
                    <a:pt x="841957" y="299923"/>
                  </a:lnTo>
                  <a:lnTo>
                    <a:pt x="825530" y="257414"/>
                  </a:lnTo>
                  <a:lnTo>
                    <a:pt x="805001" y="217198"/>
                  </a:lnTo>
                  <a:lnTo>
                    <a:pt x="780632" y="179542"/>
                  </a:lnTo>
                  <a:lnTo>
                    <a:pt x="752687" y="144714"/>
                  </a:lnTo>
                  <a:lnTo>
                    <a:pt x="721431" y="112982"/>
                  </a:lnTo>
                  <a:lnTo>
                    <a:pt x="687126" y="84612"/>
                  </a:lnTo>
                  <a:lnTo>
                    <a:pt x="650037" y="59873"/>
                  </a:lnTo>
                  <a:lnTo>
                    <a:pt x="610427" y="39032"/>
                  </a:lnTo>
                  <a:lnTo>
                    <a:pt x="568560" y="22357"/>
                  </a:lnTo>
                  <a:lnTo>
                    <a:pt x="524700" y="10114"/>
                  </a:lnTo>
                  <a:lnTo>
                    <a:pt x="479110" y="2573"/>
                  </a:lnTo>
                  <a:lnTo>
                    <a:pt x="432053" y="0"/>
                  </a:lnTo>
                  <a:close/>
                </a:path>
              </a:pathLst>
            </a:custGeom>
            <a:solidFill>
              <a:srgbClr val="DAE2F3"/>
            </a:solidFill>
          </p:spPr>
          <p:txBody>
            <a:bodyPr wrap="square" lIns="0" tIns="0" rIns="0" bIns="0" rtlCol="0"/>
            <a:lstStyle/>
            <a:p>
              <a:endParaRPr/>
            </a:p>
          </p:txBody>
        </p:sp>
        <p:sp>
          <p:nvSpPr>
            <p:cNvPr id="36" name="object 36"/>
            <p:cNvSpPr/>
            <p:nvPr/>
          </p:nvSpPr>
          <p:spPr>
            <a:xfrm>
              <a:off x="11239881" y="1622425"/>
              <a:ext cx="864235" cy="877569"/>
            </a:xfrm>
            <a:custGeom>
              <a:avLst/>
              <a:gdLst/>
              <a:ahLst/>
              <a:cxnLst/>
              <a:rect l="l" t="t" r="r" b="b"/>
              <a:pathLst>
                <a:path w="864234" h="877569">
                  <a:moveTo>
                    <a:pt x="0" y="438530"/>
                  </a:moveTo>
                  <a:lnTo>
                    <a:pt x="2535" y="390749"/>
                  </a:lnTo>
                  <a:lnTo>
                    <a:pt x="9964" y="344457"/>
                  </a:lnTo>
                  <a:lnTo>
                    <a:pt x="22024" y="299923"/>
                  </a:lnTo>
                  <a:lnTo>
                    <a:pt x="38452" y="257414"/>
                  </a:lnTo>
                  <a:lnTo>
                    <a:pt x="58984" y="217198"/>
                  </a:lnTo>
                  <a:lnTo>
                    <a:pt x="83356" y="179542"/>
                  </a:lnTo>
                  <a:lnTo>
                    <a:pt x="111305" y="144714"/>
                  </a:lnTo>
                  <a:lnTo>
                    <a:pt x="142568" y="112982"/>
                  </a:lnTo>
                  <a:lnTo>
                    <a:pt x="176881" y="84612"/>
                  </a:lnTo>
                  <a:lnTo>
                    <a:pt x="213980" y="59873"/>
                  </a:lnTo>
                  <a:lnTo>
                    <a:pt x="253603" y="39032"/>
                  </a:lnTo>
                  <a:lnTo>
                    <a:pt x="295485" y="22357"/>
                  </a:lnTo>
                  <a:lnTo>
                    <a:pt x="339363" y="10114"/>
                  </a:lnTo>
                  <a:lnTo>
                    <a:pt x="384974" y="2573"/>
                  </a:lnTo>
                  <a:lnTo>
                    <a:pt x="432053" y="0"/>
                  </a:lnTo>
                  <a:lnTo>
                    <a:pt x="479110" y="2573"/>
                  </a:lnTo>
                  <a:lnTo>
                    <a:pt x="524700" y="10114"/>
                  </a:lnTo>
                  <a:lnTo>
                    <a:pt x="568560" y="22357"/>
                  </a:lnTo>
                  <a:lnTo>
                    <a:pt x="610427" y="39032"/>
                  </a:lnTo>
                  <a:lnTo>
                    <a:pt x="650037" y="59873"/>
                  </a:lnTo>
                  <a:lnTo>
                    <a:pt x="687126" y="84612"/>
                  </a:lnTo>
                  <a:lnTo>
                    <a:pt x="721431" y="112982"/>
                  </a:lnTo>
                  <a:lnTo>
                    <a:pt x="752687" y="144714"/>
                  </a:lnTo>
                  <a:lnTo>
                    <a:pt x="780632" y="179542"/>
                  </a:lnTo>
                  <a:lnTo>
                    <a:pt x="805001" y="217198"/>
                  </a:lnTo>
                  <a:lnTo>
                    <a:pt x="825530" y="257414"/>
                  </a:lnTo>
                  <a:lnTo>
                    <a:pt x="841957" y="299923"/>
                  </a:lnTo>
                  <a:lnTo>
                    <a:pt x="854016" y="344457"/>
                  </a:lnTo>
                  <a:lnTo>
                    <a:pt x="861446" y="390749"/>
                  </a:lnTo>
                  <a:lnTo>
                    <a:pt x="863980" y="438530"/>
                  </a:lnTo>
                  <a:lnTo>
                    <a:pt x="861446" y="486312"/>
                  </a:lnTo>
                  <a:lnTo>
                    <a:pt x="854016" y="532604"/>
                  </a:lnTo>
                  <a:lnTo>
                    <a:pt x="841957" y="577138"/>
                  </a:lnTo>
                  <a:lnTo>
                    <a:pt x="825530" y="619647"/>
                  </a:lnTo>
                  <a:lnTo>
                    <a:pt x="805001" y="659863"/>
                  </a:lnTo>
                  <a:lnTo>
                    <a:pt x="780632" y="697519"/>
                  </a:lnTo>
                  <a:lnTo>
                    <a:pt x="752687" y="732347"/>
                  </a:lnTo>
                  <a:lnTo>
                    <a:pt x="721431" y="764079"/>
                  </a:lnTo>
                  <a:lnTo>
                    <a:pt x="687126" y="792449"/>
                  </a:lnTo>
                  <a:lnTo>
                    <a:pt x="650037" y="817188"/>
                  </a:lnTo>
                  <a:lnTo>
                    <a:pt x="610427" y="838029"/>
                  </a:lnTo>
                  <a:lnTo>
                    <a:pt x="568560" y="854704"/>
                  </a:lnTo>
                  <a:lnTo>
                    <a:pt x="524700" y="866947"/>
                  </a:lnTo>
                  <a:lnTo>
                    <a:pt x="479110" y="874488"/>
                  </a:lnTo>
                  <a:lnTo>
                    <a:pt x="432053" y="877062"/>
                  </a:lnTo>
                  <a:lnTo>
                    <a:pt x="384974" y="874488"/>
                  </a:lnTo>
                  <a:lnTo>
                    <a:pt x="339363" y="866947"/>
                  </a:lnTo>
                  <a:lnTo>
                    <a:pt x="295485" y="854704"/>
                  </a:lnTo>
                  <a:lnTo>
                    <a:pt x="253603" y="838029"/>
                  </a:lnTo>
                  <a:lnTo>
                    <a:pt x="213980" y="817188"/>
                  </a:lnTo>
                  <a:lnTo>
                    <a:pt x="176881" y="792449"/>
                  </a:lnTo>
                  <a:lnTo>
                    <a:pt x="142568" y="764079"/>
                  </a:lnTo>
                  <a:lnTo>
                    <a:pt x="111305" y="732347"/>
                  </a:lnTo>
                  <a:lnTo>
                    <a:pt x="83356" y="697519"/>
                  </a:lnTo>
                  <a:lnTo>
                    <a:pt x="58984" y="659863"/>
                  </a:lnTo>
                  <a:lnTo>
                    <a:pt x="38452" y="619647"/>
                  </a:lnTo>
                  <a:lnTo>
                    <a:pt x="22024" y="577138"/>
                  </a:lnTo>
                  <a:lnTo>
                    <a:pt x="9964" y="532604"/>
                  </a:lnTo>
                  <a:lnTo>
                    <a:pt x="2535" y="486312"/>
                  </a:lnTo>
                  <a:lnTo>
                    <a:pt x="0" y="438530"/>
                  </a:lnTo>
                  <a:close/>
                </a:path>
              </a:pathLst>
            </a:custGeom>
            <a:ln w="19050">
              <a:solidFill>
                <a:srgbClr val="000000"/>
              </a:solidFill>
            </a:ln>
          </p:spPr>
          <p:txBody>
            <a:bodyPr wrap="square" lIns="0" tIns="0" rIns="0" bIns="0" rtlCol="0"/>
            <a:lstStyle/>
            <a:p>
              <a:endParaRPr/>
            </a:p>
          </p:txBody>
        </p:sp>
      </p:grpSp>
      <p:sp>
        <p:nvSpPr>
          <p:cNvPr id="37" name="object 37"/>
          <p:cNvSpPr txBox="1"/>
          <p:nvPr/>
        </p:nvSpPr>
        <p:spPr>
          <a:xfrm>
            <a:off x="11470958" y="1770217"/>
            <a:ext cx="436245" cy="521297"/>
          </a:xfrm>
          <a:prstGeom prst="rect">
            <a:avLst/>
          </a:prstGeom>
        </p:spPr>
        <p:txBody>
          <a:bodyPr vert="horz" wrap="square" lIns="0" tIns="13335" rIns="0" bIns="0" rtlCol="0">
            <a:spAutoFit/>
          </a:bodyPr>
          <a:lstStyle/>
          <a:p>
            <a:pPr marL="13970">
              <a:lnSpc>
                <a:spcPct val="100000"/>
              </a:lnSpc>
              <a:spcBef>
                <a:spcPts val="105"/>
              </a:spcBef>
            </a:pPr>
            <a:r>
              <a:rPr sz="1100" b="1" dirty="0">
                <a:latin typeface="Arial"/>
                <a:cs typeface="Arial"/>
              </a:rPr>
              <a:t>KPBU</a:t>
            </a:r>
            <a:endParaRPr sz="1100" dirty="0">
              <a:latin typeface="Arial"/>
              <a:cs typeface="Arial"/>
            </a:endParaRPr>
          </a:p>
          <a:p>
            <a:pPr marL="17145" marR="5080" indent="-5080">
              <a:lnSpc>
                <a:spcPct val="100000"/>
              </a:lnSpc>
            </a:pPr>
            <a:r>
              <a:rPr sz="1100" b="1" i="1" dirty="0">
                <a:latin typeface="Arial"/>
                <a:cs typeface="Arial"/>
              </a:rPr>
              <a:t>Small Scale</a:t>
            </a:r>
            <a:endParaRPr sz="1100" dirty="0">
              <a:latin typeface="Arial"/>
              <a:cs typeface="Arial"/>
            </a:endParaRPr>
          </a:p>
        </p:txBody>
      </p:sp>
      <p:grpSp>
        <p:nvGrpSpPr>
          <p:cNvPr id="38" name="object 38"/>
          <p:cNvGrpSpPr/>
          <p:nvPr/>
        </p:nvGrpSpPr>
        <p:grpSpPr>
          <a:xfrm>
            <a:off x="6604507" y="1560702"/>
            <a:ext cx="883285" cy="896619"/>
            <a:chOff x="6604507" y="1560702"/>
            <a:chExt cx="883285" cy="896619"/>
          </a:xfrm>
        </p:grpSpPr>
        <p:sp>
          <p:nvSpPr>
            <p:cNvPr id="39" name="object 39"/>
            <p:cNvSpPr/>
            <p:nvPr/>
          </p:nvSpPr>
          <p:spPr>
            <a:xfrm>
              <a:off x="6614032" y="1570227"/>
              <a:ext cx="864235" cy="877569"/>
            </a:xfrm>
            <a:custGeom>
              <a:avLst/>
              <a:gdLst/>
              <a:ahLst/>
              <a:cxnLst/>
              <a:rect l="l" t="t" r="r" b="b"/>
              <a:pathLst>
                <a:path w="864234" h="877569">
                  <a:moveTo>
                    <a:pt x="431926" y="0"/>
                  </a:moveTo>
                  <a:lnTo>
                    <a:pt x="384870" y="2573"/>
                  </a:lnTo>
                  <a:lnTo>
                    <a:pt x="339280" y="10114"/>
                  </a:lnTo>
                  <a:lnTo>
                    <a:pt x="295420" y="22357"/>
                  </a:lnTo>
                  <a:lnTo>
                    <a:pt x="253553" y="39032"/>
                  </a:lnTo>
                  <a:lnTo>
                    <a:pt x="213943" y="59873"/>
                  </a:lnTo>
                  <a:lnTo>
                    <a:pt x="176854" y="84612"/>
                  </a:lnTo>
                  <a:lnTo>
                    <a:pt x="142549" y="112982"/>
                  </a:lnTo>
                  <a:lnTo>
                    <a:pt x="111293" y="144714"/>
                  </a:lnTo>
                  <a:lnTo>
                    <a:pt x="83348" y="179542"/>
                  </a:lnTo>
                  <a:lnTo>
                    <a:pt x="58979" y="217198"/>
                  </a:lnTo>
                  <a:lnTo>
                    <a:pt x="38450" y="257414"/>
                  </a:lnTo>
                  <a:lnTo>
                    <a:pt x="22023" y="299923"/>
                  </a:lnTo>
                  <a:lnTo>
                    <a:pt x="9964" y="344457"/>
                  </a:lnTo>
                  <a:lnTo>
                    <a:pt x="2534" y="390749"/>
                  </a:lnTo>
                  <a:lnTo>
                    <a:pt x="0" y="438531"/>
                  </a:lnTo>
                  <a:lnTo>
                    <a:pt x="2534" y="486312"/>
                  </a:lnTo>
                  <a:lnTo>
                    <a:pt x="9964" y="532604"/>
                  </a:lnTo>
                  <a:lnTo>
                    <a:pt x="22023" y="577138"/>
                  </a:lnTo>
                  <a:lnTo>
                    <a:pt x="38450" y="619647"/>
                  </a:lnTo>
                  <a:lnTo>
                    <a:pt x="58979" y="659863"/>
                  </a:lnTo>
                  <a:lnTo>
                    <a:pt x="83348" y="697519"/>
                  </a:lnTo>
                  <a:lnTo>
                    <a:pt x="111293" y="732347"/>
                  </a:lnTo>
                  <a:lnTo>
                    <a:pt x="142549" y="764079"/>
                  </a:lnTo>
                  <a:lnTo>
                    <a:pt x="176854" y="792449"/>
                  </a:lnTo>
                  <a:lnTo>
                    <a:pt x="213943" y="817188"/>
                  </a:lnTo>
                  <a:lnTo>
                    <a:pt x="253553" y="838029"/>
                  </a:lnTo>
                  <a:lnTo>
                    <a:pt x="295420" y="854704"/>
                  </a:lnTo>
                  <a:lnTo>
                    <a:pt x="339280" y="866947"/>
                  </a:lnTo>
                  <a:lnTo>
                    <a:pt x="384870" y="874488"/>
                  </a:lnTo>
                  <a:lnTo>
                    <a:pt x="431926" y="877062"/>
                  </a:lnTo>
                  <a:lnTo>
                    <a:pt x="479006" y="874488"/>
                  </a:lnTo>
                  <a:lnTo>
                    <a:pt x="524617" y="866947"/>
                  </a:lnTo>
                  <a:lnTo>
                    <a:pt x="568495" y="854704"/>
                  </a:lnTo>
                  <a:lnTo>
                    <a:pt x="610377" y="838029"/>
                  </a:lnTo>
                  <a:lnTo>
                    <a:pt x="650000" y="817188"/>
                  </a:lnTo>
                  <a:lnTo>
                    <a:pt x="687099" y="792449"/>
                  </a:lnTo>
                  <a:lnTo>
                    <a:pt x="721412" y="764079"/>
                  </a:lnTo>
                  <a:lnTo>
                    <a:pt x="752675" y="732347"/>
                  </a:lnTo>
                  <a:lnTo>
                    <a:pt x="780624" y="697519"/>
                  </a:lnTo>
                  <a:lnTo>
                    <a:pt x="804996" y="659863"/>
                  </a:lnTo>
                  <a:lnTo>
                    <a:pt x="825528" y="619647"/>
                  </a:lnTo>
                  <a:lnTo>
                    <a:pt x="841956" y="577138"/>
                  </a:lnTo>
                  <a:lnTo>
                    <a:pt x="854016" y="532604"/>
                  </a:lnTo>
                  <a:lnTo>
                    <a:pt x="861445" y="486312"/>
                  </a:lnTo>
                  <a:lnTo>
                    <a:pt x="863981" y="438531"/>
                  </a:lnTo>
                  <a:lnTo>
                    <a:pt x="861445" y="390749"/>
                  </a:lnTo>
                  <a:lnTo>
                    <a:pt x="854016" y="344457"/>
                  </a:lnTo>
                  <a:lnTo>
                    <a:pt x="841956" y="299923"/>
                  </a:lnTo>
                  <a:lnTo>
                    <a:pt x="825528" y="257414"/>
                  </a:lnTo>
                  <a:lnTo>
                    <a:pt x="804996" y="217198"/>
                  </a:lnTo>
                  <a:lnTo>
                    <a:pt x="780624" y="179542"/>
                  </a:lnTo>
                  <a:lnTo>
                    <a:pt x="752675" y="144714"/>
                  </a:lnTo>
                  <a:lnTo>
                    <a:pt x="721412" y="112982"/>
                  </a:lnTo>
                  <a:lnTo>
                    <a:pt x="687099" y="84612"/>
                  </a:lnTo>
                  <a:lnTo>
                    <a:pt x="650000" y="59873"/>
                  </a:lnTo>
                  <a:lnTo>
                    <a:pt x="610377" y="39032"/>
                  </a:lnTo>
                  <a:lnTo>
                    <a:pt x="568495" y="22357"/>
                  </a:lnTo>
                  <a:lnTo>
                    <a:pt x="524617" y="10114"/>
                  </a:lnTo>
                  <a:lnTo>
                    <a:pt x="479006" y="2573"/>
                  </a:lnTo>
                  <a:lnTo>
                    <a:pt x="431926" y="0"/>
                  </a:lnTo>
                  <a:close/>
                </a:path>
              </a:pathLst>
            </a:custGeom>
            <a:solidFill>
              <a:srgbClr val="DAE2F3"/>
            </a:solidFill>
          </p:spPr>
          <p:txBody>
            <a:bodyPr wrap="square" lIns="0" tIns="0" rIns="0" bIns="0" rtlCol="0"/>
            <a:lstStyle/>
            <a:p>
              <a:endParaRPr/>
            </a:p>
          </p:txBody>
        </p:sp>
        <p:sp>
          <p:nvSpPr>
            <p:cNvPr id="40" name="object 40"/>
            <p:cNvSpPr/>
            <p:nvPr/>
          </p:nvSpPr>
          <p:spPr>
            <a:xfrm>
              <a:off x="6614032" y="1570227"/>
              <a:ext cx="864235" cy="877569"/>
            </a:xfrm>
            <a:custGeom>
              <a:avLst/>
              <a:gdLst/>
              <a:ahLst/>
              <a:cxnLst/>
              <a:rect l="l" t="t" r="r" b="b"/>
              <a:pathLst>
                <a:path w="864234" h="877569">
                  <a:moveTo>
                    <a:pt x="0" y="438531"/>
                  </a:moveTo>
                  <a:lnTo>
                    <a:pt x="2534" y="390749"/>
                  </a:lnTo>
                  <a:lnTo>
                    <a:pt x="9964" y="344457"/>
                  </a:lnTo>
                  <a:lnTo>
                    <a:pt x="22023" y="299923"/>
                  </a:lnTo>
                  <a:lnTo>
                    <a:pt x="38450" y="257414"/>
                  </a:lnTo>
                  <a:lnTo>
                    <a:pt x="58979" y="217198"/>
                  </a:lnTo>
                  <a:lnTo>
                    <a:pt x="83348" y="179542"/>
                  </a:lnTo>
                  <a:lnTo>
                    <a:pt x="111293" y="144714"/>
                  </a:lnTo>
                  <a:lnTo>
                    <a:pt x="142549" y="112982"/>
                  </a:lnTo>
                  <a:lnTo>
                    <a:pt x="176854" y="84612"/>
                  </a:lnTo>
                  <a:lnTo>
                    <a:pt x="213943" y="59873"/>
                  </a:lnTo>
                  <a:lnTo>
                    <a:pt x="253553" y="39032"/>
                  </a:lnTo>
                  <a:lnTo>
                    <a:pt x="295420" y="22357"/>
                  </a:lnTo>
                  <a:lnTo>
                    <a:pt x="339280" y="10114"/>
                  </a:lnTo>
                  <a:lnTo>
                    <a:pt x="384870" y="2573"/>
                  </a:lnTo>
                  <a:lnTo>
                    <a:pt x="431926" y="0"/>
                  </a:lnTo>
                  <a:lnTo>
                    <a:pt x="479006" y="2573"/>
                  </a:lnTo>
                  <a:lnTo>
                    <a:pt x="524617" y="10114"/>
                  </a:lnTo>
                  <a:lnTo>
                    <a:pt x="568495" y="22357"/>
                  </a:lnTo>
                  <a:lnTo>
                    <a:pt x="610377" y="39032"/>
                  </a:lnTo>
                  <a:lnTo>
                    <a:pt x="650000" y="59873"/>
                  </a:lnTo>
                  <a:lnTo>
                    <a:pt x="687099" y="84612"/>
                  </a:lnTo>
                  <a:lnTo>
                    <a:pt x="721412" y="112982"/>
                  </a:lnTo>
                  <a:lnTo>
                    <a:pt x="752675" y="144714"/>
                  </a:lnTo>
                  <a:lnTo>
                    <a:pt x="780624" y="179542"/>
                  </a:lnTo>
                  <a:lnTo>
                    <a:pt x="804996" y="217198"/>
                  </a:lnTo>
                  <a:lnTo>
                    <a:pt x="825528" y="257414"/>
                  </a:lnTo>
                  <a:lnTo>
                    <a:pt x="841956" y="299923"/>
                  </a:lnTo>
                  <a:lnTo>
                    <a:pt x="854016" y="344457"/>
                  </a:lnTo>
                  <a:lnTo>
                    <a:pt x="861445" y="390749"/>
                  </a:lnTo>
                  <a:lnTo>
                    <a:pt x="863981" y="438531"/>
                  </a:lnTo>
                  <a:lnTo>
                    <a:pt x="861445" y="486312"/>
                  </a:lnTo>
                  <a:lnTo>
                    <a:pt x="854016" y="532604"/>
                  </a:lnTo>
                  <a:lnTo>
                    <a:pt x="841956" y="577138"/>
                  </a:lnTo>
                  <a:lnTo>
                    <a:pt x="825528" y="619647"/>
                  </a:lnTo>
                  <a:lnTo>
                    <a:pt x="804996" y="659863"/>
                  </a:lnTo>
                  <a:lnTo>
                    <a:pt x="780624" y="697519"/>
                  </a:lnTo>
                  <a:lnTo>
                    <a:pt x="752675" y="732347"/>
                  </a:lnTo>
                  <a:lnTo>
                    <a:pt x="721412" y="764079"/>
                  </a:lnTo>
                  <a:lnTo>
                    <a:pt x="687099" y="792449"/>
                  </a:lnTo>
                  <a:lnTo>
                    <a:pt x="650000" y="817188"/>
                  </a:lnTo>
                  <a:lnTo>
                    <a:pt x="610377" y="838029"/>
                  </a:lnTo>
                  <a:lnTo>
                    <a:pt x="568495" y="854704"/>
                  </a:lnTo>
                  <a:lnTo>
                    <a:pt x="524617" y="866947"/>
                  </a:lnTo>
                  <a:lnTo>
                    <a:pt x="479006" y="874488"/>
                  </a:lnTo>
                  <a:lnTo>
                    <a:pt x="431926" y="877062"/>
                  </a:lnTo>
                  <a:lnTo>
                    <a:pt x="384870" y="874488"/>
                  </a:lnTo>
                  <a:lnTo>
                    <a:pt x="339280" y="866947"/>
                  </a:lnTo>
                  <a:lnTo>
                    <a:pt x="295420" y="854704"/>
                  </a:lnTo>
                  <a:lnTo>
                    <a:pt x="253553" y="838029"/>
                  </a:lnTo>
                  <a:lnTo>
                    <a:pt x="213943" y="817188"/>
                  </a:lnTo>
                  <a:lnTo>
                    <a:pt x="176854" y="792449"/>
                  </a:lnTo>
                  <a:lnTo>
                    <a:pt x="142549" y="764079"/>
                  </a:lnTo>
                  <a:lnTo>
                    <a:pt x="111293" y="732347"/>
                  </a:lnTo>
                  <a:lnTo>
                    <a:pt x="83348" y="697519"/>
                  </a:lnTo>
                  <a:lnTo>
                    <a:pt x="58979" y="659863"/>
                  </a:lnTo>
                  <a:lnTo>
                    <a:pt x="38450" y="619647"/>
                  </a:lnTo>
                  <a:lnTo>
                    <a:pt x="22023" y="577138"/>
                  </a:lnTo>
                  <a:lnTo>
                    <a:pt x="9964" y="532604"/>
                  </a:lnTo>
                  <a:lnTo>
                    <a:pt x="2534" y="486312"/>
                  </a:lnTo>
                  <a:lnTo>
                    <a:pt x="0" y="438531"/>
                  </a:lnTo>
                  <a:close/>
                </a:path>
              </a:pathLst>
            </a:custGeom>
            <a:ln w="19050">
              <a:solidFill>
                <a:srgbClr val="000000"/>
              </a:solidFill>
            </a:ln>
          </p:spPr>
          <p:txBody>
            <a:bodyPr wrap="square" lIns="0" tIns="0" rIns="0" bIns="0" rtlCol="0"/>
            <a:lstStyle/>
            <a:p>
              <a:endParaRPr/>
            </a:p>
          </p:txBody>
        </p:sp>
      </p:grpSp>
      <p:sp>
        <p:nvSpPr>
          <p:cNvPr id="41" name="object 41"/>
          <p:cNvSpPr txBox="1"/>
          <p:nvPr/>
        </p:nvSpPr>
        <p:spPr>
          <a:xfrm>
            <a:off x="6826757" y="1671955"/>
            <a:ext cx="441325" cy="521297"/>
          </a:xfrm>
          <a:prstGeom prst="rect">
            <a:avLst/>
          </a:prstGeom>
        </p:spPr>
        <p:txBody>
          <a:bodyPr vert="horz" wrap="square" lIns="0" tIns="13335" rIns="0" bIns="0" rtlCol="0">
            <a:spAutoFit/>
          </a:bodyPr>
          <a:lstStyle/>
          <a:p>
            <a:pPr marL="15240">
              <a:lnSpc>
                <a:spcPct val="100000"/>
              </a:lnSpc>
              <a:spcBef>
                <a:spcPts val="105"/>
              </a:spcBef>
            </a:pPr>
            <a:r>
              <a:rPr sz="1100" b="1" dirty="0">
                <a:latin typeface="Arial"/>
                <a:cs typeface="Arial"/>
              </a:rPr>
              <a:t>KPBU</a:t>
            </a:r>
            <a:endParaRPr sz="1100" dirty="0">
              <a:latin typeface="Arial"/>
              <a:cs typeface="Arial"/>
            </a:endParaRPr>
          </a:p>
          <a:p>
            <a:pPr marL="18415" marR="5080" indent="-6350">
              <a:lnSpc>
                <a:spcPct val="100000"/>
              </a:lnSpc>
            </a:pPr>
            <a:r>
              <a:rPr sz="1100" b="1" i="1" dirty="0">
                <a:latin typeface="Arial"/>
                <a:cs typeface="Arial"/>
              </a:rPr>
              <a:t>Large Scale</a:t>
            </a:r>
            <a:endParaRPr sz="1100" dirty="0">
              <a:latin typeface="Arial"/>
              <a:cs typeface="Arial"/>
            </a:endParaRPr>
          </a:p>
        </p:txBody>
      </p:sp>
      <p:sp>
        <p:nvSpPr>
          <p:cNvPr id="42" name="object 42"/>
          <p:cNvSpPr txBox="1">
            <a:spLocks noGrp="1"/>
          </p:cNvSpPr>
          <p:nvPr>
            <p:ph type="sldNum" sz="quarter" idx="7"/>
          </p:nvPr>
        </p:nvSpPr>
        <p:spPr>
          <a:xfrm>
            <a:off x="11767439" y="6505836"/>
            <a:ext cx="411607" cy="217366"/>
          </a:xfrm>
          <a:prstGeom prst="rect">
            <a:avLst/>
          </a:prstGeom>
        </p:spPr>
        <p:txBody>
          <a:bodyPr vert="horz" wrap="square" lIns="0" tIns="32384" rIns="0" bIns="0" rtlCol="0">
            <a:spAutoFit/>
          </a:bodyPr>
          <a:lstStyle/>
          <a:p>
            <a:pPr marL="39370">
              <a:lnSpc>
                <a:spcPct val="100000"/>
              </a:lnSpc>
              <a:spcBef>
                <a:spcPts val="254"/>
              </a:spcBef>
            </a:pPr>
            <a:fld id="{81D60167-4931-47E6-BA6A-407CBD079E47}" type="slidenum">
              <a:rPr dirty="0">
                <a:solidFill>
                  <a:srgbClr val="FFFFFF"/>
                </a:solidFill>
              </a:rPr>
              <a:t>29</a:t>
            </a:fld>
            <a:endParaRPr dirty="0">
              <a:solidFill>
                <a:srgbClr val="FFFFFF"/>
              </a:solidFill>
            </a:endParaRPr>
          </a:p>
        </p:txBody>
      </p:sp>
      <p:sp>
        <p:nvSpPr>
          <p:cNvPr id="43" name="Rectangle 42">
            <a:extLst>
              <a:ext uri="{FF2B5EF4-FFF2-40B4-BE49-F238E27FC236}">
                <a16:creationId xmlns:a16="http://schemas.microsoft.com/office/drawing/2014/main" id="{EA4075B0-B55C-40DE-A038-43B649A6A5C1}"/>
              </a:ext>
            </a:extLst>
          </p:cNvPr>
          <p:cNvSpPr/>
          <p:nvPr/>
        </p:nvSpPr>
        <p:spPr>
          <a:xfrm>
            <a:off x="283845" y="500768"/>
            <a:ext cx="11575670" cy="702756"/>
          </a:xfrm>
          <a:prstGeom prst="rect">
            <a:avLst/>
          </a:prstGeom>
        </p:spPr>
        <p:txBody>
          <a:bodyPr wrap="square">
            <a:spAutoFit/>
          </a:bodyPr>
          <a:lstStyle/>
          <a:p>
            <a:pPr marL="12700" marR="492125">
              <a:lnSpc>
                <a:spcPct val="100000"/>
              </a:lnSpc>
              <a:spcBef>
                <a:spcPts val="95"/>
              </a:spcBef>
            </a:pPr>
            <a:endParaRPr lang="en-ID" sz="2000" b="1" dirty="0">
              <a:latin typeface="Tahoma" panose="020B0604030504040204" pitchFamily="34" charset="0"/>
              <a:ea typeface="Tahoma" panose="020B0604030504040204" pitchFamily="34" charset="0"/>
              <a:cs typeface="Tahoma" panose="020B0604030504040204" pitchFamily="34" charset="0"/>
            </a:endParaRPr>
          </a:p>
          <a:p>
            <a:pPr marL="3719195">
              <a:lnSpc>
                <a:spcPct val="100000"/>
              </a:lnSpc>
              <a:spcBef>
                <a:spcPts val="204"/>
              </a:spcBef>
              <a:tabLst>
                <a:tab pos="8138795" algn="l"/>
              </a:tabLst>
            </a:pPr>
            <a:r>
              <a:rPr lang="en-ID" sz="1200" b="1" dirty="0" err="1">
                <a:solidFill>
                  <a:srgbClr val="FFFFFF"/>
                </a:solidFill>
                <a:latin typeface="Tahoma" panose="020B0604030504040204" pitchFamily="34" charset="0"/>
                <a:ea typeface="Tahoma" panose="020B0604030504040204" pitchFamily="34" charset="0"/>
                <a:cs typeface="Tahoma" panose="020B0604030504040204" pitchFamily="34" charset="0"/>
              </a:rPr>
              <a:t>Proyek</a:t>
            </a:r>
            <a:r>
              <a:rPr lang="en-ID" sz="1200" b="1" dirty="0">
                <a:solidFill>
                  <a:srgbClr val="FFFFFF"/>
                </a:solidFill>
                <a:latin typeface="Tahoma" panose="020B0604030504040204" pitchFamily="34" charset="0"/>
                <a:ea typeface="Tahoma" panose="020B0604030504040204" pitchFamily="34" charset="0"/>
                <a:cs typeface="Tahoma" panose="020B0604030504040204" pitchFamily="34" charset="0"/>
              </a:rPr>
              <a:t> KPBU TPPAS </a:t>
            </a:r>
            <a:r>
              <a:rPr lang="en-ID" sz="1200" b="1" dirty="0" err="1">
                <a:solidFill>
                  <a:srgbClr val="FFFFFF"/>
                </a:solidFill>
                <a:latin typeface="Tahoma" panose="020B0604030504040204" pitchFamily="34" charset="0"/>
                <a:ea typeface="Tahoma" panose="020B0604030504040204" pitchFamily="34" charset="0"/>
                <a:cs typeface="Tahoma" panose="020B0604030504040204" pitchFamily="34" charset="0"/>
              </a:rPr>
              <a:t>Legok</a:t>
            </a:r>
            <a:r>
              <a:rPr lang="en-ID" sz="12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ID" sz="1200" b="1" dirty="0" err="1">
                <a:solidFill>
                  <a:srgbClr val="FFFFFF"/>
                </a:solidFill>
                <a:latin typeface="Tahoma" panose="020B0604030504040204" pitchFamily="34" charset="0"/>
                <a:ea typeface="Tahoma" panose="020B0604030504040204" pitchFamily="34" charset="0"/>
                <a:cs typeface="Tahoma" panose="020B0604030504040204" pitchFamily="34" charset="0"/>
              </a:rPr>
              <a:t>Nangka</a:t>
            </a:r>
            <a:r>
              <a:rPr lang="en-ID" sz="12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ID" sz="1800" b="1" baseline="1736" dirty="0" err="1">
                <a:solidFill>
                  <a:srgbClr val="FFFFFF"/>
                </a:solidFill>
                <a:latin typeface="Tahoma" panose="020B0604030504040204" pitchFamily="34" charset="0"/>
                <a:ea typeface="Tahoma" panose="020B0604030504040204" pitchFamily="34" charset="0"/>
                <a:cs typeface="Tahoma" panose="020B0604030504040204" pitchFamily="34" charset="0"/>
              </a:rPr>
              <a:t>Proyek</a:t>
            </a:r>
            <a:r>
              <a:rPr lang="en-ID" sz="1800" b="1" baseline="1736" dirty="0">
                <a:solidFill>
                  <a:srgbClr val="FFFFFF"/>
                </a:solidFill>
                <a:latin typeface="Tahoma" panose="020B0604030504040204" pitchFamily="34" charset="0"/>
                <a:ea typeface="Tahoma" panose="020B0604030504040204" pitchFamily="34" charset="0"/>
                <a:cs typeface="Tahoma" panose="020B0604030504040204" pitchFamily="34" charset="0"/>
              </a:rPr>
              <a:t> KPDBU APJ </a:t>
            </a:r>
            <a:r>
              <a:rPr lang="en-ID" sz="1800" b="1" baseline="1736" dirty="0" err="1">
                <a:solidFill>
                  <a:srgbClr val="FFFFFF"/>
                </a:solidFill>
                <a:latin typeface="Tahoma" panose="020B0604030504040204" pitchFamily="34" charset="0"/>
                <a:ea typeface="Tahoma" panose="020B0604030504040204" pitchFamily="34" charset="0"/>
                <a:cs typeface="Tahoma" panose="020B0604030504040204" pitchFamily="34" charset="0"/>
              </a:rPr>
              <a:t>Kabupaten</a:t>
            </a:r>
            <a:r>
              <a:rPr lang="en-ID" sz="1800" b="1" baseline="1736"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ID" sz="1800" b="1" baseline="1736" dirty="0" err="1">
                <a:solidFill>
                  <a:srgbClr val="FFFFFF"/>
                </a:solidFill>
                <a:latin typeface="Tahoma" panose="020B0604030504040204" pitchFamily="34" charset="0"/>
                <a:ea typeface="Tahoma" panose="020B0604030504040204" pitchFamily="34" charset="0"/>
                <a:cs typeface="Tahoma" panose="020B0604030504040204" pitchFamily="34" charset="0"/>
              </a:rPr>
              <a:t>Madiun</a:t>
            </a:r>
            <a:endParaRPr lang="en-ID" b="1"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2000" cy="6858000"/>
            </a:xfrm>
            <a:prstGeom prst="rect">
              <a:avLst/>
            </a:prstGeom>
          </p:spPr>
        </p:pic>
        <p:pic>
          <p:nvPicPr>
            <p:cNvPr id="4" name="object 4"/>
            <p:cNvPicPr/>
            <p:nvPr/>
          </p:nvPicPr>
          <p:blipFill>
            <a:blip r:embed="rId3" cstate="print"/>
            <a:stretch>
              <a:fillRect/>
            </a:stretch>
          </p:blipFill>
          <p:spPr>
            <a:xfrm>
              <a:off x="1029068" y="259715"/>
              <a:ext cx="2042541" cy="488441"/>
            </a:xfrm>
            <a:prstGeom prst="rect">
              <a:avLst/>
            </a:prstGeom>
          </p:spPr>
        </p:pic>
        <p:pic>
          <p:nvPicPr>
            <p:cNvPr id="5" name="object 5"/>
            <p:cNvPicPr/>
            <p:nvPr/>
          </p:nvPicPr>
          <p:blipFill>
            <a:blip r:embed="rId4" cstate="print"/>
            <a:stretch>
              <a:fillRect/>
            </a:stretch>
          </p:blipFill>
          <p:spPr>
            <a:xfrm>
              <a:off x="327558" y="247688"/>
              <a:ext cx="511848" cy="556348"/>
            </a:xfrm>
            <a:prstGeom prst="rect">
              <a:avLst/>
            </a:prstGeom>
          </p:spPr>
        </p:pic>
        <p:sp>
          <p:nvSpPr>
            <p:cNvPr id="6" name="object 6"/>
            <p:cNvSpPr/>
            <p:nvPr/>
          </p:nvSpPr>
          <p:spPr>
            <a:xfrm>
              <a:off x="6167501" y="6610484"/>
              <a:ext cx="3961129" cy="51435"/>
            </a:xfrm>
            <a:custGeom>
              <a:avLst/>
              <a:gdLst/>
              <a:ahLst/>
              <a:cxnLst/>
              <a:rect l="l" t="t" r="r" b="b"/>
              <a:pathLst>
                <a:path w="3961129" h="51434">
                  <a:moveTo>
                    <a:pt x="3961003" y="0"/>
                  </a:moveTo>
                  <a:lnTo>
                    <a:pt x="0" y="0"/>
                  </a:lnTo>
                  <a:lnTo>
                    <a:pt x="0" y="51401"/>
                  </a:lnTo>
                  <a:lnTo>
                    <a:pt x="3961003" y="51401"/>
                  </a:lnTo>
                  <a:lnTo>
                    <a:pt x="3961003" y="0"/>
                  </a:lnTo>
                  <a:close/>
                </a:path>
              </a:pathLst>
            </a:custGeom>
            <a:solidFill>
              <a:srgbClr val="225FA7"/>
            </a:solidFill>
          </p:spPr>
          <p:txBody>
            <a:bodyPr wrap="square" lIns="0" tIns="0" rIns="0" bIns="0" rtlCol="0"/>
            <a:lstStyle/>
            <a:p>
              <a:endParaRPr/>
            </a:p>
          </p:txBody>
        </p:sp>
        <p:sp>
          <p:nvSpPr>
            <p:cNvPr id="7" name="object 7"/>
            <p:cNvSpPr/>
            <p:nvPr/>
          </p:nvSpPr>
          <p:spPr>
            <a:xfrm>
              <a:off x="10128504" y="6610484"/>
              <a:ext cx="1513205" cy="51435"/>
            </a:xfrm>
            <a:custGeom>
              <a:avLst/>
              <a:gdLst/>
              <a:ahLst/>
              <a:cxnLst/>
              <a:rect l="l" t="t" r="r" b="b"/>
              <a:pathLst>
                <a:path w="1513204" h="51434">
                  <a:moveTo>
                    <a:pt x="1512697" y="0"/>
                  </a:moveTo>
                  <a:lnTo>
                    <a:pt x="0" y="0"/>
                  </a:lnTo>
                  <a:lnTo>
                    <a:pt x="0" y="51401"/>
                  </a:lnTo>
                  <a:lnTo>
                    <a:pt x="1512697" y="51401"/>
                  </a:lnTo>
                  <a:lnTo>
                    <a:pt x="1512697" y="0"/>
                  </a:lnTo>
                  <a:close/>
                </a:path>
              </a:pathLst>
            </a:custGeom>
            <a:solidFill>
              <a:srgbClr val="F3BA44"/>
            </a:solidFill>
          </p:spPr>
          <p:txBody>
            <a:bodyPr wrap="square" lIns="0" tIns="0" rIns="0" bIns="0" rtlCol="0"/>
            <a:lstStyle/>
            <a:p>
              <a:endParaRPr/>
            </a:p>
          </p:txBody>
        </p:sp>
        <p:sp>
          <p:nvSpPr>
            <p:cNvPr id="8" name="object 8"/>
            <p:cNvSpPr/>
            <p:nvPr/>
          </p:nvSpPr>
          <p:spPr>
            <a:xfrm>
              <a:off x="263347" y="6610484"/>
              <a:ext cx="5904230" cy="51435"/>
            </a:xfrm>
            <a:custGeom>
              <a:avLst/>
              <a:gdLst/>
              <a:ahLst/>
              <a:cxnLst/>
              <a:rect l="l" t="t" r="r" b="b"/>
              <a:pathLst>
                <a:path w="5904230" h="51434">
                  <a:moveTo>
                    <a:pt x="5904103" y="0"/>
                  </a:moveTo>
                  <a:lnTo>
                    <a:pt x="0" y="0"/>
                  </a:lnTo>
                  <a:lnTo>
                    <a:pt x="0" y="51401"/>
                  </a:lnTo>
                  <a:lnTo>
                    <a:pt x="5904103" y="51401"/>
                  </a:lnTo>
                  <a:lnTo>
                    <a:pt x="5904103" y="0"/>
                  </a:lnTo>
                  <a:close/>
                </a:path>
              </a:pathLst>
            </a:custGeom>
            <a:solidFill>
              <a:srgbClr val="337CB8"/>
            </a:solidFill>
          </p:spPr>
          <p:txBody>
            <a:bodyPr wrap="square" lIns="0" tIns="0" rIns="0" bIns="0" rtlCol="0"/>
            <a:lstStyle/>
            <a:p>
              <a:endParaRPr/>
            </a:p>
          </p:txBody>
        </p:sp>
      </p:grpSp>
      <p:sp>
        <p:nvSpPr>
          <p:cNvPr id="9" name="object 9"/>
          <p:cNvSpPr txBox="1">
            <a:spLocks noGrp="1"/>
          </p:cNvSpPr>
          <p:nvPr>
            <p:ph type="title"/>
          </p:nvPr>
        </p:nvSpPr>
        <p:spPr>
          <a:xfrm>
            <a:off x="977290" y="2944748"/>
            <a:ext cx="3975710" cy="1183640"/>
          </a:xfrm>
          <a:prstGeom prst="rect">
            <a:avLst/>
          </a:prstGeom>
        </p:spPr>
        <p:txBody>
          <a:bodyPr vert="horz" wrap="square" lIns="0" tIns="81280" rIns="0" bIns="0" rtlCol="0">
            <a:spAutoFit/>
          </a:bodyPr>
          <a:lstStyle/>
          <a:p>
            <a:pPr marL="12700" marR="5080">
              <a:lnSpc>
                <a:spcPts val="4320"/>
              </a:lnSpc>
              <a:spcBef>
                <a:spcPts val="640"/>
              </a:spcBef>
            </a:pPr>
            <a:r>
              <a:rPr sz="4000" dirty="0">
                <a:solidFill>
                  <a:srgbClr val="FFFFFF"/>
                </a:solidFill>
                <a:latin typeface="Roboto"/>
                <a:cs typeface="Roboto"/>
              </a:rPr>
              <a:t>APBN</a:t>
            </a:r>
            <a:r>
              <a:rPr sz="4000" spc="100" dirty="0">
                <a:solidFill>
                  <a:srgbClr val="FFFFFF"/>
                </a:solidFill>
                <a:latin typeface="Roboto"/>
                <a:cs typeface="Roboto"/>
              </a:rPr>
              <a:t> </a:t>
            </a:r>
            <a:r>
              <a:rPr sz="4000" spc="-25" dirty="0">
                <a:solidFill>
                  <a:srgbClr val="FFFFFF"/>
                </a:solidFill>
                <a:latin typeface="Roboto"/>
                <a:cs typeface="Roboto"/>
              </a:rPr>
              <a:t>dan </a:t>
            </a:r>
            <a:r>
              <a:rPr sz="4000" spc="-10" dirty="0">
                <a:solidFill>
                  <a:srgbClr val="FFFFFF"/>
                </a:solidFill>
                <a:latin typeface="Roboto"/>
                <a:cs typeface="Roboto"/>
              </a:rPr>
              <a:t>Perekonomian</a:t>
            </a:r>
            <a:endParaRPr sz="4000" dirty="0">
              <a:latin typeface="Roboto"/>
              <a:cs typeface="Roboto"/>
            </a:endParaRP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139700">
              <a:lnSpc>
                <a:spcPct val="100000"/>
              </a:lnSpc>
            </a:pPr>
            <a:fld id="{81D60167-4931-47E6-BA6A-407CBD079E47}" type="slidenum">
              <a:rPr sz="1400" spc="-50" dirty="0"/>
              <a:t>3</a:t>
            </a:fld>
            <a:endParaRPr sz="14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2000" cy="6858000"/>
            </a:xfrm>
            <a:prstGeom prst="rect">
              <a:avLst/>
            </a:prstGeom>
          </p:spPr>
        </p:pic>
        <p:sp>
          <p:nvSpPr>
            <p:cNvPr id="4" name="object 4"/>
            <p:cNvSpPr/>
            <p:nvPr/>
          </p:nvSpPr>
          <p:spPr>
            <a:xfrm>
              <a:off x="6167501" y="6610484"/>
              <a:ext cx="3961129" cy="51435"/>
            </a:xfrm>
            <a:custGeom>
              <a:avLst/>
              <a:gdLst/>
              <a:ahLst/>
              <a:cxnLst/>
              <a:rect l="l" t="t" r="r" b="b"/>
              <a:pathLst>
                <a:path w="3961129" h="51434">
                  <a:moveTo>
                    <a:pt x="3961003" y="0"/>
                  </a:moveTo>
                  <a:lnTo>
                    <a:pt x="0" y="0"/>
                  </a:lnTo>
                  <a:lnTo>
                    <a:pt x="0" y="51401"/>
                  </a:lnTo>
                  <a:lnTo>
                    <a:pt x="3961003" y="51401"/>
                  </a:lnTo>
                  <a:lnTo>
                    <a:pt x="3961003" y="0"/>
                  </a:lnTo>
                  <a:close/>
                </a:path>
              </a:pathLst>
            </a:custGeom>
            <a:solidFill>
              <a:srgbClr val="225FA7"/>
            </a:solidFill>
          </p:spPr>
          <p:txBody>
            <a:bodyPr wrap="square" lIns="0" tIns="0" rIns="0" bIns="0" rtlCol="0"/>
            <a:lstStyle/>
            <a:p>
              <a:endParaRPr/>
            </a:p>
          </p:txBody>
        </p:sp>
        <p:sp>
          <p:nvSpPr>
            <p:cNvPr id="5" name="object 5"/>
            <p:cNvSpPr/>
            <p:nvPr/>
          </p:nvSpPr>
          <p:spPr>
            <a:xfrm>
              <a:off x="10128504" y="6610484"/>
              <a:ext cx="1513205" cy="51435"/>
            </a:xfrm>
            <a:custGeom>
              <a:avLst/>
              <a:gdLst/>
              <a:ahLst/>
              <a:cxnLst/>
              <a:rect l="l" t="t" r="r" b="b"/>
              <a:pathLst>
                <a:path w="1513204" h="51434">
                  <a:moveTo>
                    <a:pt x="1512697" y="0"/>
                  </a:moveTo>
                  <a:lnTo>
                    <a:pt x="0" y="0"/>
                  </a:lnTo>
                  <a:lnTo>
                    <a:pt x="0" y="51401"/>
                  </a:lnTo>
                  <a:lnTo>
                    <a:pt x="1512697" y="51401"/>
                  </a:lnTo>
                  <a:lnTo>
                    <a:pt x="1512697" y="0"/>
                  </a:lnTo>
                  <a:close/>
                </a:path>
              </a:pathLst>
            </a:custGeom>
            <a:solidFill>
              <a:srgbClr val="F3BA44"/>
            </a:solidFill>
          </p:spPr>
          <p:txBody>
            <a:bodyPr wrap="square" lIns="0" tIns="0" rIns="0" bIns="0" rtlCol="0"/>
            <a:lstStyle/>
            <a:p>
              <a:endParaRPr/>
            </a:p>
          </p:txBody>
        </p:sp>
        <p:sp>
          <p:nvSpPr>
            <p:cNvPr id="6" name="object 6"/>
            <p:cNvSpPr/>
            <p:nvPr/>
          </p:nvSpPr>
          <p:spPr>
            <a:xfrm>
              <a:off x="263347" y="6610484"/>
              <a:ext cx="5904230" cy="51435"/>
            </a:xfrm>
            <a:custGeom>
              <a:avLst/>
              <a:gdLst/>
              <a:ahLst/>
              <a:cxnLst/>
              <a:rect l="l" t="t" r="r" b="b"/>
              <a:pathLst>
                <a:path w="5904230" h="51434">
                  <a:moveTo>
                    <a:pt x="5904103" y="0"/>
                  </a:moveTo>
                  <a:lnTo>
                    <a:pt x="0" y="0"/>
                  </a:lnTo>
                  <a:lnTo>
                    <a:pt x="0" y="51401"/>
                  </a:lnTo>
                  <a:lnTo>
                    <a:pt x="5904103" y="51401"/>
                  </a:lnTo>
                  <a:lnTo>
                    <a:pt x="5904103" y="0"/>
                  </a:lnTo>
                  <a:close/>
                </a:path>
              </a:pathLst>
            </a:custGeom>
            <a:solidFill>
              <a:srgbClr val="337CB8"/>
            </a:solidFill>
          </p:spPr>
          <p:txBody>
            <a:bodyPr wrap="square" lIns="0" tIns="0" rIns="0" bIns="0" rtlCol="0"/>
            <a:lstStyle/>
            <a:p>
              <a:endParaRPr/>
            </a:p>
          </p:txBody>
        </p:sp>
        <p:pic>
          <p:nvPicPr>
            <p:cNvPr id="7" name="object 7"/>
            <p:cNvPicPr/>
            <p:nvPr/>
          </p:nvPicPr>
          <p:blipFill>
            <a:blip r:embed="rId3" cstate="print"/>
            <a:stretch>
              <a:fillRect/>
            </a:stretch>
          </p:blipFill>
          <p:spPr>
            <a:xfrm>
              <a:off x="1029068" y="259715"/>
              <a:ext cx="2042541" cy="488441"/>
            </a:xfrm>
            <a:prstGeom prst="rect">
              <a:avLst/>
            </a:prstGeom>
          </p:spPr>
        </p:pic>
        <p:pic>
          <p:nvPicPr>
            <p:cNvPr id="8" name="object 8"/>
            <p:cNvPicPr/>
            <p:nvPr/>
          </p:nvPicPr>
          <p:blipFill>
            <a:blip r:embed="rId4" cstate="print"/>
            <a:stretch>
              <a:fillRect/>
            </a:stretch>
          </p:blipFill>
          <p:spPr>
            <a:xfrm>
              <a:off x="327558" y="247688"/>
              <a:ext cx="511848" cy="556348"/>
            </a:xfrm>
            <a:prstGeom prst="rect">
              <a:avLst/>
            </a:prstGeom>
          </p:spPr>
        </p:pic>
      </p:grpSp>
      <p:sp>
        <p:nvSpPr>
          <p:cNvPr id="9" name="object 9"/>
          <p:cNvSpPr txBox="1">
            <a:spLocks noGrp="1"/>
          </p:cNvSpPr>
          <p:nvPr>
            <p:ph type="title"/>
          </p:nvPr>
        </p:nvSpPr>
        <p:spPr>
          <a:xfrm>
            <a:off x="977290" y="2782950"/>
            <a:ext cx="5619115" cy="1183640"/>
          </a:xfrm>
          <a:prstGeom prst="rect">
            <a:avLst/>
          </a:prstGeom>
        </p:spPr>
        <p:txBody>
          <a:bodyPr vert="horz" wrap="square" lIns="0" tIns="81280" rIns="0" bIns="0" rtlCol="0">
            <a:spAutoFit/>
          </a:bodyPr>
          <a:lstStyle/>
          <a:p>
            <a:pPr marL="12700" marR="5080">
              <a:lnSpc>
                <a:spcPts val="4320"/>
              </a:lnSpc>
              <a:spcBef>
                <a:spcPts val="640"/>
              </a:spcBef>
            </a:pPr>
            <a:r>
              <a:rPr sz="4000" dirty="0">
                <a:solidFill>
                  <a:srgbClr val="FFFFFF"/>
                </a:solidFill>
                <a:latin typeface="Roboto"/>
                <a:cs typeface="Roboto"/>
              </a:rPr>
              <a:t>Arahan</a:t>
            </a:r>
            <a:r>
              <a:rPr sz="4000" spc="40" dirty="0">
                <a:solidFill>
                  <a:srgbClr val="FFFFFF"/>
                </a:solidFill>
                <a:latin typeface="Roboto"/>
                <a:cs typeface="Roboto"/>
              </a:rPr>
              <a:t> </a:t>
            </a:r>
            <a:r>
              <a:rPr sz="4000" dirty="0">
                <a:solidFill>
                  <a:srgbClr val="FFFFFF"/>
                </a:solidFill>
                <a:latin typeface="Roboto"/>
                <a:cs typeface="Roboto"/>
              </a:rPr>
              <a:t>Presiden</a:t>
            </a:r>
            <a:r>
              <a:rPr sz="4000" spc="65" dirty="0">
                <a:solidFill>
                  <a:srgbClr val="FFFFFF"/>
                </a:solidFill>
                <a:latin typeface="Roboto"/>
                <a:cs typeface="Roboto"/>
              </a:rPr>
              <a:t> </a:t>
            </a:r>
            <a:r>
              <a:rPr sz="4000" spc="-25" dirty="0">
                <a:solidFill>
                  <a:srgbClr val="FFFFFF"/>
                </a:solidFill>
                <a:latin typeface="Roboto"/>
                <a:cs typeface="Roboto"/>
              </a:rPr>
              <a:t>dan </a:t>
            </a:r>
            <a:r>
              <a:rPr sz="4000" dirty="0">
                <a:solidFill>
                  <a:srgbClr val="FFFFFF"/>
                </a:solidFill>
                <a:latin typeface="Roboto"/>
                <a:cs typeface="Roboto"/>
              </a:rPr>
              <a:t>tindak</a:t>
            </a:r>
            <a:r>
              <a:rPr sz="4000" spc="-80" dirty="0">
                <a:solidFill>
                  <a:srgbClr val="FFFFFF"/>
                </a:solidFill>
                <a:latin typeface="Roboto"/>
                <a:cs typeface="Roboto"/>
              </a:rPr>
              <a:t> </a:t>
            </a:r>
            <a:r>
              <a:rPr sz="4000" dirty="0">
                <a:solidFill>
                  <a:srgbClr val="FFFFFF"/>
                </a:solidFill>
                <a:latin typeface="Roboto"/>
                <a:cs typeface="Roboto"/>
              </a:rPr>
              <a:t>lanjut</a:t>
            </a:r>
            <a:r>
              <a:rPr sz="4000" spc="-85" dirty="0">
                <a:solidFill>
                  <a:srgbClr val="FFFFFF"/>
                </a:solidFill>
                <a:latin typeface="Roboto"/>
                <a:cs typeface="Roboto"/>
              </a:rPr>
              <a:t> </a:t>
            </a:r>
            <a:r>
              <a:rPr sz="4000" dirty="0">
                <a:solidFill>
                  <a:srgbClr val="FFFFFF"/>
                </a:solidFill>
                <a:latin typeface="Roboto"/>
                <a:cs typeface="Roboto"/>
              </a:rPr>
              <a:t>APBN</a:t>
            </a:r>
            <a:r>
              <a:rPr sz="4000" spc="-90" dirty="0">
                <a:solidFill>
                  <a:srgbClr val="FFFFFF"/>
                </a:solidFill>
                <a:latin typeface="Roboto"/>
                <a:cs typeface="Roboto"/>
              </a:rPr>
              <a:t> </a:t>
            </a:r>
            <a:r>
              <a:rPr sz="4000" spc="-20" dirty="0">
                <a:solidFill>
                  <a:srgbClr val="FFFFFF"/>
                </a:solidFill>
                <a:latin typeface="Roboto"/>
                <a:cs typeface="Roboto"/>
              </a:rPr>
              <a:t>2025</a:t>
            </a:r>
            <a:endParaRPr sz="4000">
              <a:latin typeface="Roboto"/>
              <a:cs typeface="Roboto"/>
            </a:endParaRPr>
          </a:p>
        </p:txBody>
      </p:sp>
      <p:sp>
        <p:nvSpPr>
          <p:cNvPr id="10" name="object 10"/>
          <p:cNvSpPr txBox="1">
            <a:spLocks noGrp="1"/>
          </p:cNvSpPr>
          <p:nvPr>
            <p:ph type="sldNum" sz="quarter" idx="7"/>
          </p:nvPr>
        </p:nvSpPr>
        <p:spPr>
          <a:prstGeom prst="rect">
            <a:avLst/>
          </a:prstGeom>
        </p:spPr>
        <p:txBody>
          <a:bodyPr vert="horz" wrap="square" lIns="0" tIns="32384" rIns="0" bIns="0" rtlCol="0">
            <a:spAutoFit/>
          </a:bodyPr>
          <a:lstStyle/>
          <a:p>
            <a:pPr marL="39370">
              <a:lnSpc>
                <a:spcPct val="100000"/>
              </a:lnSpc>
              <a:spcBef>
                <a:spcPts val="254"/>
              </a:spcBef>
            </a:pPr>
            <a:fld id="{81D60167-4931-47E6-BA6A-407CBD079E47}" type="slidenum">
              <a:rPr spc="-25" dirty="0">
                <a:solidFill>
                  <a:srgbClr val="FFFFFF"/>
                </a:solidFill>
              </a:rPr>
              <a:t>30</a:t>
            </a:fld>
            <a:endParaRPr spc="-25" dirty="0">
              <a:solidFill>
                <a:srgbClr val="FFFFFF"/>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316979" y="2220341"/>
            <a:ext cx="5725160" cy="1093470"/>
          </a:xfrm>
          <a:custGeom>
            <a:avLst/>
            <a:gdLst/>
            <a:ahLst/>
            <a:cxnLst/>
            <a:rect l="l" t="t" r="r" b="b"/>
            <a:pathLst>
              <a:path w="5725159" h="1093470">
                <a:moveTo>
                  <a:pt x="5542915" y="0"/>
                </a:moveTo>
                <a:lnTo>
                  <a:pt x="182118" y="0"/>
                </a:lnTo>
                <a:lnTo>
                  <a:pt x="133702" y="6514"/>
                </a:lnTo>
                <a:lnTo>
                  <a:pt x="90198" y="24896"/>
                </a:lnTo>
                <a:lnTo>
                  <a:pt x="53339" y="53403"/>
                </a:lnTo>
                <a:lnTo>
                  <a:pt x="24863" y="90292"/>
                </a:lnTo>
                <a:lnTo>
                  <a:pt x="6505" y="133820"/>
                </a:lnTo>
                <a:lnTo>
                  <a:pt x="0" y="182245"/>
                </a:lnTo>
                <a:lnTo>
                  <a:pt x="0" y="910844"/>
                </a:lnTo>
                <a:lnTo>
                  <a:pt x="6505" y="959268"/>
                </a:lnTo>
                <a:lnTo>
                  <a:pt x="24863" y="1002796"/>
                </a:lnTo>
                <a:lnTo>
                  <a:pt x="53340" y="1039685"/>
                </a:lnTo>
                <a:lnTo>
                  <a:pt x="90198" y="1068192"/>
                </a:lnTo>
                <a:lnTo>
                  <a:pt x="133702" y="1086574"/>
                </a:lnTo>
                <a:lnTo>
                  <a:pt x="182118" y="1093089"/>
                </a:lnTo>
                <a:lnTo>
                  <a:pt x="5542915" y="1093089"/>
                </a:lnTo>
                <a:lnTo>
                  <a:pt x="5591330" y="1086574"/>
                </a:lnTo>
                <a:lnTo>
                  <a:pt x="5634834" y="1068192"/>
                </a:lnTo>
                <a:lnTo>
                  <a:pt x="5671693" y="1039685"/>
                </a:lnTo>
                <a:lnTo>
                  <a:pt x="5700169" y="1002796"/>
                </a:lnTo>
                <a:lnTo>
                  <a:pt x="5718527" y="959268"/>
                </a:lnTo>
                <a:lnTo>
                  <a:pt x="5725033" y="910844"/>
                </a:lnTo>
                <a:lnTo>
                  <a:pt x="5725033" y="182245"/>
                </a:lnTo>
                <a:lnTo>
                  <a:pt x="5718527" y="133820"/>
                </a:lnTo>
                <a:lnTo>
                  <a:pt x="5700169" y="90292"/>
                </a:lnTo>
                <a:lnTo>
                  <a:pt x="5671693" y="53403"/>
                </a:lnTo>
                <a:lnTo>
                  <a:pt x="5634834" y="24896"/>
                </a:lnTo>
                <a:lnTo>
                  <a:pt x="5591330" y="6514"/>
                </a:lnTo>
                <a:lnTo>
                  <a:pt x="5542915" y="0"/>
                </a:lnTo>
                <a:close/>
              </a:path>
            </a:pathLst>
          </a:custGeom>
          <a:solidFill>
            <a:srgbClr val="FAE4D5"/>
          </a:solidFill>
        </p:spPr>
        <p:txBody>
          <a:bodyPr wrap="square" lIns="0" tIns="0" rIns="0" bIns="0" rtlCol="0"/>
          <a:lstStyle/>
          <a:p>
            <a:endParaRPr/>
          </a:p>
        </p:txBody>
      </p:sp>
      <p:sp>
        <p:nvSpPr>
          <p:cNvPr id="3" name="object 3"/>
          <p:cNvSpPr/>
          <p:nvPr/>
        </p:nvSpPr>
        <p:spPr>
          <a:xfrm>
            <a:off x="6340347" y="3373882"/>
            <a:ext cx="5698490" cy="780415"/>
          </a:xfrm>
          <a:custGeom>
            <a:avLst/>
            <a:gdLst/>
            <a:ahLst/>
            <a:cxnLst/>
            <a:rect l="l" t="t" r="r" b="b"/>
            <a:pathLst>
              <a:path w="5698490" h="780414">
                <a:moveTo>
                  <a:pt x="5568315" y="0"/>
                </a:moveTo>
                <a:lnTo>
                  <a:pt x="130048" y="0"/>
                </a:lnTo>
                <a:lnTo>
                  <a:pt x="79456" y="10209"/>
                </a:lnTo>
                <a:lnTo>
                  <a:pt x="38115" y="38052"/>
                </a:lnTo>
                <a:lnTo>
                  <a:pt x="10229" y="79349"/>
                </a:lnTo>
                <a:lnTo>
                  <a:pt x="0" y="129920"/>
                </a:lnTo>
                <a:lnTo>
                  <a:pt x="0" y="649858"/>
                </a:lnTo>
                <a:lnTo>
                  <a:pt x="10229" y="700450"/>
                </a:lnTo>
                <a:lnTo>
                  <a:pt x="38115" y="741791"/>
                </a:lnTo>
                <a:lnTo>
                  <a:pt x="79456" y="769677"/>
                </a:lnTo>
                <a:lnTo>
                  <a:pt x="130048" y="779906"/>
                </a:lnTo>
                <a:lnTo>
                  <a:pt x="5568315" y="779906"/>
                </a:lnTo>
                <a:lnTo>
                  <a:pt x="5618886" y="769677"/>
                </a:lnTo>
                <a:lnTo>
                  <a:pt x="5660183" y="741791"/>
                </a:lnTo>
                <a:lnTo>
                  <a:pt x="5688026" y="700450"/>
                </a:lnTo>
                <a:lnTo>
                  <a:pt x="5698235" y="649858"/>
                </a:lnTo>
                <a:lnTo>
                  <a:pt x="5698235" y="129920"/>
                </a:lnTo>
                <a:lnTo>
                  <a:pt x="5688026" y="79349"/>
                </a:lnTo>
                <a:lnTo>
                  <a:pt x="5660183" y="38052"/>
                </a:lnTo>
                <a:lnTo>
                  <a:pt x="5618886" y="10209"/>
                </a:lnTo>
                <a:lnTo>
                  <a:pt x="5568315" y="0"/>
                </a:lnTo>
                <a:close/>
              </a:path>
            </a:pathLst>
          </a:custGeom>
          <a:solidFill>
            <a:srgbClr val="FAE4D5"/>
          </a:solidFill>
        </p:spPr>
        <p:txBody>
          <a:bodyPr wrap="square" lIns="0" tIns="0" rIns="0" bIns="0" rtlCol="0"/>
          <a:lstStyle/>
          <a:p>
            <a:endParaRPr/>
          </a:p>
        </p:txBody>
      </p:sp>
      <p:sp>
        <p:nvSpPr>
          <p:cNvPr id="4" name="object 4"/>
          <p:cNvSpPr/>
          <p:nvPr/>
        </p:nvSpPr>
        <p:spPr>
          <a:xfrm>
            <a:off x="6316979" y="4221734"/>
            <a:ext cx="5725160" cy="864869"/>
          </a:xfrm>
          <a:custGeom>
            <a:avLst/>
            <a:gdLst/>
            <a:ahLst/>
            <a:cxnLst/>
            <a:rect l="l" t="t" r="r" b="b"/>
            <a:pathLst>
              <a:path w="5725159" h="864870">
                <a:moveTo>
                  <a:pt x="5580888" y="0"/>
                </a:moveTo>
                <a:lnTo>
                  <a:pt x="144145" y="0"/>
                </a:lnTo>
                <a:lnTo>
                  <a:pt x="98576" y="7346"/>
                </a:lnTo>
                <a:lnTo>
                  <a:pt x="59006" y="27805"/>
                </a:lnTo>
                <a:lnTo>
                  <a:pt x="27805" y="59006"/>
                </a:lnTo>
                <a:lnTo>
                  <a:pt x="7346" y="98576"/>
                </a:lnTo>
                <a:lnTo>
                  <a:pt x="0" y="144145"/>
                </a:lnTo>
                <a:lnTo>
                  <a:pt x="0" y="720725"/>
                </a:lnTo>
                <a:lnTo>
                  <a:pt x="7346" y="766293"/>
                </a:lnTo>
                <a:lnTo>
                  <a:pt x="27805" y="805863"/>
                </a:lnTo>
                <a:lnTo>
                  <a:pt x="59006" y="837064"/>
                </a:lnTo>
                <a:lnTo>
                  <a:pt x="98576" y="857523"/>
                </a:lnTo>
                <a:lnTo>
                  <a:pt x="144145" y="864870"/>
                </a:lnTo>
                <a:lnTo>
                  <a:pt x="5580888" y="864870"/>
                </a:lnTo>
                <a:lnTo>
                  <a:pt x="5626456" y="857523"/>
                </a:lnTo>
                <a:lnTo>
                  <a:pt x="5666026" y="837064"/>
                </a:lnTo>
                <a:lnTo>
                  <a:pt x="5697227" y="805863"/>
                </a:lnTo>
                <a:lnTo>
                  <a:pt x="5717686" y="766293"/>
                </a:lnTo>
                <a:lnTo>
                  <a:pt x="5725033" y="720725"/>
                </a:lnTo>
                <a:lnTo>
                  <a:pt x="5725033" y="144145"/>
                </a:lnTo>
                <a:lnTo>
                  <a:pt x="5717686" y="98576"/>
                </a:lnTo>
                <a:lnTo>
                  <a:pt x="5697227" y="59006"/>
                </a:lnTo>
                <a:lnTo>
                  <a:pt x="5666026" y="27805"/>
                </a:lnTo>
                <a:lnTo>
                  <a:pt x="5626456" y="7346"/>
                </a:lnTo>
                <a:lnTo>
                  <a:pt x="5580888" y="0"/>
                </a:lnTo>
                <a:close/>
              </a:path>
            </a:pathLst>
          </a:custGeom>
          <a:solidFill>
            <a:srgbClr val="FAE4D5"/>
          </a:solidFill>
        </p:spPr>
        <p:txBody>
          <a:bodyPr wrap="square" lIns="0" tIns="0" rIns="0" bIns="0" rtlCol="0"/>
          <a:lstStyle/>
          <a:p>
            <a:endParaRPr/>
          </a:p>
        </p:txBody>
      </p:sp>
      <p:sp>
        <p:nvSpPr>
          <p:cNvPr id="5" name="object 5"/>
          <p:cNvSpPr/>
          <p:nvPr/>
        </p:nvSpPr>
        <p:spPr>
          <a:xfrm>
            <a:off x="82147" y="2473604"/>
            <a:ext cx="6055360" cy="4008120"/>
          </a:xfrm>
          <a:custGeom>
            <a:avLst/>
            <a:gdLst/>
            <a:ahLst/>
            <a:cxnLst/>
            <a:rect l="l" t="t" r="r" b="b"/>
            <a:pathLst>
              <a:path w="6055360" h="4008120">
                <a:moveTo>
                  <a:pt x="6055233" y="0"/>
                </a:moveTo>
                <a:lnTo>
                  <a:pt x="0" y="0"/>
                </a:lnTo>
                <a:lnTo>
                  <a:pt x="0" y="4007612"/>
                </a:lnTo>
                <a:lnTo>
                  <a:pt x="6055233" y="4007612"/>
                </a:lnTo>
                <a:lnTo>
                  <a:pt x="6055233" y="0"/>
                </a:lnTo>
                <a:close/>
              </a:path>
            </a:pathLst>
          </a:custGeom>
          <a:solidFill>
            <a:srgbClr val="DAE2F3"/>
          </a:solidFill>
        </p:spPr>
        <p:txBody>
          <a:bodyPr wrap="square" lIns="0" tIns="0" rIns="0" bIns="0" rtlCol="0"/>
          <a:lstStyle/>
          <a:p>
            <a:endParaRPr/>
          </a:p>
        </p:txBody>
      </p:sp>
      <p:grpSp>
        <p:nvGrpSpPr>
          <p:cNvPr id="6" name="object 6"/>
          <p:cNvGrpSpPr/>
          <p:nvPr/>
        </p:nvGrpSpPr>
        <p:grpSpPr>
          <a:xfrm>
            <a:off x="9121267" y="1310132"/>
            <a:ext cx="1910714" cy="857250"/>
            <a:chOff x="9121267" y="1310132"/>
            <a:chExt cx="1910714" cy="857250"/>
          </a:xfrm>
        </p:grpSpPr>
        <p:sp>
          <p:nvSpPr>
            <p:cNvPr id="7" name="object 7"/>
            <p:cNvSpPr/>
            <p:nvPr/>
          </p:nvSpPr>
          <p:spPr>
            <a:xfrm>
              <a:off x="9121267" y="1310132"/>
              <a:ext cx="1910714" cy="422909"/>
            </a:xfrm>
            <a:custGeom>
              <a:avLst/>
              <a:gdLst/>
              <a:ahLst/>
              <a:cxnLst/>
              <a:rect l="l" t="t" r="r" b="b"/>
              <a:pathLst>
                <a:path w="1910715" h="422910">
                  <a:moveTo>
                    <a:pt x="1840356" y="0"/>
                  </a:moveTo>
                  <a:lnTo>
                    <a:pt x="70484" y="0"/>
                  </a:lnTo>
                  <a:lnTo>
                    <a:pt x="43076" y="5528"/>
                  </a:lnTo>
                  <a:lnTo>
                    <a:pt x="20669" y="20605"/>
                  </a:lnTo>
                  <a:lnTo>
                    <a:pt x="5548" y="42969"/>
                  </a:lnTo>
                  <a:lnTo>
                    <a:pt x="0" y="70357"/>
                  </a:lnTo>
                  <a:lnTo>
                    <a:pt x="0" y="422655"/>
                  </a:lnTo>
                  <a:lnTo>
                    <a:pt x="1910714" y="422655"/>
                  </a:lnTo>
                  <a:lnTo>
                    <a:pt x="1910714" y="70357"/>
                  </a:lnTo>
                  <a:lnTo>
                    <a:pt x="1840356" y="0"/>
                  </a:lnTo>
                  <a:close/>
                </a:path>
              </a:pathLst>
            </a:custGeom>
            <a:solidFill>
              <a:srgbClr val="A9D18E"/>
            </a:solidFill>
          </p:spPr>
          <p:txBody>
            <a:bodyPr wrap="square" lIns="0" tIns="0" rIns="0" bIns="0" rtlCol="0"/>
            <a:lstStyle/>
            <a:p>
              <a:endParaRPr/>
            </a:p>
          </p:txBody>
        </p:sp>
        <p:pic>
          <p:nvPicPr>
            <p:cNvPr id="8" name="object 8"/>
            <p:cNvPicPr/>
            <p:nvPr/>
          </p:nvPicPr>
          <p:blipFill>
            <a:blip r:embed="rId2" cstate="print"/>
            <a:stretch>
              <a:fillRect/>
            </a:stretch>
          </p:blipFill>
          <p:spPr>
            <a:xfrm>
              <a:off x="9121267" y="1578864"/>
              <a:ext cx="1910714" cy="588390"/>
            </a:xfrm>
            <a:prstGeom prst="rect">
              <a:avLst/>
            </a:prstGeom>
          </p:spPr>
        </p:pic>
      </p:grpSp>
      <p:grpSp>
        <p:nvGrpSpPr>
          <p:cNvPr id="9" name="object 9"/>
          <p:cNvGrpSpPr/>
          <p:nvPr/>
        </p:nvGrpSpPr>
        <p:grpSpPr>
          <a:xfrm>
            <a:off x="7031355" y="1310132"/>
            <a:ext cx="1922780" cy="857250"/>
            <a:chOff x="7031355" y="1310132"/>
            <a:chExt cx="1922780" cy="857250"/>
          </a:xfrm>
        </p:grpSpPr>
        <p:sp>
          <p:nvSpPr>
            <p:cNvPr id="10" name="object 10"/>
            <p:cNvSpPr/>
            <p:nvPr/>
          </p:nvSpPr>
          <p:spPr>
            <a:xfrm>
              <a:off x="7031355" y="1310132"/>
              <a:ext cx="1910714" cy="422909"/>
            </a:xfrm>
            <a:custGeom>
              <a:avLst/>
              <a:gdLst/>
              <a:ahLst/>
              <a:cxnLst/>
              <a:rect l="l" t="t" r="r" b="b"/>
              <a:pathLst>
                <a:path w="1910715" h="422910">
                  <a:moveTo>
                    <a:pt x="1840356" y="0"/>
                  </a:moveTo>
                  <a:lnTo>
                    <a:pt x="70485" y="0"/>
                  </a:lnTo>
                  <a:lnTo>
                    <a:pt x="43076" y="5528"/>
                  </a:lnTo>
                  <a:lnTo>
                    <a:pt x="20669" y="20605"/>
                  </a:lnTo>
                  <a:lnTo>
                    <a:pt x="5548" y="42969"/>
                  </a:lnTo>
                  <a:lnTo>
                    <a:pt x="0" y="70357"/>
                  </a:lnTo>
                  <a:lnTo>
                    <a:pt x="0" y="422655"/>
                  </a:lnTo>
                  <a:lnTo>
                    <a:pt x="1910715" y="422655"/>
                  </a:lnTo>
                  <a:lnTo>
                    <a:pt x="1910715" y="70357"/>
                  </a:lnTo>
                  <a:lnTo>
                    <a:pt x="1840356" y="0"/>
                  </a:lnTo>
                  <a:close/>
                </a:path>
              </a:pathLst>
            </a:custGeom>
            <a:solidFill>
              <a:srgbClr val="A9D18E"/>
            </a:solidFill>
          </p:spPr>
          <p:txBody>
            <a:bodyPr wrap="square" lIns="0" tIns="0" rIns="0" bIns="0" rtlCol="0"/>
            <a:lstStyle/>
            <a:p>
              <a:endParaRPr/>
            </a:p>
          </p:txBody>
        </p:sp>
        <p:pic>
          <p:nvPicPr>
            <p:cNvPr id="11" name="object 11"/>
            <p:cNvPicPr/>
            <p:nvPr/>
          </p:nvPicPr>
          <p:blipFill>
            <a:blip r:embed="rId2" cstate="print"/>
            <a:stretch>
              <a:fillRect/>
            </a:stretch>
          </p:blipFill>
          <p:spPr>
            <a:xfrm>
              <a:off x="7043166" y="1578864"/>
              <a:ext cx="1910714" cy="588390"/>
            </a:xfrm>
            <a:prstGeom prst="rect">
              <a:avLst/>
            </a:prstGeom>
          </p:spPr>
        </p:pic>
      </p:grpSp>
      <p:sp>
        <p:nvSpPr>
          <p:cNvPr id="12" name="object 12"/>
          <p:cNvSpPr txBox="1">
            <a:spLocks noGrp="1"/>
          </p:cNvSpPr>
          <p:nvPr>
            <p:ph type="title"/>
          </p:nvPr>
        </p:nvSpPr>
        <p:spPr>
          <a:xfrm>
            <a:off x="308558" y="260985"/>
            <a:ext cx="11870487" cy="381515"/>
          </a:xfrm>
          <a:prstGeom prst="rect">
            <a:avLst/>
          </a:prstGeom>
        </p:spPr>
        <p:txBody>
          <a:bodyPr vert="horz" wrap="square" lIns="0" tIns="12065" rIns="0" bIns="0" rtlCol="0">
            <a:spAutoFit/>
          </a:bodyPr>
          <a:lstStyle/>
          <a:p>
            <a:pPr marL="12700">
              <a:lnSpc>
                <a:spcPct val="100000"/>
              </a:lnSpc>
              <a:spcBef>
                <a:spcPts val="95"/>
              </a:spcBef>
            </a:pPr>
            <a:r>
              <a:rPr sz="2400" dirty="0">
                <a:solidFill>
                  <a:srgbClr val="393838"/>
                </a:solidFill>
              </a:rPr>
              <a:t>PENCADANGAN TRANSFER KE DAERAH &amp; EFISIENSI APBD (INPRES 1/2025)</a:t>
            </a:r>
            <a:endParaRPr sz="2400" dirty="0"/>
          </a:p>
        </p:txBody>
      </p:sp>
      <p:pic>
        <p:nvPicPr>
          <p:cNvPr id="13" name="object 13"/>
          <p:cNvPicPr/>
          <p:nvPr/>
        </p:nvPicPr>
        <p:blipFill>
          <a:blip r:embed="rId3" cstate="print"/>
          <a:stretch>
            <a:fillRect/>
          </a:stretch>
        </p:blipFill>
        <p:spPr>
          <a:xfrm>
            <a:off x="229641" y="1219200"/>
            <a:ext cx="3492601" cy="523214"/>
          </a:xfrm>
          <a:prstGeom prst="rect">
            <a:avLst/>
          </a:prstGeom>
        </p:spPr>
      </p:pic>
      <p:sp>
        <p:nvSpPr>
          <p:cNvPr id="14" name="object 14"/>
          <p:cNvSpPr txBox="1"/>
          <p:nvPr/>
        </p:nvSpPr>
        <p:spPr>
          <a:xfrm>
            <a:off x="659563" y="1443968"/>
            <a:ext cx="2699408" cy="228909"/>
          </a:xfrm>
          <a:prstGeom prst="rect">
            <a:avLst/>
          </a:prstGeom>
        </p:spPr>
        <p:txBody>
          <a:bodyPr vert="horz" wrap="square" lIns="0" tIns="13335" rIns="0" bIns="0" rtlCol="0">
            <a:spAutoFit/>
          </a:bodyPr>
          <a:lstStyle/>
          <a:p>
            <a:pPr marL="12700">
              <a:lnSpc>
                <a:spcPct val="100000"/>
              </a:lnSpc>
              <a:spcBef>
                <a:spcPts val="105"/>
              </a:spcBef>
            </a:pPr>
            <a:r>
              <a:rPr sz="1400" dirty="0">
                <a:solidFill>
                  <a:srgbClr val="FFFFFF"/>
                </a:solidFill>
                <a:latin typeface="Tahoma"/>
                <a:cs typeface="Tahoma"/>
              </a:rPr>
              <a:t>dan ketidakpastian global</a:t>
            </a:r>
            <a:endParaRPr sz="1400" dirty="0">
              <a:latin typeface="Tahoma"/>
              <a:cs typeface="Tahoma"/>
            </a:endParaRPr>
          </a:p>
        </p:txBody>
      </p:sp>
      <p:pic>
        <p:nvPicPr>
          <p:cNvPr id="15" name="object 15"/>
          <p:cNvPicPr/>
          <p:nvPr/>
        </p:nvPicPr>
        <p:blipFill>
          <a:blip r:embed="rId4" cstate="print"/>
          <a:stretch>
            <a:fillRect/>
          </a:stretch>
        </p:blipFill>
        <p:spPr>
          <a:xfrm>
            <a:off x="670013" y="1828800"/>
            <a:ext cx="4314609" cy="564641"/>
          </a:xfrm>
          <a:prstGeom prst="rect">
            <a:avLst/>
          </a:prstGeom>
        </p:spPr>
      </p:pic>
      <p:sp>
        <p:nvSpPr>
          <p:cNvPr id="16" name="object 16"/>
          <p:cNvSpPr txBox="1"/>
          <p:nvPr/>
        </p:nvSpPr>
        <p:spPr>
          <a:xfrm>
            <a:off x="1008380" y="1887347"/>
            <a:ext cx="3618229" cy="382797"/>
          </a:xfrm>
          <a:prstGeom prst="rect">
            <a:avLst/>
          </a:prstGeom>
        </p:spPr>
        <p:txBody>
          <a:bodyPr vert="horz" wrap="square" lIns="0" tIns="13335" rIns="0" bIns="0" rtlCol="0">
            <a:spAutoFit/>
          </a:bodyPr>
          <a:lstStyle/>
          <a:p>
            <a:pPr marL="429895" marR="5080" indent="-417830">
              <a:lnSpc>
                <a:spcPct val="100000"/>
              </a:lnSpc>
              <a:spcBef>
                <a:spcPts val="105"/>
              </a:spcBef>
            </a:pPr>
            <a:r>
              <a:rPr sz="1200" dirty="0">
                <a:solidFill>
                  <a:srgbClr val="FFFFFF"/>
                </a:solidFill>
                <a:latin typeface="Tahoma"/>
                <a:cs typeface="Tahoma"/>
              </a:rPr>
              <a:t>Anggaran harus digunakan secara hemat, sehingga dapat digunakan untuk belanja prioritas</a:t>
            </a:r>
            <a:endParaRPr sz="1200" dirty="0">
              <a:latin typeface="Tahoma"/>
              <a:cs typeface="Tahoma"/>
            </a:endParaRPr>
          </a:p>
        </p:txBody>
      </p:sp>
      <p:sp>
        <p:nvSpPr>
          <p:cNvPr id="17" name="object 17"/>
          <p:cNvSpPr txBox="1"/>
          <p:nvPr/>
        </p:nvSpPr>
        <p:spPr>
          <a:xfrm>
            <a:off x="9055275" y="1258671"/>
            <a:ext cx="2043586" cy="818557"/>
          </a:xfrm>
          <a:prstGeom prst="rect">
            <a:avLst/>
          </a:prstGeom>
        </p:spPr>
        <p:txBody>
          <a:bodyPr vert="horz" wrap="square" lIns="0" tIns="12700" rIns="0" bIns="0" rtlCol="0">
            <a:spAutoFit/>
          </a:bodyPr>
          <a:lstStyle/>
          <a:p>
            <a:pPr marL="606425" marR="598805" indent="45720" algn="ctr">
              <a:lnSpc>
                <a:spcPct val="136500"/>
              </a:lnSpc>
              <a:spcBef>
                <a:spcPts val="100"/>
              </a:spcBef>
            </a:pPr>
            <a:r>
              <a:rPr sz="1400" b="1" dirty="0">
                <a:solidFill>
                  <a:srgbClr val="761731"/>
                </a:solidFill>
                <a:latin typeface="Arial"/>
                <a:cs typeface="Arial"/>
              </a:rPr>
              <a:t>TKD </a:t>
            </a:r>
            <a:r>
              <a:rPr sz="1400" b="1" dirty="0">
                <a:solidFill>
                  <a:srgbClr val="FFFFFF"/>
                </a:solidFill>
                <a:latin typeface="Arial"/>
                <a:cs typeface="Arial"/>
              </a:rPr>
              <a:t>50,6T</a:t>
            </a:r>
            <a:endParaRPr sz="1400" dirty="0">
              <a:latin typeface="Arial"/>
              <a:cs typeface="Arial"/>
            </a:endParaRPr>
          </a:p>
          <a:p>
            <a:pPr algn="ctr">
              <a:lnSpc>
                <a:spcPct val="100000"/>
              </a:lnSpc>
            </a:pPr>
            <a:r>
              <a:rPr sz="1400" b="1" dirty="0">
                <a:solidFill>
                  <a:srgbClr val="FFFFFF"/>
                </a:solidFill>
                <a:latin typeface="Arial"/>
                <a:cs typeface="Arial"/>
              </a:rPr>
              <a:t>(5,5% dari pagu awal)</a:t>
            </a:r>
            <a:endParaRPr sz="1400" dirty="0">
              <a:latin typeface="Arial"/>
              <a:cs typeface="Arial"/>
            </a:endParaRPr>
          </a:p>
        </p:txBody>
      </p:sp>
      <p:pic>
        <p:nvPicPr>
          <p:cNvPr id="18" name="object 18"/>
          <p:cNvPicPr/>
          <p:nvPr/>
        </p:nvPicPr>
        <p:blipFill>
          <a:blip r:embed="rId5" cstate="print"/>
          <a:stretch>
            <a:fillRect/>
          </a:stretch>
        </p:blipFill>
        <p:spPr>
          <a:xfrm>
            <a:off x="6616827" y="838580"/>
            <a:ext cx="4774565" cy="422656"/>
          </a:xfrm>
          <a:prstGeom prst="rect">
            <a:avLst/>
          </a:prstGeom>
        </p:spPr>
      </p:pic>
      <p:sp>
        <p:nvSpPr>
          <p:cNvPr id="19" name="object 19"/>
          <p:cNvSpPr txBox="1"/>
          <p:nvPr/>
        </p:nvSpPr>
        <p:spPr>
          <a:xfrm>
            <a:off x="391034" y="831477"/>
            <a:ext cx="10707827" cy="640560"/>
          </a:xfrm>
          <a:prstGeom prst="rect">
            <a:avLst/>
          </a:prstGeom>
        </p:spPr>
        <p:txBody>
          <a:bodyPr vert="horz" wrap="square" lIns="0" tIns="12065" rIns="0" bIns="0" rtlCol="0">
            <a:spAutoFit/>
          </a:bodyPr>
          <a:lstStyle/>
          <a:p>
            <a:pPr marL="6482080">
              <a:lnSpc>
                <a:spcPts val="1739"/>
              </a:lnSpc>
              <a:spcBef>
                <a:spcPts val="95"/>
              </a:spcBef>
            </a:pPr>
            <a:r>
              <a:rPr sz="1600" b="1" dirty="0">
                <a:solidFill>
                  <a:srgbClr val="FFFFFF"/>
                </a:solidFill>
                <a:latin typeface="Arial"/>
                <a:cs typeface="Arial"/>
              </a:rPr>
              <a:t>Arahan Presiden: Efisiensi Belanja Tidak Produktif</a:t>
            </a:r>
            <a:endParaRPr sz="1600" dirty="0">
              <a:latin typeface="Arial"/>
              <a:cs typeface="Arial"/>
            </a:endParaRPr>
          </a:p>
          <a:p>
            <a:pPr marL="12700">
              <a:lnSpc>
                <a:spcPts val="1500"/>
              </a:lnSpc>
            </a:pPr>
            <a:r>
              <a:rPr sz="1400" dirty="0">
                <a:solidFill>
                  <a:srgbClr val="FFFFFF"/>
                </a:solidFill>
                <a:latin typeface="Tahoma"/>
                <a:cs typeface="Tahoma"/>
              </a:rPr>
              <a:t>Indonesia harus siap menghadapi dinamika</a:t>
            </a:r>
            <a:endParaRPr sz="1400" dirty="0">
              <a:latin typeface="Tahoma"/>
              <a:cs typeface="Tahoma"/>
            </a:endParaRPr>
          </a:p>
        </p:txBody>
      </p:sp>
      <p:sp>
        <p:nvSpPr>
          <p:cNvPr id="20" name="object 20"/>
          <p:cNvSpPr txBox="1"/>
          <p:nvPr/>
        </p:nvSpPr>
        <p:spPr>
          <a:xfrm>
            <a:off x="6963993" y="1272006"/>
            <a:ext cx="2100428" cy="788421"/>
          </a:xfrm>
          <a:prstGeom prst="rect">
            <a:avLst/>
          </a:prstGeom>
        </p:spPr>
        <p:txBody>
          <a:bodyPr vert="horz" wrap="square" lIns="0" tIns="12700" rIns="0" bIns="0" rtlCol="0">
            <a:spAutoFit/>
          </a:bodyPr>
          <a:lstStyle/>
          <a:p>
            <a:pPr marL="384810" marR="384810" algn="ctr">
              <a:lnSpc>
                <a:spcPct val="130300"/>
              </a:lnSpc>
              <a:spcBef>
                <a:spcPts val="100"/>
              </a:spcBef>
            </a:pPr>
            <a:r>
              <a:rPr sz="1400" b="1" dirty="0">
                <a:solidFill>
                  <a:srgbClr val="761731"/>
                </a:solidFill>
                <a:latin typeface="Arial"/>
                <a:cs typeface="Arial"/>
              </a:rPr>
              <a:t>BELANJA K/L </a:t>
            </a:r>
            <a:r>
              <a:rPr sz="1400" b="1" dirty="0">
                <a:solidFill>
                  <a:srgbClr val="FFFFFF"/>
                </a:solidFill>
                <a:latin typeface="Arial"/>
                <a:cs typeface="Arial"/>
              </a:rPr>
              <a:t>256,1T</a:t>
            </a:r>
            <a:endParaRPr sz="1400" dirty="0">
              <a:latin typeface="Arial"/>
              <a:cs typeface="Arial"/>
            </a:endParaRPr>
          </a:p>
          <a:p>
            <a:pPr algn="ctr">
              <a:lnSpc>
                <a:spcPct val="100000"/>
              </a:lnSpc>
            </a:pPr>
            <a:r>
              <a:rPr sz="1400" b="1" dirty="0">
                <a:solidFill>
                  <a:srgbClr val="FFFFFF"/>
                </a:solidFill>
                <a:latin typeface="Arial"/>
                <a:cs typeface="Arial"/>
              </a:rPr>
              <a:t>(22,1% dari pagu awal)</a:t>
            </a:r>
            <a:endParaRPr sz="1400" dirty="0">
              <a:latin typeface="Arial"/>
              <a:cs typeface="Arial"/>
            </a:endParaRPr>
          </a:p>
        </p:txBody>
      </p:sp>
      <p:sp>
        <p:nvSpPr>
          <p:cNvPr id="21" name="object 21"/>
          <p:cNvSpPr txBox="1"/>
          <p:nvPr/>
        </p:nvSpPr>
        <p:spPr>
          <a:xfrm>
            <a:off x="8870442" y="3529710"/>
            <a:ext cx="2878455" cy="513080"/>
          </a:xfrm>
          <a:prstGeom prst="rect">
            <a:avLst/>
          </a:prstGeom>
        </p:spPr>
        <p:txBody>
          <a:bodyPr vert="horz" wrap="square" lIns="0" tIns="12065" rIns="0" bIns="0" rtlCol="0">
            <a:spAutoFit/>
          </a:bodyPr>
          <a:lstStyle/>
          <a:p>
            <a:pPr marL="12700" marR="5080">
              <a:lnSpc>
                <a:spcPct val="100000"/>
              </a:lnSpc>
              <a:spcBef>
                <a:spcPts val="95"/>
              </a:spcBef>
            </a:pPr>
            <a:r>
              <a:rPr sz="1600" dirty="0">
                <a:latin typeface="Tahoma"/>
                <a:cs typeface="Tahoma"/>
              </a:rPr>
              <a:t>TKD </a:t>
            </a:r>
            <a:r>
              <a:rPr sz="1600" i="1" dirty="0">
                <a:latin typeface="Arial"/>
                <a:cs typeface="Arial"/>
              </a:rPr>
              <a:t>earmarked </a:t>
            </a:r>
            <a:r>
              <a:rPr sz="1600" dirty="0">
                <a:latin typeface="Tahoma"/>
                <a:cs typeface="Tahoma"/>
              </a:rPr>
              <a:t>infrastruktur (fokus efisiensi presiden)</a:t>
            </a:r>
          </a:p>
        </p:txBody>
      </p:sp>
      <p:sp>
        <p:nvSpPr>
          <p:cNvPr id="22" name="object 22"/>
          <p:cNvSpPr txBox="1"/>
          <p:nvPr/>
        </p:nvSpPr>
        <p:spPr>
          <a:xfrm>
            <a:off x="8905112" y="4438015"/>
            <a:ext cx="3018791" cy="743152"/>
          </a:xfrm>
          <a:prstGeom prst="rect">
            <a:avLst/>
          </a:prstGeom>
        </p:spPr>
        <p:txBody>
          <a:bodyPr vert="horz" wrap="square" lIns="0" tIns="12065" rIns="0" bIns="0" rtlCol="0">
            <a:spAutoFit/>
          </a:bodyPr>
          <a:lstStyle/>
          <a:p>
            <a:pPr marL="12700">
              <a:lnSpc>
                <a:spcPts val="1895"/>
              </a:lnSpc>
              <a:spcBef>
                <a:spcPts val="95"/>
              </a:spcBef>
            </a:pPr>
            <a:r>
              <a:rPr sz="1600" dirty="0">
                <a:latin typeface="Tahoma"/>
                <a:cs typeface="Tahoma"/>
              </a:rPr>
              <a:t>TKD asimetris (tambahan dari</a:t>
            </a:r>
          </a:p>
          <a:p>
            <a:pPr marL="12700">
              <a:lnSpc>
                <a:spcPts val="1895"/>
              </a:lnSpc>
            </a:pPr>
            <a:r>
              <a:rPr sz="1600" dirty="0">
                <a:latin typeface="Tahoma"/>
                <a:cs typeface="Tahoma"/>
              </a:rPr>
              <a:t>alokasi TKD bagi daerah tertentu).</a:t>
            </a:r>
          </a:p>
        </p:txBody>
      </p:sp>
      <p:sp>
        <p:nvSpPr>
          <p:cNvPr id="23" name="object 23"/>
          <p:cNvSpPr/>
          <p:nvPr/>
        </p:nvSpPr>
        <p:spPr>
          <a:xfrm>
            <a:off x="6413627" y="2316352"/>
            <a:ext cx="2293620" cy="368300"/>
          </a:xfrm>
          <a:custGeom>
            <a:avLst/>
            <a:gdLst/>
            <a:ahLst/>
            <a:cxnLst/>
            <a:rect l="l" t="t" r="r" b="b"/>
            <a:pathLst>
              <a:path w="2293620" h="368300">
                <a:moveTo>
                  <a:pt x="2232152" y="0"/>
                </a:moveTo>
                <a:lnTo>
                  <a:pt x="61340" y="0"/>
                </a:lnTo>
                <a:lnTo>
                  <a:pt x="37451" y="4816"/>
                </a:lnTo>
                <a:lnTo>
                  <a:pt x="17954" y="17954"/>
                </a:lnTo>
                <a:lnTo>
                  <a:pt x="4816" y="37451"/>
                </a:lnTo>
                <a:lnTo>
                  <a:pt x="0" y="61341"/>
                </a:lnTo>
                <a:lnTo>
                  <a:pt x="0" y="306832"/>
                </a:lnTo>
                <a:lnTo>
                  <a:pt x="4816" y="330721"/>
                </a:lnTo>
                <a:lnTo>
                  <a:pt x="17954" y="350218"/>
                </a:lnTo>
                <a:lnTo>
                  <a:pt x="37451" y="363356"/>
                </a:lnTo>
                <a:lnTo>
                  <a:pt x="61340" y="368173"/>
                </a:lnTo>
                <a:lnTo>
                  <a:pt x="2232152" y="368173"/>
                </a:lnTo>
                <a:lnTo>
                  <a:pt x="2256061" y="363356"/>
                </a:lnTo>
                <a:lnTo>
                  <a:pt x="2275601" y="350218"/>
                </a:lnTo>
                <a:lnTo>
                  <a:pt x="2288784" y="330721"/>
                </a:lnTo>
                <a:lnTo>
                  <a:pt x="2293620" y="306832"/>
                </a:lnTo>
                <a:lnTo>
                  <a:pt x="2293620" y="61341"/>
                </a:lnTo>
                <a:lnTo>
                  <a:pt x="2288784" y="37451"/>
                </a:lnTo>
                <a:lnTo>
                  <a:pt x="2275601" y="17954"/>
                </a:lnTo>
                <a:lnTo>
                  <a:pt x="2256061" y="4816"/>
                </a:lnTo>
                <a:lnTo>
                  <a:pt x="2232152" y="0"/>
                </a:lnTo>
                <a:close/>
              </a:path>
            </a:pathLst>
          </a:custGeom>
          <a:solidFill>
            <a:srgbClr val="001F5F"/>
          </a:solidFill>
        </p:spPr>
        <p:txBody>
          <a:bodyPr wrap="square" lIns="0" tIns="0" rIns="0" bIns="0" rtlCol="0"/>
          <a:lstStyle/>
          <a:p>
            <a:endParaRPr/>
          </a:p>
        </p:txBody>
      </p:sp>
      <p:sp>
        <p:nvSpPr>
          <p:cNvPr id="24" name="object 24"/>
          <p:cNvSpPr/>
          <p:nvPr/>
        </p:nvSpPr>
        <p:spPr>
          <a:xfrm>
            <a:off x="6413627" y="2731389"/>
            <a:ext cx="2293620" cy="542925"/>
          </a:xfrm>
          <a:custGeom>
            <a:avLst/>
            <a:gdLst/>
            <a:ahLst/>
            <a:cxnLst/>
            <a:rect l="l" t="t" r="r" b="b"/>
            <a:pathLst>
              <a:path w="2293620" h="542925">
                <a:moveTo>
                  <a:pt x="2203069" y="0"/>
                </a:moveTo>
                <a:lnTo>
                  <a:pt x="90424" y="0"/>
                </a:lnTo>
                <a:lnTo>
                  <a:pt x="55239" y="7112"/>
                </a:lnTo>
                <a:lnTo>
                  <a:pt x="26495" y="26511"/>
                </a:lnTo>
                <a:lnTo>
                  <a:pt x="7110" y="55292"/>
                </a:lnTo>
                <a:lnTo>
                  <a:pt x="0" y="90550"/>
                </a:lnTo>
                <a:lnTo>
                  <a:pt x="0" y="452374"/>
                </a:lnTo>
                <a:lnTo>
                  <a:pt x="7110" y="487632"/>
                </a:lnTo>
                <a:lnTo>
                  <a:pt x="26495" y="516413"/>
                </a:lnTo>
                <a:lnTo>
                  <a:pt x="55239" y="535813"/>
                </a:lnTo>
                <a:lnTo>
                  <a:pt x="90424" y="542925"/>
                </a:lnTo>
                <a:lnTo>
                  <a:pt x="2203069" y="542925"/>
                </a:lnTo>
                <a:lnTo>
                  <a:pt x="2238327" y="535813"/>
                </a:lnTo>
                <a:lnTo>
                  <a:pt x="2267108" y="516413"/>
                </a:lnTo>
                <a:lnTo>
                  <a:pt x="2286507" y="487632"/>
                </a:lnTo>
                <a:lnTo>
                  <a:pt x="2293620" y="452374"/>
                </a:lnTo>
                <a:lnTo>
                  <a:pt x="2293620" y="90550"/>
                </a:lnTo>
                <a:lnTo>
                  <a:pt x="2286508" y="55292"/>
                </a:lnTo>
                <a:lnTo>
                  <a:pt x="2267108" y="26511"/>
                </a:lnTo>
                <a:lnTo>
                  <a:pt x="2238327" y="7112"/>
                </a:lnTo>
                <a:lnTo>
                  <a:pt x="2203069" y="0"/>
                </a:lnTo>
                <a:close/>
              </a:path>
            </a:pathLst>
          </a:custGeom>
          <a:solidFill>
            <a:srgbClr val="001F5F"/>
          </a:solidFill>
        </p:spPr>
        <p:txBody>
          <a:bodyPr wrap="square" lIns="0" tIns="0" rIns="0" bIns="0" rtlCol="0"/>
          <a:lstStyle/>
          <a:p>
            <a:endParaRPr/>
          </a:p>
        </p:txBody>
      </p:sp>
      <p:sp>
        <p:nvSpPr>
          <p:cNvPr id="25" name="object 25"/>
          <p:cNvSpPr txBox="1"/>
          <p:nvPr/>
        </p:nvSpPr>
        <p:spPr>
          <a:xfrm>
            <a:off x="6476238" y="2386330"/>
            <a:ext cx="1302766" cy="830805"/>
          </a:xfrm>
          <a:prstGeom prst="rect">
            <a:avLst/>
          </a:prstGeom>
        </p:spPr>
        <p:txBody>
          <a:bodyPr vert="horz" wrap="square" lIns="0" tIns="13335" rIns="0" bIns="0" rtlCol="0">
            <a:spAutoFit/>
          </a:bodyPr>
          <a:lstStyle/>
          <a:p>
            <a:pPr algn="ctr">
              <a:lnSpc>
                <a:spcPct val="100000"/>
              </a:lnSpc>
              <a:spcBef>
                <a:spcPts val="105"/>
              </a:spcBef>
            </a:pPr>
            <a:r>
              <a:rPr sz="1400" b="1" dirty="0">
                <a:solidFill>
                  <a:srgbClr val="FFFFFF"/>
                </a:solidFill>
                <a:latin typeface="Arial"/>
                <a:cs typeface="Arial"/>
              </a:rPr>
              <a:t>KB DBH</a:t>
            </a:r>
            <a:endParaRPr sz="1400" dirty="0">
              <a:latin typeface="Arial"/>
              <a:cs typeface="Arial"/>
            </a:endParaRPr>
          </a:p>
          <a:p>
            <a:pPr algn="ctr">
              <a:lnSpc>
                <a:spcPts val="1655"/>
              </a:lnSpc>
              <a:spcBef>
                <a:spcPts val="1400"/>
              </a:spcBef>
            </a:pPr>
            <a:r>
              <a:rPr sz="1400" b="1" dirty="0">
                <a:solidFill>
                  <a:srgbClr val="FFFFFF"/>
                </a:solidFill>
                <a:latin typeface="Arial"/>
                <a:cs typeface="Arial"/>
              </a:rPr>
              <a:t>Insentif Dana</a:t>
            </a:r>
            <a:endParaRPr sz="1400" dirty="0">
              <a:latin typeface="Arial"/>
              <a:cs typeface="Arial"/>
            </a:endParaRPr>
          </a:p>
          <a:p>
            <a:pPr marL="635" algn="ctr">
              <a:lnSpc>
                <a:spcPts val="1655"/>
              </a:lnSpc>
            </a:pPr>
            <a:r>
              <a:rPr sz="1400" b="1" dirty="0">
                <a:solidFill>
                  <a:srgbClr val="FFFFFF"/>
                </a:solidFill>
                <a:latin typeface="Arial"/>
                <a:cs typeface="Arial"/>
              </a:rPr>
              <a:t>Desa</a:t>
            </a:r>
            <a:endParaRPr sz="1400" dirty="0">
              <a:latin typeface="Arial"/>
              <a:cs typeface="Arial"/>
            </a:endParaRPr>
          </a:p>
        </p:txBody>
      </p:sp>
      <p:sp>
        <p:nvSpPr>
          <p:cNvPr id="26" name="object 26"/>
          <p:cNvSpPr txBox="1"/>
          <p:nvPr/>
        </p:nvSpPr>
        <p:spPr>
          <a:xfrm>
            <a:off x="8787130" y="2304110"/>
            <a:ext cx="3357602" cy="986809"/>
          </a:xfrm>
          <a:prstGeom prst="rect">
            <a:avLst/>
          </a:prstGeom>
        </p:spPr>
        <p:txBody>
          <a:bodyPr vert="horz" wrap="square" lIns="0" tIns="12065" rIns="0" bIns="0" rtlCol="0">
            <a:spAutoFit/>
          </a:bodyPr>
          <a:lstStyle/>
          <a:p>
            <a:pPr marL="12700">
              <a:lnSpc>
                <a:spcPts val="1895"/>
              </a:lnSpc>
              <a:spcBef>
                <a:spcPts val="95"/>
              </a:spcBef>
            </a:pPr>
            <a:r>
              <a:rPr sz="1600" dirty="0">
                <a:latin typeface="Tahoma"/>
                <a:cs typeface="Tahoma"/>
              </a:rPr>
              <a:t>Alokasi TKD yang belum dirinci per</a:t>
            </a:r>
          </a:p>
          <a:p>
            <a:pPr marL="12700">
              <a:lnSpc>
                <a:spcPts val="1850"/>
              </a:lnSpc>
            </a:pPr>
            <a:r>
              <a:rPr sz="1600" dirty="0">
                <a:latin typeface="Tahoma"/>
                <a:cs typeface="Tahoma"/>
              </a:rPr>
              <a:t>daerah/desa penerima.</a:t>
            </a:r>
          </a:p>
          <a:p>
            <a:pPr marL="12700">
              <a:lnSpc>
                <a:spcPts val="1850"/>
              </a:lnSpc>
            </a:pPr>
            <a:r>
              <a:rPr sz="1600" dirty="0">
                <a:latin typeface="Tahoma"/>
                <a:cs typeface="Tahoma"/>
              </a:rPr>
              <a:t>Tidak menganggu APBD dan APBDes</a:t>
            </a:r>
          </a:p>
          <a:p>
            <a:pPr marL="12700">
              <a:lnSpc>
                <a:spcPts val="1895"/>
              </a:lnSpc>
            </a:pPr>
            <a:r>
              <a:rPr sz="1600" dirty="0">
                <a:latin typeface="Tahoma"/>
                <a:cs typeface="Tahoma"/>
              </a:rPr>
              <a:t>yang telah ditetapkan</a:t>
            </a:r>
          </a:p>
        </p:txBody>
      </p:sp>
      <p:sp>
        <p:nvSpPr>
          <p:cNvPr id="27" name="object 27"/>
          <p:cNvSpPr/>
          <p:nvPr/>
        </p:nvSpPr>
        <p:spPr>
          <a:xfrm>
            <a:off x="6413627" y="3411473"/>
            <a:ext cx="2293620" cy="770255"/>
          </a:xfrm>
          <a:custGeom>
            <a:avLst/>
            <a:gdLst/>
            <a:ahLst/>
            <a:cxnLst/>
            <a:rect l="l" t="t" r="r" b="b"/>
            <a:pathLst>
              <a:path w="2293620" h="770254">
                <a:moveTo>
                  <a:pt x="2293620" y="449707"/>
                </a:moveTo>
                <a:lnTo>
                  <a:pt x="2288578" y="424764"/>
                </a:lnTo>
                <a:lnTo>
                  <a:pt x="2274836" y="404418"/>
                </a:lnTo>
                <a:lnTo>
                  <a:pt x="2254453" y="390728"/>
                </a:lnTo>
                <a:lnTo>
                  <a:pt x="2229485" y="385699"/>
                </a:lnTo>
                <a:lnTo>
                  <a:pt x="64008" y="385699"/>
                </a:lnTo>
                <a:lnTo>
                  <a:pt x="39103" y="390728"/>
                </a:lnTo>
                <a:lnTo>
                  <a:pt x="18757" y="404418"/>
                </a:lnTo>
                <a:lnTo>
                  <a:pt x="5029" y="424764"/>
                </a:lnTo>
                <a:lnTo>
                  <a:pt x="0" y="449707"/>
                </a:lnTo>
                <a:lnTo>
                  <a:pt x="0" y="705739"/>
                </a:lnTo>
                <a:lnTo>
                  <a:pt x="5029" y="730643"/>
                </a:lnTo>
                <a:lnTo>
                  <a:pt x="18757" y="750989"/>
                </a:lnTo>
                <a:lnTo>
                  <a:pt x="39103" y="764717"/>
                </a:lnTo>
                <a:lnTo>
                  <a:pt x="64008" y="769747"/>
                </a:lnTo>
                <a:lnTo>
                  <a:pt x="2229485" y="769747"/>
                </a:lnTo>
                <a:lnTo>
                  <a:pt x="2254453" y="764717"/>
                </a:lnTo>
                <a:lnTo>
                  <a:pt x="2274836" y="750989"/>
                </a:lnTo>
                <a:lnTo>
                  <a:pt x="2288578" y="730643"/>
                </a:lnTo>
                <a:lnTo>
                  <a:pt x="2293620" y="705739"/>
                </a:lnTo>
                <a:lnTo>
                  <a:pt x="2293620" y="449707"/>
                </a:lnTo>
                <a:close/>
              </a:path>
              <a:path w="2293620" h="770254">
                <a:moveTo>
                  <a:pt x="2293620" y="61341"/>
                </a:moveTo>
                <a:lnTo>
                  <a:pt x="2288781" y="37452"/>
                </a:lnTo>
                <a:lnTo>
                  <a:pt x="2275598" y="17957"/>
                </a:lnTo>
                <a:lnTo>
                  <a:pt x="2256053" y="4826"/>
                </a:lnTo>
                <a:lnTo>
                  <a:pt x="2232152" y="0"/>
                </a:lnTo>
                <a:lnTo>
                  <a:pt x="61341" y="0"/>
                </a:lnTo>
                <a:lnTo>
                  <a:pt x="37439" y="4826"/>
                </a:lnTo>
                <a:lnTo>
                  <a:pt x="17945" y="17957"/>
                </a:lnTo>
                <a:lnTo>
                  <a:pt x="4813" y="37452"/>
                </a:lnTo>
                <a:lnTo>
                  <a:pt x="0" y="61341"/>
                </a:lnTo>
                <a:lnTo>
                  <a:pt x="0" y="306832"/>
                </a:lnTo>
                <a:lnTo>
                  <a:pt x="4813" y="330746"/>
                </a:lnTo>
                <a:lnTo>
                  <a:pt x="17945" y="350291"/>
                </a:lnTo>
                <a:lnTo>
                  <a:pt x="37439" y="363474"/>
                </a:lnTo>
                <a:lnTo>
                  <a:pt x="61341" y="368300"/>
                </a:lnTo>
                <a:lnTo>
                  <a:pt x="2232152" y="368300"/>
                </a:lnTo>
                <a:lnTo>
                  <a:pt x="2256053" y="363474"/>
                </a:lnTo>
                <a:lnTo>
                  <a:pt x="2275598" y="350291"/>
                </a:lnTo>
                <a:lnTo>
                  <a:pt x="2288781" y="330746"/>
                </a:lnTo>
                <a:lnTo>
                  <a:pt x="2293620" y="306832"/>
                </a:lnTo>
                <a:lnTo>
                  <a:pt x="2293620" y="61341"/>
                </a:lnTo>
                <a:close/>
              </a:path>
            </a:pathLst>
          </a:custGeom>
          <a:solidFill>
            <a:srgbClr val="001F5F"/>
          </a:solidFill>
        </p:spPr>
        <p:txBody>
          <a:bodyPr wrap="square" lIns="0" tIns="0" rIns="0" bIns="0" rtlCol="0"/>
          <a:lstStyle/>
          <a:p>
            <a:endParaRPr/>
          </a:p>
        </p:txBody>
      </p:sp>
      <p:sp>
        <p:nvSpPr>
          <p:cNvPr id="28" name="object 28"/>
          <p:cNvSpPr txBox="1"/>
          <p:nvPr/>
        </p:nvSpPr>
        <p:spPr>
          <a:xfrm>
            <a:off x="6561389" y="3452144"/>
            <a:ext cx="1303402" cy="623889"/>
          </a:xfrm>
          <a:prstGeom prst="rect">
            <a:avLst/>
          </a:prstGeom>
        </p:spPr>
        <p:txBody>
          <a:bodyPr vert="horz" wrap="square" lIns="0" tIns="13335" rIns="0" bIns="0" rtlCol="0">
            <a:spAutoFit/>
          </a:bodyPr>
          <a:lstStyle/>
          <a:p>
            <a:pPr marL="12700">
              <a:lnSpc>
                <a:spcPct val="100000"/>
              </a:lnSpc>
              <a:spcBef>
                <a:spcPts val="105"/>
              </a:spcBef>
            </a:pPr>
            <a:r>
              <a:rPr sz="1400" b="1" dirty="0">
                <a:solidFill>
                  <a:srgbClr val="FFFFFF"/>
                </a:solidFill>
                <a:latin typeface="Arial"/>
                <a:cs typeface="Arial"/>
              </a:rPr>
              <a:t>DAU SG PU</a:t>
            </a:r>
            <a:endParaRPr sz="1400" dirty="0">
              <a:latin typeface="Arial"/>
              <a:cs typeface="Arial"/>
            </a:endParaRPr>
          </a:p>
          <a:p>
            <a:pPr marL="76200">
              <a:lnSpc>
                <a:spcPct val="100000"/>
              </a:lnSpc>
              <a:spcBef>
                <a:spcPts val="1355"/>
              </a:spcBef>
            </a:pPr>
            <a:r>
              <a:rPr sz="1400" b="1" dirty="0">
                <a:solidFill>
                  <a:srgbClr val="FFFFFF"/>
                </a:solidFill>
                <a:latin typeface="Arial"/>
                <a:cs typeface="Arial"/>
              </a:rPr>
              <a:t>DAK Fisik</a:t>
            </a:r>
            <a:endParaRPr sz="1400" dirty="0">
              <a:latin typeface="Arial"/>
              <a:cs typeface="Arial"/>
            </a:endParaRPr>
          </a:p>
        </p:txBody>
      </p:sp>
      <p:sp>
        <p:nvSpPr>
          <p:cNvPr id="29" name="object 29"/>
          <p:cNvSpPr/>
          <p:nvPr/>
        </p:nvSpPr>
        <p:spPr>
          <a:xfrm>
            <a:off x="6427978" y="4258817"/>
            <a:ext cx="2293620" cy="368300"/>
          </a:xfrm>
          <a:custGeom>
            <a:avLst/>
            <a:gdLst/>
            <a:ahLst/>
            <a:cxnLst/>
            <a:rect l="l" t="t" r="r" b="b"/>
            <a:pathLst>
              <a:path w="2293620" h="368300">
                <a:moveTo>
                  <a:pt x="2232152" y="0"/>
                </a:moveTo>
                <a:lnTo>
                  <a:pt x="61341" y="0"/>
                </a:lnTo>
                <a:lnTo>
                  <a:pt x="37451" y="4835"/>
                </a:lnTo>
                <a:lnTo>
                  <a:pt x="17954" y="18018"/>
                </a:lnTo>
                <a:lnTo>
                  <a:pt x="4816" y="37558"/>
                </a:lnTo>
                <a:lnTo>
                  <a:pt x="0" y="61467"/>
                </a:lnTo>
                <a:lnTo>
                  <a:pt x="0" y="306958"/>
                </a:lnTo>
                <a:lnTo>
                  <a:pt x="4816" y="330848"/>
                </a:lnTo>
                <a:lnTo>
                  <a:pt x="17954" y="350345"/>
                </a:lnTo>
                <a:lnTo>
                  <a:pt x="37451" y="363483"/>
                </a:lnTo>
                <a:lnTo>
                  <a:pt x="61341" y="368299"/>
                </a:lnTo>
                <a:lnTo>
                  <a:pt x="2232152" y="368299"/>
                </a:lnTo>
                <a:lnTo>
                  <a:pt x="2256041" y="363483"/>
                </a:lnTo>
                <a:lnTo>
                  <a:pt x="2275538" y="350345"/>
                </a:lnTo>
                <a:lnTo>
                  <a:pt x="2288676" y="330848"/>
                </a:lnTo>
                <a:lnTo>
                  <a:pt x="2293493" y="306958"/>
                </a:lnTo>
                <a:lnTo>
                  <a:pt x="2293493" y="61467"/>
                </a:lnTo>
                <a:lnTo>
                  <a:pt x="2288676" y="37558"/>
                </a:lnTo>
                <a:lnTo>
                  <a:pt x="2275538" y="18018"/>
                </a:lnTo>
                <a:lnTo>
                  <a:pt x="2256041" y="4835"/>
                </a:lnTo>
                <a:lnTo>
                  <a:pt x="2232152" y="0"/>
                </a:lnTo>
                <a:close/>
              </a:path>
            </a:pathLst>
          </a:custGeom>
          <a:solidFill>
            <a:srgbClr val="001F5F"/>
          </a:solidFill>
        </p:spPr>
        <p:txBody>
          <a:bodyPr wrap="square" lIns="0" tIns="0" rIns="0" bIns="0" rtlCol="0"/>
          <a:lstStyle/>
          <a:p>
            <a:endParaRPr/>
          </a:p>
        </p:txBody>
      </p:sp>
      <p:sp>
        <p:nvSpPr>
          <p:cNvPr id="30" name="object 30"/>
          <p:cNvSpPr/>
          <p:nvPr/>
        </p:nvSpPr>
        <p:spPr>
          <a:xfrm>
            <a:off x="6427978" y="4673980"/>
            <a:ext cx="2293620" cy="384175"/>
          </a:xfrm>
          <a:custGeom>
            <a:avLst/>
            <a:gdLst/>
            <a:ahLst/>
            <a:cxnLst/>
            <a:rect l="l" t="t" r="r" b="b"/>
            <a:pathLst>
              <a:path w="2293620" h="384175">
                <a:moveTo>
                  <a:pt x="2229485" y="0"/>
                </a:moveTo>
                <a:lnTo>
                  <a:pt x="64008" y="0"/>
                </a:lnTo>
                <a:lnTo>
                  <a:pt x="39058" y="5036"/>
                </a:lnTo>
                <a:lnTo>
                  <a:pt x="18716" y="18764"/>
                </a:lnTo>
                <a:lnTo>
                  <a:pt x="5018" y="39112"/>
                </a:lnTo>
                <a:lnTo>
                  <a:pt x="0" y="64008"/>
                </a:lnTo>
                <a:lnTo>
                  <a:pt x="0" y="320040"/>
                </a:lnTo>
                <a:lnTo>
                  <a:pt x="5018" y="344989"/>
                </a:lnTo>
                <a:lnTo>
                  <a:pt x="18716" y="365331"/>
                </a:lnTo>
                <a:lnTo>
                  <a:pt x="39058" y="379029"/>
                </a:lnTo>
                <a:lnTo>
                  <a:pt x="64008" y="384048"/>
                </a:lnTo>
                <a:lnTo>
                  <a:pt x="2229485" y="384048"/>
                </a:lnTo>
                <a:lnTo>
                  <a:pt x="2254434" y="379029"/>
                </a:lnTo>
                <a:lnTo>
                  <a:pt x="2274776" y="365331"/>
                </a:lnTo>
                <a:lnTo>
                  <a:pt x="2288474" y="344989"/>
                </a:lnTo>
                <a:lnTo>
                  <a:pt x="2293493" y="320040"/>
                </a:lnTo>
                <a:lnTo>
                  <a:pt x="2293493" y="64008"/>
                </a:lnTo>
                <a:lnTo>
                  <a:pt x="2288474" y="39112"/>
                </a:lnTo>
                <a:lnTo>
                  <a:pt x="2274776" y="18764"/>
                </a:lnTo>
                <a:lnTo>
                  <a:pt x="2254434" y="5036"/>
                </a:lnTo>
                <a:lnTo>
                  <a:pt x="2229485" y="0"/>
                </a:lnTo>
                <a:close/>
              </a:path>
            </a:pathLst>
          </a:custGeom>
          <a:solidFill>
            <a:srgbClr val="001F5F"/>
          </a:solidFill>
        </p:spPr>
        <p:txBody>
          <a:bodyPr wrap="square" lIns="0" tIns="0" rIns="0" bIns="0" rtlCol="0"/>
          <a:lstStyle/>
          <a:p>
            <a:endParaRPr/>
          </a:p>
        </p:txBody>
      </p:sp>
      <p:sp>
        <p:nvSpPr>
          <p:cNvPr id="31" name="object 31"/>
          <p:cNvSpPr txBox="1"/>
          <p:nvPr/>
        </p:nvSpPr>
        <p:spPr>
          <a:xfrm>
            <a:off x="6559421" y="4329176"/>
            <a:ext cx="1165608" cy="623248"/>
          </a:xfrm>
          <a:prstGeom prst="rect">
            <a:avLst/>
          </a:prstGeom>
        </p:spPr>
        <p:txBody>
          <a:bodyPr vert="horz" wrap="square" lIns="0" tIns="12700" rIns="0" bIns="0" rtlCol="0">
            <a:spAutoFit/>
          </a:bodyPr>
          <a:lstStyle/>
          <a:p>
            <a:pPr algn="ctr">
              <a:lnSpc>
                <a:spcPct val="100000"/>
              </a:lnSpc>
              <a:spcBef>
                <a:spcPts val="100"/>
              </a:spcBef>
            </a:pPr>
            <a:r>
              <a:rPr sz="1400" b="1" dirty="0">
                <a:solidFill>
                  <a:srgbClr val="FFFFFF"/>
                </a:solidFill>
                <a:latin typeface="Arial"/>
                <a:cs typeface="Arial"/>
              </a:rPr>
              <a:t>Dana Otsus</a:t>
            </a:r>
            <a:endParaRPr sz="1400" dirty="0">
              <a:latin typeface="Arial"/>
              <a:cs typeface="Arial"/>
            </a:endParaRPr>
          </a:p>
          <a:p>
            <a:pPr algn="ctr">
              <a:lnSpc>
                <a:spcPct val="100000"/>
              </a:lnSpc>
              <a:spcBef>
                <a:spcPts val="1360"/>
              </a:spcBef>
            </a:pPr>
            <a:r>
              <a:rPr sz="1400" b="1" dirty="0">
                <a:solidFill>
                  <a:srgbClr val="FFFFFF"/>
                </a:solidFill>
                <a:latin typeface="Arial"/>
                <a:cs typeface="Arial"/>
              </a:rPr>
              <a:t>Dais</a:t>
            </a:r>
            <a:endParaRPr sz="1400" dirty="0">
              <a:latin typeface="Arial"/>
              <a:cs typeface="Arial"/>
            </a:endParaRPr>
          </a:p>
        </p:txBody>
      </p:sp>
      <p:sp>
        <p:nvSpPr>
          <p:cNvPr id="32" name="object 32"/>
          <p:cNvSpPr txBox="1"/>
          <p:nvPr/>
        </p:nvSpPr>
        <p:spPr>
          <a:xfrm>
            <a:off x="243331" y="2908757"/>
            <a:ext cx="5648325" cy="2829621"/>
          </a:xfrm>
          <a:prstGeom prst="rect">
            <a:avLst/>
          </a:prstGeom>
        </p:spPr>
        <p:txBody>
          <a:bodyPr vert="horz" wrap="square" lIns="0" tIns="13335" rIns="0" bIns="0" rtlCol="0">
            <a:spAutoFit/>
          </a:bodyPr>
          <a:lstStyle/>
          <a:p>
            <a:pPr marL="355600" indent="-342900">
              <a:lnSpc>
                <a:spcPct val="100000"/>
              </a:lnSpc>
              <a:spcBef>
                <a:spcPts val="105"/>
              </a:spcBef>
              <a:buFont typeface="Wingdings"/>
              <a:buChar char=""/>
              <a:tabLst>
                <a:tab pos="355600" algn="l"/>
              </a:tabLst>
            </a:pPr>
            <a:r>
              <a:rPr sz="1400" dirty="0">
                <a:solidFill>
                  <a:srgbClr val="181818"/>
                </a:solidFill>
                <a:latin typeface="Tahoma" panose="020B0604030504040204" pitchFamily="34" charset="0"/>
                <a:ea typeface="Tahoma" panose="020B0604030504040204" pitchFamily="34" charset="0"/>
                <a:cs typeface="Tahoma" panose="020B0604030504040204" pitchFamily="34" charset="0"/>
              </a:rPr>
              <a:t>Pencadangan TKD jika dibandingkan dengan Indeks komposit</a:t>
            </a:r>
            <a:endParaRPr sz="1400" dirty="0">
              <a:latin typeface="Tahoma" panose="020B0604030504040204" pitchFamily="34" charset="0"/>
              <a:ea typeface="Tahoma" panose="020B0604030504040204" pitchFamily="34" charset="0"/>
              <a:cs typeface="Tahoma" panose="020B0604030504040204" pitchFamily="34" charset="0"/>
            </a:endParaRPr>
          </a:p>
          <a:p>
            <a:pPr marL="355600">
              <a:lnSpc>
                <a:spcPct val="100000"/>
              </a:lnSpc>
              <a:spcBef>
                <a:spcPts val="5"/>
              </a:spcBef>
            </a:pPr>
            <a:r>
              <a:rPr sz="1400" dirty="0">
                <a:solidFill>
                  <a:srgbClr val="181818"/>
                </a:solidFill>
                <a:latin typeface="Tahoma" panose="020B0604030504040204" pitchFamily="34" charset="0"/>
                <a:ea typeface="Tahoma" panose="020B0604030504040204" pitchFamily="34" charset="0"/>
                <a:cs typeface="Tahoma" panose="020B0604030504040204" pitchFamily="34" charset="0"/>
              </a:rPr>
              <a:t>Perekonomian menunjukkan </a:t>
            </a:r>
            <a:r>
              <a:rPr sz="1400" b="1" dirty="0">
                <a:solidFill>
                  <a:srgbClr val="181818"/>
                </a:solidFill>
                <a:latin typeface="Tahoma" panose="020B0604030504040204" pitchFamily="34" charset="0"/>
                <a:ea typeface="Tahoma" panose="020B0604030504040204" pitchFamily="34" charset="0"/>
                <a:cs typeface="Tahoma" panose="020B0604030504040204" pitchFamily="34" charset="0"/>
              </a:rPr>
              <a:t>korelasi positif dan searah</a:t>
            </a:r>
            <a:endParaRPr sz="1400" dirty="0">
              <a:latin typeface="Tahoma" panose="020B0604030504040204" pitchFamily="34" charset="0"/>
              <a:ea typeface="Tahoma" panose="020B0604030504040204" pitchFamily="34" charset="0"/>
              <a:cs typeface="Tahoma" panose="020B0604030504040204" pitchFamily="34" charset="0"/>
            </a:endParaRPr>
          </a:p>
          <a:p>
            <a:pPr marL="355600" marR="5080" indent="-343535">
              <a:lnSpc>
                <a:spcPct val="100000"/>
              </a:lnSpc>
              <a:spcBef>
                <a:spcPts val="600"/>
              </a:spcBef>
              <a:buFont typeface="Wingdings"/>
              <a:buChar char=""/>
              <a:tabLst>
                <a:tab pos="355600" algn="l"/>
              </a:tabLst>
            </a:pPr>
            <a:r>
              <a:rPr sz="1400" dirty="0">
                <a:solidFill>
                  <a:srgbClr val="181818"/>
                </a:solidFill>
                <a:latin typeface="Tahoma" panose="020B0604030504040204" pitchFamily="34" charset="0"/>
                <a:ea typeface="Tahoma" panose="020B0604030504040204" pitchFamily="34" charset="0"/>
                <a:cs typeface="Tahoma" panose="020B0604030504040204" pitchFamily="34" charset="0"/>
              </a:rPr>
              <a:t>Pemda juga diinstruksikan untuk melakukan </a:t>
            </a:r>
            <a:r>
              <a:rPr sz="1400" b="1" dirty="0">
                <a:solidFill>
                  <a:srgbClr val="181818"/>
                </a:solidFill>
                <a:latin typeface="Tahoma" panose="020B0604030504040204" pitchFamily="34" charset="0"/>
                <a:ea typeface="Tahoma" panose="020B0604030504040204" pitchFamily="34" charset="0"/>
                <a:cs typeface="Tahoma" panose="020B0604030504040204" pitchFamily="34" charset="0"/>
              </a:rPr>
              <a:t>efisiensi belanja APBD yang tidak produktif (perjadin, belanja penunjang, honorarium, kegiatan seremonial)</a:t>
            </a:r>
            <a:endParaRPr sz="1400" dirty="0">
              <a:latin typeface="Tahoma" panose="020B0604030504040204" pitchFamily="34" charset="0"/>
              <a:ea typeface="Tahoma" panose="020B0604030504040204" pitchFamily="34" charset="0"/>
              <a:cs typeface="Tahoma" panose="020B0604030504040204" pitchFamily="34" charset="0"/>
            </a:endParaRPr>
          </a:p>
          <a:p>
            <a:pPr marL="355600" marR="323215" indent="-343535">
              <a:lnSpc>
                <a:spcPct val="100000"/>
              </a:lnSpc>
              <a:spcBef>
                <a:spcPts val="600"/>
              </a:spcBef>
              <a:buFont typeface="Wingdings"/>
              <a:buChar char=""/>
              <a:tabLst>
                <a:tab pos="355600" algn="l"/>
              </a:tabLst>
            </a:pPr>
            <a:r>
              <a:rPr sz="1400" dirty="0">
                <a:solidFill>
                  <a:srgbClr val="181818"/>
                </a:solidFill>
                <a:latin typeface="Tahoma" panose="020B0604030504040204" pitchFamily="34" charset="0"/>
                <a:ea typeface="Tahoma" panose="020B0604030504040204" pitchFamily="34" charset="0"/>
                <a:cs typeface="Tahoma" panose="020B0604030504040204" pitchFamily="34" charset="0"/>
              </a:rPr>
              <a:t>Efisiensi APBD menjadi momentum bagi Pemda untuk </a:t>
            </a:r>
            <a:r>
              <a:rPr sz="1400" b="1" dirty="0">
                <a:solidFill>
                  <a:srgbClr val="181818"/>
                </a:solidFill>
                <a:latin typeface="Tahoma" panose="020B0604030504040204" pitchFamily="34" charset="0"/>
                <a:ea typeface="Tahoma" panose="020B0604030504040204" pitchFamily="34" charset="0"/>
                <a:cs typeface="Tahoma" panose="020B0604030504040204" pitchFamily="34" charset="0"/>
              </a:rPr>
              <a:t>memperbaiki kualitas belanja </a:t>
            </a:r>
            <a:r>
              <a:rPr sz="1400" dirty="0">
                <a:solidFill>
                  <a:srgbClr val="181818"/>
                </a:solidFill>
                <a:latin typeface="Tahoma" panose="020B0604030504040204" pitchFamily="34" charset="0"/>
                <a:ea typeface="Tahoma" panose="020B0604030504040204" pitchFamily="34" charset="0"/>
                <a:cs typeface="Tahoma" panose="020B0604030504040204" pitchFamily="34" charset="0"/>
              </a:rPr>
              <a:t>yang lebih produktif, tepat sasaran dan efisien</a:t>
            </a:r>
            <a:endParaRPr sz="1400" dirty="0">
              <a:latin typeface="Tahoma" panose="020B0604030504040204" pitchFamily="34" charset="0"/>
              <a:ea typeface="Tahoma" panose="020B0604030504040204" pitchFamily="34" charset="0"/>
              <a:cs typeface="Tahoma" panose="020B0604030504040204" pitchFamily="34" charset="0"/>
            </a:endParaRPr>
          </a:p>
          <a:p>
            <a:pPr marL="355600" marR="312420" indent="-343535">
              <a:lnSpc>
                <a:spcPct val="100000"/>
              </a:lnSpc>
              <a:spcBef>
                <a:spcPts val="600"/>
              </a:spcBef>
              <a:buFont typeface="Wingdings"/>
              <a:buChar char=""/>
              <a:tabLst>
                <a:tab pos="355600" algn="l"/>
              </a:tabLst>
            </a:pPr>
            <a:r>
              <a:rPr sz="1400" dirty="0">
                <a:solidFill>
                  <a:srgbClr val="181818"/>
                </a:solidFill>
                <a:latin typeface="Tahoma" panose="020B0604030504040204" pitchFamily="34" charset="0"/>
                <a:ea typeface="Tahoma" panose="020B0604030504040204" pitchFamily="34" charset="0"/>
                <a:cs typeface="Tahoma" panose="020B0604030504040204" pitchFamily="34" charset="0"/>
              </a:rPr>
              <a:t>Efisiensi APBD akan </a:t>
            </a:r>
            <a:r>
              <a:rPr sz="1400" b="1" dirty="0">
                <a:solidFill>
                  <a:srgbClr val="181818"/>
                </a:solidFill>
                <a:latin typeface="Tahoma" panose="020B0604030504040204" pitchFamily="34" charset="0"/>
                <a:ea typeface="Tahoma" panose="020B0604030504040204" pitchFamily="34" charset="0"/>
                <a:cs typeface="Tahoma" panose="020B0604030504040204" pitchFamily="34" charset="0"/>
              </a:rPr>
              <a:t>menjadi tambahan </a:t>
            </a:r>
            <a:r>
              <a:rPr sz="1400" b="1" i="1" dirty="0">
                <a:solidFill>
                  <a:srgbClr val="181818"/>
                </a:solidFill>
                <a:latin typeface="Tahoma" panose="020B0604030504040204" pitchFamily="34" charset="0"/>
                <a:ea typeface="Tahoma" panose="020B0604030504040204" pitchFamily="34" charset="0"/>
                <a:cs typeface="Tahoma" panose="020B0604030504040204" pitchFamily="34" charset="0"/>
              </a:rPr>
              <a:t>fiscal space </a:t>
            </a:r>
            <a:r>
              <a:rPr sz="1400" dirty="0">
                <a:solidFill>
                  <a:srgbClr val="181818"/>
                </a:solidFill>
                <a:latin typeface="Tahoma" panose="020B0604030504040204" pitchFamily="34" charset="0"/>
                <a:ea typeface="Tahoma" panose="020B0604030504040204" pitchFamily="34" charset="0"/>
                <a:cs typeface="Tahoma" panose="020B0604030504040204" pitchFamily="34" charset="0"/>
              </a:rPr>
              <a:t>yang dapat digunakan untuk menutup kebutuhan akibat pencadangan TKD, sekaligus dapat dimanfaatkan Kepala Daerah baru untuk mendanai program visi misinya</a:t>
            </a:r>
            <a:endParaRPr sz="1400" dirty="0">
              <a:latin typeface="Tahoma" panose="020B0604030504040204" pitchFamily="34" charset="0"/>
              <a:ea typeface="Tahoma" panose="020B0604030504040204" pitchFamily="34" charset="0"/>
              <a:cs typeface="Tahoma" panose="020B0604030504040204" pitchFamily="34" charset="0"/>
            </a:endParaRPr>
          </a:p>
        </p:txBody>
      </p:sp>
      <p:pic>
        <p:nvPicPr>
          <p:cNvPr id="33" name="object 33"/>
          <p:cNvPicPr/>
          <p:nvPr/>
        </p:nvPicPr>
        <p:blipFill>
          <a:blip r:embed="rId6" cstate="print"/>
          <a:stretch>
            <a:fillRect/>
          </a:stretch>
        </p:blipFill>
        <p:spPr>
          <a:xfrm>
            <a:off x="4968494" y="938961"/>
            <a:ext cx="1571752" cy="1209751"/>
          </a:xfrm>
          <a:prstGeom prst="rect">
            <a:avLst/>
          </a:prstGeom>
        </p:spPr>
      </p:pic>
      <p:pic>
        <p:nvPicPr>
          <p:cNvPr id="34" name="object 34"/>
          <p:cNvPicPr/>
          <p:nvPr/>
        </p:nvPicPr>
        <p:blipFill>
          <a:blip r:embed="rId7" cstate="print"/>
          <a:stretch>
            <a:fillRect/>
          </a:stretch>
        </p:blipFill>
        <p:spPr>
          <a:xfrm>
            <a:off x="10903077" y="1262354"/>
            <a:ext cx="979436" cy="1037996"/>
          </a:xfrm>
          <a:prstGeom prst="rect">
            <a:avLst/>
          </a:prstGeom>
        </p:spPr>
      </p:pic>
      <p:pic>
        <p:nvPicPr>
          <p:cNvPr id="35" name="object 35"/>
          <p:cNvPicPr/>
          <p:nvPr/>
        </p:nvPicPr>
        <p:blipFill>
          <a:blip r:embed="rId8" cstate="print"/>
          <a:stretch>
            <a:fillRect/>
          </a:stretch>
        </p:blipFill>
        <p:spPr>
          <a:xfrm>
            <a:off x="161201" y="2362073"/>
            <a:ext cx="5928829" cy="379729"/>
          </a:xfrm>
          <a:prstGeom prst="rect">
            <a:avLst/>
          </a:prstGeom>
        </p:spPr>
      </p:pic>
      <p:sp>
        <p:nvSpPr>
          <p:cNvPr id="36" name="object 36"/>
          <p:cNvSpPr txBox="1"/>
          <p:nvPr/>
        </p:nvSpPr>
        <p:spPr>
          <a:xfrm>
            <a:off x="500583" y="2433320"/>
            <a:ext cx="5517312" cy="198131"/>
          </a:xfrm>
          <a:prstGeom prst="rect">
            <a:avLst/>
          </a:prstGeom>
        </p:spPr>
        <p:txBody>
          <a:bodyPr vert="horz" wrap="square" lIns="0" tIns="13335" rIns="0" bIns="0" rtlCol="0">
            <a:spAutoFit/>
          </a:bodyPr>
          <a:lstStyle/>
          <a:p>
            <a:pPr marL="12700">
              <a:lnSpc>
                <a:spcPct val="100000"/>
              </a:lnSpc>
              <a:spcBef>
                <a:spcPts val="105"/>
              </a:spcBef>
            </a:pPr>
            <a:r>
              <a:rPr sz="1200" b="1" dirty="0">
                <a:solidFill>
                  <a:srgbClr val="FFFFFF"/>
                </a:solidFill>
                <a:latin typeface="Arial"/>
                <a:cs typeface="Arial"/>
              </a:rPr>
              <a:t>EFISIENSI APBD DAN PENCADANGAN TKD UNTUK PRIORITAS NASIONAL</a:t>
            </a:r>
            <a:endParaRPr sz="1200" dirty="0">
              <a:latin typeface="Arial"/>
              <a:cs typeface="Arial"/>
            </a:endParaRPr>
          </a:p>
        </p:txBody>
      </p:sp>
      <p:sp>
        <p:nvSpPr>
          <p:cNvPr id="45" name="object 45"/>
          <p:cNvSpPr txBox="1">
            <a:spLocks noGrp="1"/>
          </p:cNvSpPr>
          <p:nvPr>
            <p:ph type="sldNum" sz="quarter" idx="7"/>
          </p:nvPr>
        </p:nvSpPr>
        <p:spPr>
          <a:xfrm>
            <a:off x="11767439" y="6505836"/>
            <a:ext cx="411607" cy="217366"/>
          </a:xfrm>
          <a:prstGeom prst="rect">
            <a:avLst/>
          </a:prstGeom>
        </p:spPr>
        <p:txBody>
          <a:bodyPr vert="horz" wrap="square" lIns="0" tIns="32384" rIns="0" bIns="0" rtlCol="0">
            <a:spAutoFit/>
          </a:bodyPr>
          <a:lstStyle/>
          <a:p>
            <a:pPr marL="39370">
              <a:lnSpc>
                <a:spcPct val="100000"/>
              </a:lnSpc>
              <a:spcBef>
                <a:spcPts val="254"/>
              </a:spcBef>
            </a:pPr>
            <a:fld id="{81D60167-4931-47E6-BA6A-407CBD079E47}" type="slidenum">
              <a:rPr dirty="0">
                <a:solidFill>
                  <a:srgbClr val="FFFFFF"/>
                </a:solidFill>
              </a:rPr>
              <a:t>31</a:t>
            </a:fld>
            <a:endParaRPr dirty="0">
              <a:solidFill>
                <a:srgbClr val="FFFFFF"/>
              </a:solidFill>
            </a:endParaRPr>
          </a:p>
        </p:txBody>
      </p:sp>
      <p:sp>
        <p:nvSpPr>
          <p:cNvPr id="37" name="object 37"/>
          <p:cNvSpPr txBox="1"/>
          <p:nvPr/>
        </p:nvSpPr>
        <p:spPr>
          <a:xfrm>
            <a:off x="6433057" y="5407322"/>
            <a:ext cx="3018791" cy="204351"/>
          </a:xfrm>
          <a:prstGeom prst="rect">
            <a:avLst/>
          </a:prstGeom>
          <a:solidFill>
            <a:srgbClr val="761731"/>
          </a:solidFill>
        </p:spPr>
        <p:txBody>
          <a:bodyPr vert="horz" wrap="square" lIns="0" tIns="0" rIns="0" bIns="0" rtlCol="0">
            <a:spAutoFit/>
          </a:bodyPr>
          <a:lstStyle/>
          <a:p>
            <a:pPr marL="635">
              <a:lnSpc>
                <a:spcPts val="1670"/>
              </a:lnSpc>
            </a:pPr>
            <a:r>
              <a:rPr sz="1400" b="1" dirty="0">
                <a:solidFill>
                  <a:srgbClr val="FFFFFF"/>
                </a:solidFill>
                <a:latin typeface="Arial"/>
                <a:cs typeface="Arial"/>
              </a:rPr>
              <a:t>Poin Penting Pencadangan TKD</a:t>
            </a:r>
            <a:endParaRPr sz="1400" dirty="0">
              <a:latin typeface="Arial"/>
              <a:cs typeface="Arial"/>
            </a:endParaRPr>
          </a:p>
        </p:txBody>
      </p:sp>
      <p:sp>
        <p:nvSpPr>
          <p:cNvPr id="38" name="object 38"/>
          <p:cNvSpPr txBox="1"/>
          <p:nvPr/>
        </p:nvSpPr>
        <p:spPr>
          <a:xfrm>
            <a:off x="6432804" y="5738378"/>
            <a:ext cx="5334635" cy="828432"/>
          </a:xfrm>
          <a:prstGeom prst="rect">
            <a:avLst/>
          </a:prstGeom>
        </p:spPr>
        <p:txBody>
          <a:bodyPr vert="horz" wrap="square" lIns="0" tIns="12700" rIns="0" bIns="0" rtlCol="0">
            <a:spAutoFit/>
          </a:bodyPr>
          <a:lstStyle/>
          <a:p>
            <a:pPr marL="299085" marR="5080" indent="-287020">
              <a:lnSpc>
                <a:spcPct val="100000"/>
              </a:lnSpc>
              <a:spcBef>
                <a:spcPts val="100"/>
              </a:spcBef>
              <a:buFont typeface="Wingdings"/>
              <a:buChar char=""/>
              <a:tabLst>
                <a:tab pos="299085" algn="l"/>
              </a:tabLst>
            </a:pPr>
            <a:r>
              <a:rPr sz="1200" dirty="0">
                <a:solidFill>
                  <a:srgbClr val="393838"/>
                </a:solidFill>
                <a:latin typeface="Tahoma" panose="020B0604030504040204" pitchFamily="34" charset="0"/>
                <a:ea typeface="Tahoma" panose="020B0604030504040204" pitchFamily="34" charset="0"/>
                <a:cs typeface="Tahoma" panose="020B0604030504040204" pitchFamily="34" charset="0"/>
              </a:rPr>
              <a:t>Tidak menganggu operasional dan penyediaan layanan dasar --&gt; dikenakan hanya ke TKD </a:t>
            </a:r>
            <a:r>
              <a:rPr sz="1200" i="1" dirty="0">
                <a:solidFill>
                  <a:srgbClr val="393838"/>
                </a:solidFill>
                <a:latin typeface="Tahoma" panose="020B0604030504040204" pitchFamily="34" charset="0"/>
                <a:ea typeface="Tahoma" panose="020B0604030504040204" pitchFamily="34" charset="0"/>
                <a:cs typeface="Tahoma" panose="020B0604030504040204" pitchFamily="34" charset="0"/>
              </a:rPr>
              <a:t>earmarked </a:t>
            </a:r>
            <a:r>
              <a:rPr sz="1200" dirty="0">
                <a:solidFill>
                  <a:srgbClr val="393838"/>
                </a:solidFill>
                <a:latin typeface="Tahoma" panose="020B0604030504040204" pitchFamily="34" charset="0"/>
                <a:ea typeface="Tahoma" panose="020B0604030504040204" pitchFamily="34" charset="0"/>
                <a:cs typeface="Tahoma" panose="020B0604030504040204" pitchFamily="34" charset="0"/>
              </a:rPr>
              <a:t>dan yang belum dirinci per daerah.</a:t>
            </a:r>
            <a:endParaRPr sz="1200" dirty="0">
              <a:latin typeface="Tahoma" panose="020B0604030504040204" pitchFamily="34" charset="0"/>
              <a:ea typeface="Tahoma" panose="020B0604030504040204" pitchFamily="34" charset="0"/>
              <a:cs typeface="Tahoma" panose="020B0604030504040204" pitchFamily="34" charset="0"/>
            </a:endParaRPr>
          </a:p>
          <a:p>
            <a:pPr marL="299085" indent="-286385">
              <a:lnSpc>
                <a:spcPct val="100000"/>
              </a:lnSpc>
              <a:spcBef>
                <a:spcPts val="600"/>
              </a:spcBef>
              <a:buFont typeface="Wingdings"/>
              <a:buChar char=""/>
              <a:tabLst>
                <a:tab pos="299085" algn="l"/>
              </a:tabLst>
            </a:pPr>
            <a:r>
              <a:rPr sz="1200" dirty="0">
                <a:solidFill>
                  <a:srgbClr val="393838"/>
                </a:solidFill>
                <a:latin typeface="Tahoma" panose="020B0604030504040204" pitchFamily="34" charset="0"/>
                <a:ea typeface="Tahoma" panose="020B0604030504040204" pitchFamily="34" charset="0"/>
                <a:cs typeface="Tahoma" panose="020B0604030504040204" pitchFamily="34" charset="0"/>
              </a:rPr>
              <a:t>Tidak mengurangi manfaat yang diterima langsung masyarakat --&gt;</a:t>
            </a:r>
            <a:endParaRPr sz="1200" dirty="0">
              <a:latin typeface="Tahoma" panose="020B0604030504040204" pitchFamily="34" charset="0"/>
              <a:ea typeface="Tahoma" panose="020B0604030504040204" pitchFamily="34" charset="0"/>
              <a:cs typeface="Tahoma" panose="020B0604030504040204" pitchFamily="34" charset="0"/>
            </a:endParaRPr>
          </a:p>
          <a:p>
            <a:pPr marL="299085">
              <a:lnSpc>
                <a:spcPct val="100000"/>
              </a:lnSpc>
            </a:pPr>
            <a:r>
              <a:rPr sz="1200" dirty="0">
                <a:solidFill>
                  <a:srgbClr val="393838"/>
                </a:solidFill>
                <a:latin typeface="Tahoma" panose="020B0604030504040204" pitchFamily="34" charset="0"/>
                <a:ea typeface="Tahoma" panose="020B0604030504040204" pitchFamily="34" charset="0"/>
                <a:cs typeface="Tahoma" panose="020B0604030504040204" pitchFamily="34" charset="0"/>
              </a:rPr>
              <a:t>digunakan untuk </a:t>
            </a:r>
            <a:r>
              <a:rPr sz="1200" b="1" dirty="0">
                <a:solidFill>
                  <a:srgbClr val="393838"/>
                </a:solidFill>
                <a:latin typeface="Tahoma" panose="020B0604030504040204" pitchFamily="34" charset="0"/>
                <a:ea typeface="Tahoma" panose="020B0604030504040204" pitchFamily="34" charset="0"/>
                <a:cs typeface="Tahoma" panose="020B0604030504040204" pitchFamily="34" charset="0"/>
              </a:rPr>
              <a:t>program MBG</a:t>
            </a:r>
            <a:r>
              <a:rPr sz="1200" dirty="0">
                <a:solidFill>
                  <a:srgbClr val="393838"/>
                </a:solidFill>
                <a:latin typeface="Tahoma" panose="020B0604030504040204" pitchFamily="34" charset="0"/>
                <a:ea typeface="Tahoma" panose="020B0604030504040204" pitchFamily="34" charset="0"/>
                <a:cs typeface="Tahoma" panose="020B0604030504040204" pitchFamily="34" charset="0"/>
              </a:rPr>
              <a:t>, </a:t>
            </a:r>
            <a:r>
              <a:rPr sz="1200" b="1" dirty="0">
                <a:solidFill>
                  <a:srgbClr val="393838"/>
                </a:solidFill>
                <a:latin typeface="Tahoma" panose="020B0604030504040204" pitchFamily="34" charset="0"/>
                <a:ea typeface="Tahoma" panose="020B0604030504040204" pitchFamily="34" charset="0"/>
                <a:cs typeface="Tahoma" panose="020B0604030504040204" pitchFamily="34" charset="0"/>
              </a:rPr>
              <a:t>ketahanan pangan dan energi</a:t>
            </a:r>
            <a:endParaRPr sz="1200" dirty="0">
              <a:latin typeface="Tahoma" panose="020B0604030504040204" pitchFamily="34" charset="0"/>
              <a:ea typeface="Tahoma" panose="020B0604030504040204" pitchFamily="34" charset="0"/>
              <a:cs typeface="Tahoma" panose="020B0604030504040204" pitchFamily="34" charset="0"/>
            </a:endParaRPr>
          </a:p>
        </p:txBody>
      </p:sp>
      <p:sp>
        <p:nvSpPr>
          <p:cNvPr id="39" name="object 39"/>
          <p:cNvSpPr txBox="1"/>
          <p:nvPr/>
        </p:nvSpPr>
        <p:spPr>
          <a:xfrm>
            <a:off x="7878593" y="2401570"/>
            <a:ext cx="729066" cy="228909"/>
          </a:xfrm>
          <a:prstGeom prst="rect">
            <a:avLst/>
          </a:prstGeom>
        </p:spPr>
        <p:txBody>
          <a:bodyPr vert="horz" wrap="square" lIns="0" tIns="13335" rIns="0" bIns="0" rtlCol="0">
            <a:spAutoFit/>
          </a:bodyPr>
          <a:lstStyle/>
          <a:p>
            <a:pPr marL="12700">
              <a:lnSpc>
                <a:spcPct val="100000"/>
              </a:lnSpc>
              <a:spcBef>
                <a:spcPts val="105"/>
              </a:spcBef>
            </a:pPr>
            <a:r>
              <a:rPr sz="1400" b="1" dirty="0">
                <a:solidFill>
                  <a:srgbClr val="FFFFFF"/>
                </a:solidFill>
                <a:latin typeface="Arial"/>
                <a:cs typeface="Arial"/>
              </a:rPr>
              <a:t>13,9T</a:t>
            </a:r>
            <a:endParaRPr sz="1400" dirty="0">
              <a:latin typeface="Arial"/>
              <a:cs typeface="Arial"/>
            </a:endParaRPr>
          </a:p>
        </p:txBody>
      </p:sp>
      <p:sp>
        <p:nvSpPr>
          <p:cNvPr id="40" name="object 40"/>
          <p:cNvSpPr txBox="1"/>
          <p:nvPr/>
        </p:nvSpPr>
        <p:spPr>
          <a:xfrm>
            <a:off x="7884899" y="2871977"/>
            <a:ext cx="656380" cy="228909"/>
          </a:xfrm>
          <a:prstGeom prst="rect">
            <a:avLst/>
          </a:prstGeom>
        </p:spPr>
        <p:txBody>
          <a:bodyPr vert="horz" wrap="square" lIns="0" tIns="13335" rIns="0" bIns="0" rtlCol="0">
            <a:spAutoFit/>
          </a:bodyPr>
          <a:lstStyle/>
          <a:p>
            <a:pPr marL="12700">
              <a:lnSpc>
                <a:spcPct val="100000"/>
              </a:lnSpc>
              <a:spcBef>
                <a:spcPts val="105"/>
              </a:spcBef>
            </a:pPr>
            <a:r>
              <a:rPr sz="1400" b="1" dirty="0">
                <a:solidFill>
                  <a:srgbClr val="FFFFFF"/>
                </a:solidFill>
                <a:latin typeface="Arial"/>
                <a:cs typeface="Arial"/>
              </a:rPr>
              <a:t>2T</a:t>
            </a:r>
            <a:endParaRPr sz="1400" dirty="0">
              <a:latin typeface="Arial"/>
              <a:cs typeface="Arial"/>
            </a:endParaRPr>
          </a:p>
        </p:txBody>
      </p:sp>
      <p:sp>
        <p:nvSpPr>
          <p:cNvPr id="41" name="object 41"/>
          <p:cNvSpPr txBox="1"/>
          <p:nvPr/>
        </p:nvSpPr>
        <p:spPr>
          <a:xfrm>
            <a:off x="7905749" y="3467480"/>
            <a:ext cx="674754" cy="228909"/>
          </a:xfrm>
          <a:prstGeom prst="rect">
            <a:avLst/>
          </a:prstGeom>
        </p:spPr>
        <p:txBody>
          <a:bodyPr vert="horz" wrap="square" lIns="0" tIns="13335" rIns="0" bIns="0" rtlCol="0">
            <a:spAutoFit/>
          </a:bodyPr>
          <a:lstStyle/>
          <a:p>
            <a:pPr marL="12700">
              <a:lnSpc>
                <a:spcPct val="100000"/>
              </a:lnSpc>
              <a:spcBef>
                <a:spcPts val="105"/>
              </a:spcBef>
            </a:pPr>
            <a:r>
              <a:rPr sz="1400" b="1" dirty="0">
                <a:solidFill>
                  <a:srgbClr val="FFFFFF"/>
                </a:solidFill>
                <a:latin typeface="Arial"/>
                <a:cs typeface="Arial"/>
              </a:rPr>
              <a:t>15,6T</a:t>
            </a:r>
            <a:endParaRPr sz="1400" dirty="0">
              <a:latin typeface="Arial"/>
              <a:cs typeface="Arial"/>
            </a:endParaRPr>
          </a:p>
        </p:txBody>
      </p:sp>
      <p:sp>
        <p:nvSpPr>
          <p:cNvPr id="42" name="object 42"/>
          <p:cNvSpPr txBox="1"/>
          <p:nvPr/>
        </p:nvSpPr>
        <p:spPr>
          <a:xfrm>
            <a:off x="7885280" y="3864686"/>
            <a:ext cx="656000" cy="228909"/>
          </a:xfrm>
          <a:prstGeom prst="rect">
            <a:avLst/>
          </a:prstGeom>
        </p:spPr>
        <p:txBody>
          <a:bodyPr vert="horz" wrap="square" lIns="0" tIns="13335" rIns="0" bIns="0" rtlCol="0">
            <a:spAutoFit/>
          </a:bodyPr>
          <a:lstStyle/>
          <a:p>
            <a:pPr marL="12700">
              <a:lnSpc>
                <a:spcPct val="100000"/>
              </a:lnSpc>
              <a:spcBef>
                <a:spcPts val="105"/>
              </a:spcBef>
            </a:pPr>
            <a:r>
              <a:rPr sz="1400" b="1" dirty="0">
                <a:solidFill>
                  <a:srgbClr val="FFFFFF"/>
                </a:solidFill>
                <a:latin typeface="Arial"/>
                <a:cs typeface="Arial"/>
              </a:rPr>
              <a:t>18,3T</a:t>
            </a:r>
            <a:endParaRPr sz="1400" dirty="0">
              <a:latin typeface="Arial"/>
              <a:cs typeface="Arial"/>
            </a:endParaRPr>
          </a:p>
        </p:txBody>
      </p:sp>
      <p:sp>
        <p:nvSpPr>
          <p:cNvPr id="43" name="object 43"/>
          <p:cNvSpPr txBox="1"/>
          <p:nvPr/>
        </p:nvSpPr>
        <p:spPr>
          <a:xfrm>
            <a:off x="7915526" y="4742179"/>
            <a:ext cx="622432" cy="228268"/>
          </a:xfrm>
          <a:prstGeom prst="rect">
            <a:avLst/>
          </a:prstGeom>
        </p:spPr>
        <p:txBody>
          <a:bodyPr vert="horz" wrap="square" lIns="0" tIns="12700" rIns="0" bIns="0" rtlCol="0">
            <a:spAutoFit/>
          </a:bodyPr>
          <a:lstStyle/>
          <a:p>
            <a:pPr marL="12700">
              <a:lnSpc>
                <a:spcPct val="100000"/>
              </a:lnSpc>
              <a:spcBef>
                <a:spcPts val="100"/>
              </a:spcBef>
            </a:pPr>
            <a:r>
              <a:rPr sz="1400" b="1" dirty="0">
                <a:solidFill>
                  <a:srgbClr val="FFFFFF"/>
                </a:solidFill>
                <a:latin typeface="Arial"/>
                <a:cs typeface="Arial"/>
              </a:rPr>
              <a:t>0,2T</a:t>
            </a:r>
            <a:endParaRPr sz="1400" dirty="0">
              <a:latin typeface="Arial"/>
              <a:cs typeface="Arial"/>
            </a:endParaRPr>
          </a:p>
        </p:txBody>
      </p:sp>
      <p:sp>
        <p:nvSpPr>
          <p:cNvPr id="44" name="object 44"/>
          <p:cNvSpPr txBox="1"/>
          <p:nvPr/>
        </p:nvSpPr>
        <p:spPr>
          <a:xfrm>
            <a:off x="7908670" y="4328540"/>
            <a:ext cx="629288" cy="228268"/>
          </a:xfrm>
          <a:prstGeom prst="rect">
            <a:avLst/>
          </a:prstGeom>
        </p:spPr>
        <p:txBody>
          <a:bodyPr vert="horz" wrap="square" lIns="0" tIns="12700" rIns="0" bIns="0" rtlCol="0">
            <a:spAutoFit/>
          </a:bodyPr>
          <a:lstStyle/>
          <a:p>
            <a:pPr marL="12700">
              <a:lnSpc>
                <a:spcPct val="100000"/>
              </a:lnSpc>
              <a:spcBef>
                <a:spcPts val="100"/>
              </a:spcBef>
            </a:pPr>
            <a:r>
              <a:rPr sz="1400" b="1" dirty="0">
                <a:solidFill>
                  <a:srgbClr val="FFFFFF"/>
                </a:solidFill>
                <a:latin typeface="Arial"/>
                <a:cs typeface="Arial"/>
              </a:rPr>
              <a:t>0,5T</a:t>
            </a:r>
            <a:endParaRPr sz="1400" dirty="0">
              <a:latin typeface="Arial"/>
              <a:cs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263772" y="3392804"/>
            <a:ext cx="2606040" cy="867410"/>
            <a:chOff x="3263772" y="3392804"/>
            <a:chExt cx="2606040" cy="867410"/>
          </a:xfrm>
        </p:grpSpPr>
        <p:sp>
          <p:nvSpPr>
            <p:cNvPr id="3" name="object 3"/>
            <p:cNvSpPr/>
            <p:nvPr/>
          </p:nvSpPr>
          <p:spPr>
            <a:xfrm>
              <a:off x="3266947" y="3395979"/>
              <a:ext cx="2599690" cy="861060"/>
            </a:xfrm>
            <a:custGeom>
              <a:avLst/>
              <a:gdLst/>
              <a:ahLst/>
              <a:cxnLst/>
              <a:rect l="l" t="t" r="r" b="b"/>
              <a:pathLst>
                <a:path w="2599690" h="861060">
                  <a:moveTo>
                    <a:pt x="2481326" y="0"/>
                  </a:moveTo>
                  <a:lnTo>
                    <a:pt x="118110" y="0"/>
                  </a:lnTo>
                  <a:lnTo>
                    <a:pt x="72169" y="9274"/>
                  </a:lnTo>
                  <a:lnTo>
                    <a:pt x="34623" y="34575"/>
                  </a:lnTo>
                  <a:lnTo>
                    <a:pt x="9292" y="72116"/>
                  </a:lnTo>
                  <a:lnTo>
                    <a:pt x="0" y="118110"/>
                  </a:lnTo>
                  <a:lnTo>
                    <a:pt x="0" y="742823"/>
                  </a:lnTo>
                  <a:lnTo>
                    <a:pt x="9292" y="788816"/>
                  </a:lnTo>
                  <a:lnTo>
                    <a:pt x="34623" y="826357"/>
                  </a:lnTo>
                  <a:lnTo>
                    <a:pt x="72169" y="851658"/>
                  </a:lnTo>
                  <a:lnTo>
                    <a:pt x="118110" y="860933"/>
                  </a:lnTo>
                  <a:lnTo>
                    <a:pt x="2481326" y="860933"/>
                  </a:lnTo>
                  <a:lnTo>
                    <a:pt x="2527339" y="851658"/>
                  </a:lnTo>
                  <a:lnTo>
                    <a:pt x="2564923" y="826357"/>
                  </a:lnTo>
                  <a:lnTo>
                    <a:pt x="2590268" y="788816"/>
                  </a:lnTo>
                  <a:lnTo>
                    <a:pt x="2599563" y="742823"/>
                  </a:lnTo>
                  <a:lnTo>
                    <a:pt x="2599563" y="118110"/>
                  </a:lnTo>
                  <a:lnTo>
                    <a:pt x="2590268" y="72116"/>
                  </a:lnTo>
                  <a:lnTo>
                    <a:pt x="2564923" y="34575"/>
                  </a:lnTo>
                  <a:lnTo>
                    <a:pt x="2527339" y="9274"/>
                  </a:lnTo>
                  <a:lnTo>
                    <a:pt x="2481326" y="0"/>
                  </a:lnTo>
                  <a:close/>
                </a:path>
              </a:pathLst>
            </a:custGeom>
            <a:solidFill>
              <a:srgbClr val="8FAADC"/>
            </a:solidFill>
          </p:spPr>
          <p:txBody>
            <a:bodyPr wrap="square" lIns="0" tIns="0" rIns="0" bIns="0" rtlCol="0"/>
            <a:lstStyle/>
            <a:p>
              <a:endParaRPr/>
            </a:p>
          </p:txBody>
        </p:sp>
        <p:sp>
          <p:nvSpPr>
            <p:cNvPr id="4" name="object 4"/>
            <p:cNvSpPr/>
            <p:nvPr/>
          </p:nvSpPr>
          <p:spPr>
            <a:xfrm>
              <a:off x="3266947" y="3395979"/>
              <a:ext cx="2599690" cy="861060"/>
            </a:xfrm>
            <a:custGeom>
              <a:avLst/>
              <a:gdLst/>
              <a:ahLst/>
              <a:cxnLst/>
              <a:rect l="l" t="t" r="r" b="b"/>
              <a:pathLst>
                <a:path w="2599690" h="861060">
                  <a:moveTo>
                    <a:pt x="0" y="118110"/>
                  </a:moveTo>
                  <a:lnTo>
                    <a:pt x="9292" y="72116"/>
                  </a:lnTo>
                  <a:lnTo>
                    <a:pt x="34623" y="34575"/>
                  </a:lnTo>
                  <a:lnTo>
                    <a:pt x="72169" y="9274"/>
                  </a:lnTo>
                  <a:lnTo>
                    <a:pt x="118110" y="0"/>
                  </a:lnTo>
                  <a:lnTo>
                    <a:pt x="2481326" y="0"/>
                  </a:lnTo>
                  <a:lnTo>
                    <a:pt x="2527339" y="9274"/>
                  </a:lnTo>
                  <a:lnTo>
                    <a:pt x="2564923" y="34575"/>
                  </a:lnTo>
                  <a:lnTo>
                    <a:pt x="2590268" y="72116"/>
                  </a:lnTo>
                  <a:lnTo>
                    <a:pt x="2599563" y="118110"/>
                  </a:lnTo>
                  <a:lnTo>
                    <a:pt x="2599563" y="742823"/>
                  </a:lnTo>
                  <a:lnTo>
                    <a:pt x="2590268" y="788816"/>
                  </a:lnTo>
                  <a:lnTo>
                    <a:pt x="2564923" y="826357"/>
                  </a:lnTo>
                  <a:lnTo>
                    <a:pt x="2527339" y="851658"/>
                  </a:lnTo>
                  <a:lnTo>
                    <a:pt x="2481326" y="860933"/>
                  </a:lnTo>
                  <a:lnTo>
                    <a:pt x="118110" y="860933"/>
                  </a:lnTo>
                  <a:lnTo>
                    <a:pt x="72169" y="851658"/>
                  </a:lnTo>
                  <a:lnTo>
                    <a:pt x="34623" y="826357"/>
                  </a:lnTo>
                  <a:lnTo>
                    <a:pt x="9292" y="788816"/>
                  </a:lnTo>
                  <a:lnTo>
                    <a:pt x="0" y="742823"/>
                  </a:lnTo>
                  <a:lnTo>
                    <a:pt x="0" y="118110"/>
                  </a:lnTo>
                  <a:close/>
                </a:path>
              </a:pathLst>
            </a:custGeom>
            <a:ln w="6350">
              <a:solidFill>
                <a:srgbClr val="2D75B6"/>
              </a:solidFill>
            </a:ln>
          </p:spPr>
          <p:txBody>
            <a:bodyPr wrap="square" lIns="0" tIns="0" rIns="0" bIns="0" rtlCol="0"/>
            <a:lstStyle/>
            <a:p>
              <a:endParaRPr/>
            </a:p>
          </p:txBody>
        </p:sp>
      </p:grpSp>
      <p:sp>
        <p:nvSpPr>
          <p:cNvPr id="5" name="object 5"/>
          <p:cNvSpPr txBox="1"/>
          <p:nvPr/>
        </p:nvSpPr>
        <p:spPr>
          <a:xfrm>
            <a:off x="3413252" y="3439414"/>
            <a:ext cx="2308225" cy="756920"/>
          </a:xfrm>
          <a:prstGeom prst="rect">
            <a:avLst/>
          </a:prstGeom>
        </p:spPr>
        <p:txBody>
          <a:bodyPr vert="horz" wrap="square" lIns="0" tIns="12065" rIns="0" bIns="0" rtlCol="0">
            <a:spAutoFit/>
          </a:bodyPr>
          <a:lstStyle/>
          <a:p>
            <a:pPr marL="12700" marR="5080" indent="635" algn="ctr">
              <a:lnSpc>
                <a:spcPct val="100000"/>
              </a:lnSpc>
              <a:spcBef>
                <a:spcPts val="95"/>
              </a:spcBef>
            </a:pPr>
            <a:r>
              <a:rPr sz="1600" b="1" dirty="0">
                <a:solidFill>
                  <a:srgbClr val="012E49"/>
                </a:solidFill>
                <a:latin typeface="Roboto"/>
                <a:cs typeface="Roboto"/>
              </a:rPr>
              <a:t>Kemenkeu </a:t>
            </a:r>
            <a:r>
              <a:rPr sz="1600" dirty="0">
                <a:solidFill>
                  <a:srgbClr val="012E49"/>
                </a:solidFill>
                <a:latin typeface="Roboto"/>
                <a:cs typeface="Roboto"/>
              </a:rPr>
              <a:t>sebagai </a:t>
            </a:r>
            <a:r>
              <a:rPr sz="1600" b="1" i="1" dirty="0">
                <a:solidFill>
                  <a:srgbClr val="012E49"/>
                </a:solidFill>
                <a:latin typeface="Roboto Cn"/>
                <a:cs typeface="Roboto Cn"/>
              </a:rPr>
              <a:t>Regional Chief Economist </a:t>
            </a:r>
            <a:r>
              <a:rPr sz="1600" b="1" dirty="0">
                <a:solidFill>
                  <a:srgbClr val="012E49"/>
                </a:solidFill>
                <a:latin typeface="Roboto"/>
                <a:cs typeface="Roboto"/>
              </a:rPr>
              <a:t>(RCE)</a:t>
            </a:r>
            <a:endParaRPr sz="1600">
              <a:latin typeface="Roboto"/>
              <a:cs typeface="Roboto"/>
            </a:endParaRPr>
          </a:p>
        </p:txBody>
      </p:sp>
      <p:grpSp>
        <p:nvGrpSpPr>
          <p:cNvPr id="6" name="object 6"/>
          <p:cNvGrpSpPr/>
          <p:nvPr/>
        </p:nvGrpSpPr>
        <p:grpSpPr>
          <a:xfrm>
            <a:off x="163639" y="1498727"/>
            <a:ext cx="2284730" cy="798830"/>
            <a:chOff x="163639" y="1498727"/>
            <a:chExt cx="2284730" cy="798830"/>
          </a:xfrm>
        </p:grpSpPr>
        <p:sp>
          <p:nvSpPr>
            <p:cNvPr id="7" name="object 7"/>
            <p:cNvSpPr/>
            <p:nvPr/>
          </p:nvSpPr>
          <p:spPr>
            <a:xfrm>
              <a:off x="166814" y="1501902"/>
              <a:ext cx="2278380" cy="792480"/>
            </a:xfrm>
            <a:custGeom>
              <a:avLst/>
              <a:gdLst/>
              <a:ahLst/>
              <a:cxnLst/>
              <a:rect l="l" t="t" r="r" b="b"/>
              <a:pathLst>
                <a:path w="2278380" h="792480">
                  <a:moveTo>
                    <a:pt x="2249487" y="0"/>
                  </a:moveTo>
                  <a:lnTo>
                    <a:pt x="28295" y="0"/>
                  </a:lnTo>
                  <a:lnTo>
                    <a:pt x="17278" y="2208"/>
                  </a:lnTo>
                  <a:lnTo>
                    <a:pt x="8285" y="8239"/>
                  </a:lnTo>
                  <a:lnTo>
                    <a:pt x="2222" y="17198"/>
                  </a:lnTo>
                  <a:lnTo>
                    <a:pt x="0" y="28194"/>
                  </a:lnTo>
                  <a:lnTo>
                    <a:pt x="0" y="763651"/>
                  </a:lnTo>
                  <a:lnTo>
                    <a:pt x="2222" y="774666"/>
                  </a:lnTo>
                  <a:lnTo>
                    <a:pt x="8285" y="783669"/>
                  </a:lnTo>
                  <a:lnTo>
                    <a:pt x="17278" y="789743"/>
                  </a:lnTo>
                  <a:lnTo>
                    <a:pt x="28295" y="791972"/>
                  </a:lnTo>
                  <a:lnTo>
                    <a:pt x="2249487" y="791972"/>
                  </a:lnTo>
                  <a:lnTo>
                    <a:pt x="2260502" y="789743"/>
                  </a:lnTo>
                  <a:lnTo>
                    <a:pt x="2269505" y="783669"/>
                  </a:lnTo>
                  <a:lnTo>
                    <a:pt x="2275580" y="774666"/>
                  </a:lnTo>
                  <a:lnTo>
                    <a:pt x="2277808" y="763651"/>
                  </a:lnTo>
                  <a:lnTo>
                    <a:pt x="2277808" y="28194"/>
                  </a:lnTo>
                  <a:lnTo>
                    <a:pt x="2275580" y="17198"/>
                  </a:lnTo>
                  <a:lnTo>
                    <a:pt x="2269505" y="8239"/>
                  </a:lnTo>
                  <a:lnTo>
                    <a:pt x="2260502" y="2208"/>
                  </a:lnTo>
                  <a:lnTo>
                    <a:pt x="2249487" y="0"/>
                  </a:lnTo>
                  <a:close/>
                </a:path>
              </a:pathLst>
            </a:custGeom>
            <a:solidFill>
              <a:srgbClr val="DEEBF7"/>
            </a:solidFill>
          </p:spPr>
          <p:txBody>
            <a:bodyPr wrap="square" lIns="0" tIns="0" rIns="0" bIns="0" rtlCol="0"/>
            <a:lstStyle/>
            <a:p>
              <a:endParaRPr/>
            </a:p>
          </p:txBody>
        </p:sp>
        <p:sp>
          <p:nvSpPr>
            <p:cNvPr id="8" name="object 8"/>
            <p:cNvSpPr/>
            <p:nvPr/>
          </p:nvSpPr>
          <p:spPr>
            <a:xfrm>
              <a:off x="166814" y="1501902"/>
              <a:ext cx="2278380" cy="792480"/>
            </a:xfrm>
            <a:custGeom>
              <a:avLst/>
              <a:gdLst/>
              <a:ahLst/>
              <a:cxnLst/>
              <a:rect l="l" t="t" r="r" b="b"/>
              <a:pathLst>
                <a:path w="2278380" h="792480">
                  <a:moveTo>
                    <a:pt x="0" y="28194"/>
                  </a:moveTo>
                  <a:lnTo>
                    <a:pt x="2222" y="17198"/>
                  </a:lnTo>
                  <a:lnTo>
                    <a:pt x="8285" y="8239"/>
                  </a:lnTo>
                  <a:lnTo>
                    <a:pt x="17278" y="2208"/>
                  </a:lnTo>
                  <a:lnTo>
                    <a:pt x="28295" y="0"/>
                  </a:lnTo>
                  <a:lnTo>
                    <a:pt x="2249487" y="0"/>
                  </a:lnTo>
                  <a:lnTo>
                    <a:pt x="2260502" y="2208"/>
                  </a:lnTo>
                  <a:lnTo>
                    <a:pt x="2269505" y="8239"/>
                  </a:lnTo>
                  <a:lnTo>
                    <a:pt x="2275580" y="17198"/>
                  </a:lnTo>
                  <a:lnTo>
                    <a:pt x="2277808" y="28194"/>
                  </a:lnTo>
                  <a:lnTo>
                    <a:pt x="2277808" y="763651"/>
                  </a:lnTo>
                  <a:lnTo>
                    <a:pt x="2275580" y="774666"/>
                  </a:lnTo>
                  <a:lnTo>
                    <a:pt x="2269505" y="783669"/>
                  </a:lnTo>
                  <a:lnTo>
                    <a:pt x="2260502" y="789743"/>
                  </a:lnTo>
                  <a:lnTo>
                    <a:pt x="2249487" y="791972"/>
                  </a:lnTo>
                  <a:lnTo>
                    <a:pt x="28295" y="791972"/>
                  </a:lnTo>
                  <a:lnTo>
                    <a:pt x="17278" y="789743"/>
                  </a:lnTo>
                  <a:lnTo>
                    <a:pt x="8285" y="783669"/>
                  </a:lnTo>
                  <a:lnTo>
                    <a:pt x="2222" y="774666"/>
                  </a:lnTo>
                  <a:lnTo>
                    <a:pt x="0" y="763651"/>
                  </a:lnTo>
                  <a:lnTo>
                    <a:pt x="0" y="28194"/>
                  </a:lnTo>
                  <a:close/>
                </a:path>
              </a:pathLst>
            </a:custGeom>
            <a:ln w="6350">
              <a:solidFill>
                <a:srgbClr val="2D75B6"/>
              </a:solidFill>
            </a:ln>
          </p:spPr>
          <p:txBody>
            <a:bodyPr wrap="square" lIns="0" tIns="0" rIns="0" bIns="0" rtlCol="0"/>
            <a:lstStyle/>
            <a:p>
              <a:endParaRPr/>
            </a:p>
          </p:txBody>
        </p:sp>
      </p:grpSp>
      <p:sp>
        <p:nvSpPr>
          <p:cNvPr id="9" name="object 9"/>
          <p:cNvSpPr txBox="1"/>
          <p:nvPr/>
        </p:nvSpPr>
        <p:spPr>
          <a:xfrm>
            <a:off x="178816" y="1575858"/>
            <a:ext cx="2141474" cy="444352"/>
          </a:xfrm>
          <a:prstGeom prst="rect">
            <a:avLst/>
          </a:prstGeom>
        </p:spPr>
        <p:txBody>
          <a:bodyPr vert="horz" wrap="square" lIns="0" tIns="13335" rIns="0" bIns="0" rtlCol="0">
            <a:spAutoFit/>
          </a:bodyPr>
          <a:lstStyle/>
          <a:p>
            <a:pPr marL="12700">
              <a:lnSpc>
                <a:spcPct val="100000"/>
              </a:lnSpc>
              <a:spcBef>
                <a:spcPts val="105"/>
              </a:spcBef>
            </a:pPr>
            <a:r>
              <a:rPr sz="1400" b="1" dirty="0">
                <a:solidFill>
                  <a:srgbClr val="012E49"/>
                </a:solidFill>
                <a:latin typeface="Roboto"/>
                <a:cs typeface="Roboto"/>
              </a:rPr>
              <a:t>Evaluasi kebijakan fiskal</a:t>
            </a:r>
            <a:endParaRPr sz="1400" dirty="0">
              <a:latin typeface="Roboto"/>
              <a:cs typeface="Roboto"/>
            </a:endParaRPr>
          </a:p>
          <a:p>
            <a:pPr marL="12700">
              <a:lnSpc>
                <a:spcPct val="100000"/>
              </a:lnSpc>
            </a:pPr>
            <a:r>
              <a:rPr sz="1400" dirty="0">
                <a:solidFill>
                  <a:srgbClr val="012E49"/>
                </a:solidFill>
                <a:latin typeface="Roboto"/>
                <a:cs typeface="Roboto"/>
              </a:rPr>
              <a:t>tingkat pusat dan daerah</a:t>
            </a:r>
            <a:endParaRPr sz="1400" dirty="0">
              <a:latin typeface="Roboto"/>
              <a:cs typeface="Roboto"/>
            </a:endParaRPr>
          </a:p>
        </p:txBody>
      </p:sp>
      <p:grpSp>
        <p:nvGrpSpPr>
          <p:cNvPr id="10" name="object 10"/>
          <p:cNvGrpSpPr/>
          <p:nvPr/>
        </p:nvGrpSpPr>
        <p:grpSpPr>
          <a:xfrm>
            <a:off x="2550160" y="1498727"/>
            <a:ext cx="2284095" cy="798830"/>
            <a:chOff x="2550160" y="1498727"/>
            <a:chExt cx="2284095" cy="798830"/>
          </a:xfrm>
        </p:grpSpPr>
        <p:sp>
          <p:nvSpPr>
            <p:cNvPr id="11" name="object 11"/>
            <p:cNvSpPr/>
            <p:nvPr/>
          </p:nvSpPr>
          <p:spPr>
            <a:xfrm>
              <a:off x="2553335" y="1501902"/>
              <a:ext cx="2277745" cy="792480"/>
            </a:xfrm>
            <a:custGeom>
              <a:avLst/>
              <a:gdLst/>
              <a:ahLst/>
              <a:cxnLst/>
              <a:rect l="l" t="t" r="r" b="b"/>
              <a:pathLst>
                <a:path w="2277745" h="792480">
                  <a:moveTo>
                    <a:pt x="2249551" y="0"/>
                  </a:moveTo>
                  <a:lnTo>
                    <a:pt x="28320" y="0"/>
                  </a:lnTo>
                  <a:lnTo>
                    <a:pt x="17305" y="2208"/>
                  </a:lnTo>
                  <a:lnTo>
                    <a:pt x="8302" y="8239"/>
                  </a:lnTo>
                  <a:lnTo>
                    <a:pt x="2228" y="17198"/>
                  </a:lnTo>
                  <a:lnTo>
                    <a:pt x="0" y="28194"/>
                  </a:lnTo>
                  <a:lnTo>
                    <a:pt x="0" y="763651"/>
                  </a:lnTo>
                  <a:lnTo>
                    <a:pt x="2228" y="774666"/>
                  </a:lnTo>
                  <a:lnTo>
                    <a:pt x="8302" y="783669"/>
                  </a:lnTo>
                  <a:lnTo>
                    <a:pt x="17305" y="789743"/>
                  </a:lnTo>
                  <a:lnTo>
                    <a:pt x="28320" y="791972"/>
                  </a:lnTo>
                  <a:lnTo>
                    <a:pt x="2249551" y="791972"/>
                  </a:lnTo>
                  <a:lnTo>
                    <a:pt x="2260546" y="789743"/>
                  </a:lnTo>
                  <a:lnTo>
                    <a:pt x="2269505" y="783669"/>
                  </a:lnTo>
                  <a:lnTo>
                    <a:pt x="2275536" y="774666"/>
                  </a:lnTo>
                  <a:lnTo>
                    <a:pt x="2277744" y="763651"/>
                  </a:lnTo>
                  <a:lnTo>
                    <a:pt x="2277744" y="28194"/>
                  </a:lnTo>
                  <a:lnTo>
                    <a:pt x="2275536" y="17198"/>
                  </a:lnTo>
                  <a:lnTo>
                    <a:pt x="2269505" y="8239"/>
                  </a:lnTo>
                  <a:lnTo>
                    <a:pt x="2260546" y="2208"/>
                  </a:lnTo>
                  <a:lnTo>
                    <a:pt x="2249551" y="0"/>
                  </a:lnTo>
                  <a:close/>
                </a:path>
              </a:pathLst>
            </a:custGeom>
            <a:solidFill>
              <a:srgbClr val="DEEBF7"/>
            </a:solidFill>
          </p:spPr>
          <p:txBody>
            <a:bodyPr wrap="square" lIns="0" tIns="0" rIns="0" bIns="0" rtlCol="0"/>
            <a:lstStyle/>
            <a:p>
              <a:endParaRPr/>
            </a:p>
          </p:txBody>
        </p:sp>
        <p:sp>
          <p:nvSpPr>
            <p:cNvPr id="12" name="object 12"/>
            <p:cNvSpPr/>
            <p:nvPr/>
          </p:nvSpPr>
          <p:spPr>
            <a:xfrm>
              <a:off x="2553335" y="1501902"/>
              <a:ext cx="2277745" cy="792480"/>
            </a:xfrm>
            <a:custGeom>
              <a:avLst/>
              <a:gdLst/>
              <a:ahLst/>
              <a:cxnLst/>
              <a:rect l="l" t="t" r="r" b="b"/>
              <a:pathLst>
                <a:path w="2277745" h="792480">
                  <a:moveTo>
                    <a:pt x="0" y="28194"/>
                  </a:moveTo>
                  <a:lnTo>
                    <a:pt x="2228" y="17198"/>
                  </a:lnTo>
                  <a:lnTo>
                    <a:pt x="8302" y="8239"/>
                  </a:lnTo>
                  <a:lnTo>
                    <a:pt x="17305" y="2208"/>
                  </a:lnTo>
                  <a:lnTo>
                    <a:pt x="28320" y="0"/>
                  </a:lnTo>
                  <a:lnTo>
                    <a:pt x="2249551" y="0"/>
                  </a:lnTo>
                  <a:lnTo>
                    <a:pt x="2260546" y="2208"/>
                  </a:lnTo>
                  <a:lnTo>
                    <a:pt x="2269505" y="8239"/>
                  </a:lnTo>
                  <a:lnTo>
                    <a:pt x="2275536" y="17198"/>
                  </a:lnTo>
                  <a:lnTo>
                    <a:pt x="2277744" y="28194"/>
                  </a:lnTo>
                  <a:lnTo>
                    <a:pt x="2277744" y="763651"/>
                  </a:lnTo>
                  <a:lnTo>
                    <a:pt x="2275536" y="774666"/>
                  </a:lnTo>
                  <a:lnTo>
                    <a:pt x="2269505" y="783669"/>
                  </a:lnTo>
                  <a:lnTo>
                    <a:pt x="2260546" y="789743"/>
                  </a:lnTo>
                  <a:lnTo>
                    <a:pt x="2249551" y="791972"/>
                  </a:lnTo>
                  <a:lnTo>
                    <a:pt x="28320" y="791972"/>
                  </a:lnTo>
                  <a:lnTo>
                    <a:pt x="17305" y="789743"/>
                  </a:lnTo>
                  <a:lnTo>
                    <a:pt x="8302" y="783669"/>
                  </a:lnTo>
                  <a:lnTo>
                    <a:pt x="2228" y="774666"/>
                  </a:lnTo>
                  <a:lnTo>
                    <a:pt x="0" y="763651"/>
                  </a:lnTo>
                  <a:lnTo>
                    <a:pt x="0" y="28194"/>
                  </a:lnTo>
                  <a:close/>
                </a:path>
              </a:pathLst>
            </a:custGeom>
            <a:ln w="6350">
              <a:solidFill>
                <a:srgbClr val="2D75B6"/>
              </a:solidFill>
            </a:ln>
          </p:spPr>
          <p:txBody>
            <a:bodyPr wrap="square" lIns="0" tIns="0" rIns="0" bIns="0" rtlCol="0"/>
            <a:lstStyle/>
            <a:p>
              <a:endParaRPr/>
            </a:p>
          </p:txBody>
        </p:sp>
      </p:grpSp>
      <p:sp>
        <p:nvSpPr>
          <p:cNvPr id="13" name="object 13"/>
          <p:cNvSpPr txBox="1"/>
          <p:nvPr/>
        </p:nvSpPr>
        <p:spPr>
          <a:xfrm>
            <a:off x="2656077" y="1556384"/>
            <a:ext cx="2073275" cy="666115"/>
          </a:xfrm>
          <a:prstGeom prst="rect">
            <a:avLst/>
          </a:prstGeom>
        </p:spPr>
        <p:txBody>
          <a:bodyPr vert="horz" wrap="square" lIns="0" tIns="13335" rIns="0" bIns="0" rtlCol="0">
            <a:spAutoFit/>
          </a:bodyPr>
          <a:lstStyle/>
          <a:p>
            <a:pPr marL="12700" marR="5080" indent="-1270" algn="ctr">
              <a:lnSpc>
                <a:spcPct val="100000"/>
              </a:lnSpc>
              <a:spcBef>
                <a:spcPts val="105"/>
              </a:spcBef>
            </a:pPr>
            <a:r>
              <a:rPr sz="1400" b="1" dirty="0">
                <a:solidFill>
                  <a:srgbClr val="012E49"/>
                </a:solidFill>
                <a:latin typeface="Roboto"/>
                <a:cs typeface="Roboto"/>
              </a:rPr>
              <a:t>Perumusan kebijakan </a:t>
            </a:r>
            <a:r>
              <a:rPr sz="1400" dirty="0">
                <a:solidFill>
                  <a:srgbClr val="012E49"/>
                </a:solidFill>
                <a:latin typeface="Roboto"/>
                <a:cs typeface="Roboto"/>
              </a:rPr>
              <a:t>berbasis data kedaerahan yang akurat</a:t>
            </a:r>
            <a:endParaRPr sz="1400" dirty="0">
              <a:latin typeface="Roboto"/>
              <a:cs typeface="Roboto"/>
            </a:endParaRPr>
          </a:p>
        </p:txBody>
      </p:sp>
      <p:grpSp>
        <p:nvGrpSpPr>
          <p:cNvPr id="14" name="object 14"/>
          <p:cNvGrpSpPr/>
          <p:nvPr/>
        </p:nvGrpSpPr>
        <p:grpSpPr>
          <a:xfrm>
            <a:off x="4936744" y="1498727"/>
            <a:ext cx="2284095" cy="798830"/>
            <a:chOff x="4936744" y="1498727"/>
            <a:chExt cx="2284095" cy="798830"/>
          </a:xfrm>
        </p:grpSpPr>
        <p:sp>
          <p:nvSpPr>
            <p:cNvPr id="15" name="object 15"/>
            <p:cNvSpPr/>
            <p:nvPr/>
          </p:nvSpPr>
          <p:spPr>
            <a:xfrm>
              <a:off x="4939919" y="1501902"/>
              <a:ext cx="2277745" cy="792480"/>
            </a:xfrm>
            <a:custGeom>
              <a:avLst/>
              <a:gdLst/>
              <a:ahLst/>
              <a:cxnLst/>
              <a:rect l="l" t="t" r="r" b="b"/>
              <a:pathLst>
                <a:path w="2277745" h="792480">
                  <a:moveTo>
                    <a:pt x="2249424" y="0"/>
                  </a:moveTo>
                  <a:lnTo>
                    <a:pt x="28320" y="0"/>
                  </a:lnTo>
                  <a:lnTo>
                    <a:pt x="17305" y="2208"/>
                  </a:lnTo>
                  <a:lnTo>
                    <a:pt x="8302" y="8239"/>
                  </a:lnTo>
                  <a:lnTo>
                    <a:pt x="2228" y="17198"/>
                  </a:lnTo>
                  <a:lnTo>
                    <a:pt x="0" y="28194"/>
                  </a:lnTo>
                  <a:lnTo>
                    <a:pt x="0" y="763651"/>
                  </a:lnTo>
                  <a:lnTo>
                    <a:pt x="2228" y="774666"/>
                  </a:lnTo>
                  <a:lnTo>
                    <a:pt x="8302" y="783669"/>
                  </a:lnTo>
                  <a:lnTo>
                    <a:pt x="17305" y="789743"/>
                  </a:lnTo>
                  <a:lnTo>
                    <a:pt x="28320" y="791972"/>
                  </a:lnTo>
                  <a:lnTo>
                    <a:pt x="2249424" y="791972"/>
                  </a:lnTo>
                  <a:lnTo>
                    <a:pt x="2260439" y="789743"/>
                  </a:lnTo>
                  <a:lnTo>
                    <a:pt x="2269442" y="783669"/>
                  </a:lnTo>
                  <a:lnTo>
                    <a:pt x="2275516" y="774666"/>
                  </a:lnTo>
                  <a:lnTo>
                    <a:pt x="2277745" y="763651"/>
                  </a:lnTo>
                  <a:lnTo>
                    <a:pt x="2277745" y="28194"/>
                  </a:lnTo>
                  <a:lnTo>
                    <a:pt x="2275516" y="17198"/>
                  </a:lnTo>
                  <a:lnTo>
                    <a:pt x="2269442" y="8239"/>
                  </a:lnTo>
                  <a:lnTo>
                    <a:pt x="2260439" y="2208"/>
                  </a:lnTo>
                  <a:lnTo>
                    <a:pt x="2249424" y="0"/>
                  </a:lnTo>
                  <a:close/>
                </a:path>
              </a:pathLst>
            </a:custGeom>
            <a:solidFill>
              <a:srgbClr val="DEEBF7"/>
            </a:solidFill>
          </p:spPr>
          <p:txBody>
            <a:bodyPr wrap="square" lIns="0" tIns="0" rIns="0" bIns="0" rtlCol="0"/>
            <a:lstStyle/>
            <a:p>
              <a:endParaRPr/>
            </a:p>
          </p:txBody>
        </p:sp>
        <p:sp>
          <p:nvSpPr>
            <p:cNvPr id="16" name="object 16"/>
            <p:cNvSpPr/>
            <p:nvPr/>
          </p:nvSpPr>
          <p:spPr>
            <a:xfrm>
              <a:off x="4939919" y="1501902"/>
              <a:ext cx="2277745" cy="792480"/>
            </a:xfrm>
            <a:custGeom>
              <a:avLst/>
              <a:gdLst/>
              <a:ahLst/>
              <a:cxnLst/>
              <a:rect l="l" t="t" r="r" b="b"/>
              <a:pathLst>
                <a:path w="2277745" h="792480">
                  <a:moveTo>
                    <a:pt x="0" y="28194"/>
                  </a:moveTo>
                  <a:lnTo>
                    <a:pt x="2228" y="17198"/>
                  </a:lnTo>
                  <a:lnTo>
                    <a:pt x="8302" y="8239"/>
                  </a:lnTo>
                  <a:lnTo>
                    <a:pt x="17305" y="2208"/>
                  </a:lnTo>
                  <a:lnTo>
                    <a:pt x="28320" y="0"/>
                  </a:lnTo>
                  <a:lnTo>
                    <a:pt x="2249424" y="0"/>
                  </a:lnTo>
                  <a:lnTo>
                    <a:pt x="2260439" y="2208"/>
                  </a:lnTo>
                  <a:lnTo>
                    <a:pt x="2269442" y="8239"/>
                  </a:lnTo>
                  <a:lnTo>
                    <a:pt x="2275516" y="17198"/>
                  </a:lnTo>
                  <a:lnTo>
                    <a:pt x="2277745" y="28194"/>
                  </a:lnTo>
                  <a:lnTo>
                    <a:pt x="2277745" y="763651"/>
                  </a:lnTo>
                  <a:lnTo>
                    <a:pt x="2275516" y="774666"/>
                  </a:lnTo>
                  <a:lnTo>
                    <a:pt x="2269442" y="783669"/>
                  </a:lnTo>
                  <a:lnTo>
                    <a:pt x="2260439" y="789743"/>
                  </a:lnTo>
                  <a:lnTo>
                    <a:pt x="2249424" y="791972"/>
                  </a:lnTo>
                  <a:lnTo>
                    <a:pt x="28320" y="791972"/>
                  </a:lnTo>
                  <a:lnTo>
                    <a:pt x="17305" y="789743"/>
                  </a:lnTo>
                  <a:lnTo>
                    <a:pt x="8302" y="783669"/>
                  </a:lnTo>
                  <a:lnTo>
                    <a:pt x="2228" y="774666"/>
                  </a:lnTo>
                  <a:lnTo>
                    <a:pt x="0" y="763651"/>
                  </a:lnTo>
                  <a:lnTo>
                    <a:pt x="0" y="28194"/>
                  </a:lnTo>
                  <a:close/>
                </a:path>
              </a:pathLst>
            </a:custGeom>
            <a:ln w="6350">
              <a:solidFill>
                <a:srgbClr val="2D75B6"/>
              </a:solidFill>
            </a:ln>
          </p:spPr>
          <p:txBody>
            <a:bodyPr wrap="square" lIns="0" tIns="0" rIns="0" bIns="0" rtlCol="0"/>
            <a:lstStyle/>
            <a:p>
              <a:endParaRPr/>
            </a:p>
          </p:txBody>
        </p:sp>
      </p:grpSp>
      <p:sp>
        <p:nvSpPr>
          <p:cNvPr id="17" name="object 17"/>
          <p:cNvSpPr txBox="1"/>
          <p:nvPr/>
        </p:nvSpPr>
        <p:spPr>
          <a:xfrm>
            <a:off x="5003186" y="1567688"/>
            <a:ext cx="2152990" cy="636713"/>
          </a:xfrm>
          <a:prstGeom prst="rect">
            <a:avLst/>
          </a:prstGeom>
        </p:spPr>
        <p:txBody>
          <a:bodyPr vert="horz" wrap="square" lIns="0" tIns="13335" rIns="0" bIns="0" rtlCol="0">
            <a:spAutoFit/>
          </a:bodyPr>
          <a:lstStyle/>
          <a:p>
            <a:pPr marL="12700" marR="5080" indent="-635" algn="ctr">
              <a:lnSpc>
                <a:spcPct val="100000"/>
              </a:lnSpc>
              <a:spcBef>
                <a:spcPts val="105"/>
              </a:spcBef>
            </a:pPr>
            <a:r>
              <a:rPr sz="1350" b="1" dirty="0">
                <a:solidFill>
                  <a:srgbClr val="012E49"/>
                </a:solidFill>
                <a:latin typeface="Roboto"/>
                <a:cs typeface="Roboto"/>
              </a:rPr>
              <a:t>Analisis penyaluran Transfer Ke Daerah </a:t>
            </a:r>
            <a:r>
              <a:rPr sz="1350" dirty="0">
                <a:solidFill>
                  <a:srgbClr val="012E49"/>
                </a:solidFill>
                <a:latin typeface="Roboto"/>
                <a:cs typeface="Roboto"/>
              </a:rPr>
              <a:t>dan </a:t>
            </a:r>
            <a:r>
              <a:rPr sz="1350" b="1" dirty="0">
                <a:solidFill>
                  <a:srgbClr val="012E49"/>
                </a:solidFill>
                <a:latin typeface="Roboto"/>
                <a:cs typeface="Roboto"/>
              </a:rPr>
              <a:t>evaluasi kapasitas daerah</a:t>
            </a:r>
            <a:endParaRPr sz="1350" dirty="0">
              <a:latin typeface="Roboto"/>
              <a:cs typeface="Roboto"/>
            </a:endParaRPr>
          </a:p>
        </p:txBody>
      </p:sp>
      <p:grpSp>
        <p:nvGrpSpPr>
          <p:cNvPr id="18" name="object 18"/>
          <p:cNvGrpSpPr/>
          <p:nvPr/>
        </p:nvGrpSpPr>
        <p:grpSpPr>
          <a:xfrm>
            <a:off x="7323328" y="1498727"/>
            <a:ext cx="2284095" cy="798830"/>
            <a:chOff x="7323328" y="1498727"/>
            <a:chExt cx="2284095" cy="798830"/>
          </a:xfrm>
        </p:grpSpPr>
        <p:sp>
          <p:nvSpPr>
            <p:cNvPr id="19" name="object 19"/>
            <p:cNvSpPr/>
            <p:nvPr/>
          </p:nvSpPr>
          <p:spPr>
            <a:xfrm>
              <a:off x="7326503" y="1501902"/>
              <a:ext cx="2277745" cy="792480"/>
            </a:xfrm>
            <a:custGeom>
              <a:avLst/>
              <a:gdLst/>
              <a:ahLst/>
              <a:cxnLst/>
              <a:rect l="l" t="t" r="r" b="b"/>
              <a:pathLst>
                <a:path w="2277745" h="792480">
                  <a:moveTo>
                    <a:pt x="2249424" y="0"/>
                  </a:moveTo>
                  <a:lnTo>
                    <a:pt x="28321" y="0"/>
                  </a:lnTo>
                  <a:lnTo>
                    <a:pt x="17252" y="2208"/>
                  </a:lnTo>
                  <a:lnTo>
                    <a:pt x="8254" y="8239"/>
                  </a:lnTo>
                  <a:lnTo>
                    <a:pt x="2210" y="17198"/>
                  </a:lnTo>
                  <a:lnTo>
                    <a:pt x="0" y="28194"/>
                  </a:lnTo>
                  <a:lnTo>
                    <a:pt x="0" y="763651"/>
                  </a:lnTo>
                  <a:lnTo>
                    <a:pt x="2210" y="774666"/>
                  </a:lnTo>
                  <a:lnTo>
                    <a:pt x="8254" y="783669"/>
                  </a:lnTo>
                  <a:lnTo>
                    <a:pt x="17252" y="789743"/>
                  </a:lnTo>
                  <a:lnTo>
                    <a:pt x="28321" y="791972"/>
                  </a:lnTo>
                  <a:lnTo>
                    <a:pt x="2249424" y="791972"/>
                  </a:lnTo>
                  <a:lnTo>
                    <a:pt x="2260439" y="789743"/>
                  </a:lnTo>
                  <a:lnTo>
                    <a:pt x="2269442" y="783669"/>
                  </a:lnTo>
                  <a:lnTo>
                    <a:pt x="2275516" y="774666"/>
                  </a:lnTo>
                  <a:lnTo>
                    <a:pt x="2277745" y="763651"/>
                  </a:lnTo>
                  <a:lnTo>
                    <a:pt x="2277745" y="28194"/>
                  </a:lnTo>
                  <a:lnTo>
                    <a:pt x="2275516" y="17198"/>
                  </a:lnTo>
                  <a:lnTo>
                    <a:pt x="2269442" y="8239"/>
                  </a:lnTo>
                  <a:lnTo>
                    <a:pt x="2260439" y="2208"/>
                  </a:lnTo>
                  <a:lnTo>
                    <a:pt x="2249424" y="0"/>
                  </a:lnTo>
                  <a:close/>
                </a:path>
              </a:pathLst>
            </a:custGeom>
            <a:solidFill>
              <a:srgbClr val="DEEBF7"/>
            </a:solidFill>
          </p:spPr>
          <p:txBody>
            <a:bodyPr wrap="square" lIns="0" tIns="0" rIns="0" bIns="0" rtlCol="0"/>
            <a:lstStyle/>
            <a:p>
              <a:endParaRPr/>
            </a:p>
          </p:txBody>
        </p:sp>
        <p:sp>
          <p:nvSpPr>
            <p:cNvPr id="20" name="object 20"/>
            <p:cNvSpPr/>
            <p:nvPr/>
          </p:nvSpPr>
          <p:spPr>
            <a:xfrm>
              <a:off x="7326503" y="1501902"/>
              <a:ext cx="2277745" cy="792480"/>
            </a:xfrm>
            <a:custGeom>
              <a:avLst/>
              <a:gdLst/>
              <a:ahLst/>
              <a:cxnLst/>
              <a:rect l="l" t="t" r="r" b="b"/>
              <a:pathLst>
                <a:path w="2277745" h="792480">
                  <a:moveTo>
                    <a:pt x="0" y="28194"/>
                  </a:moveTo>
                  <a:lnTo>
                    <a:pt x="2210" y="17198"/>
                  </a:lnTo>
                  <a:lnTo>
                    <a:pt x="8254" y="8239"/>
                  </a:lnTo>
                  <a:lnTo>
                    <a:pt x="17252" y="2208"/>
                  </a:lnTo>
                  <a:lnTo>
                    <a:pt x="28321" y="0"/>
                  </a:lnTo>
                  <a:lnTo>
                    <a:pt x="2249424" y="0"/>
                  </a:lnTo>
                  <a:lnTo>
                    <a:pt x="2260439" y="2208"/>
                  </a:lnTo>
                  <a:lnTo>
                    <a:pt x="2269442" y="8239"/>
                  </a:lnTo>
                  <a:lnTo>
                    <a:pt x="2275516" y="17198"/>
                  </a:lnTo>
                  <a:lnTo>
                    <a:pt x="2277745" y="28194"/>
                  </a:lnTo>
                  <a:lnTo>
                    <a:pt x="2277745" y="763651"/>
                  </a:lnTo>
                  <a:lnTo>
                    <a:pt x="2275516" y="774666"/>
                  </a:lnTo>
                  <a:lnTo>
                    <a:pt x="2269442" y="783669"/>
                  </a:lnTo>
                  <a:lnTo>
                    <a:pt x="2260439" y="789743"/>
                  </a:lnTo>
                  <a:lnTo>
                    <a:pt x="2249424" y="791972"/>
                  </a:lnTo>
                  <a:lnTo>
                    <a:pt x="28321" y="791972"/>
                  </a:lnTo>
                  <a:lnTo>
                    <a:pt x="17252" y="789743"/>
                  </a:lnTo>
                  <a:lnTo>
                    <a:pt x="8254" y="783669"/>
                  </a:lnTo>
                  <a:lnTo>
                    <a:pt x="2210" y="774666"/>
                  </a:lnTo>
                  <a:lnTo>
                    <a:pt x="0" y="763651"/>
                  </a:lnTo>
                  <a:lnTo>
                    <a:pt x="0" y="28194"/>
                  </a:lnTo>
                  <a:close/>
                </a:path>
              </a:pathLst>
            </a:custGeom>
            <a:ln w="6350">
              <a:solidFill>
                <a:srgbClr val="2D75B6"/>
              </a:solidFill>
            </a:ln>
          </p:spPr>
          <p:txBody>
            <a:bodyPr wrap="square" lIns="0" tIns="0" rIns="0" bIns="0" rtlCol="0"/>
            <a:lstStyle/>
            <a:p>
              <a:endParaRPr/>
            </a:p>
          </p:txBody>
        </p:sp>
      </p:grpSp>
      <p:sp>
        <p:nvSpPr>
          <p:cNvPr id="21" name="object 21"/>
          <p:cNvSpPr txBox="1"/>
          <p:nvPr/>
        </p:nvSpPr>
        <p:spPr>
          <a:xfrm>
            <a:off x="7465882" y="1616358"/>
            <a:ext cx="2000002" cy="444352"/>
          </a:xfrm>
          <a:prstGeom prst="rect">
            <a:avLst/>
          </a:prstGeom>
        </p:spPr>
        <p:txBody>
          <a:bodyPr vert="horz" wrap="square" lIns="0" tIns="13335" rIns="0" bIns="0" rtlCol="0">
            <a:spAutoFit/>
          </a:bodyPr>
          <a:lstStyle/>
          <a:p>
            <a:pPr marL="248920" marR="5080" indent="-236220">
              <a:lnSpc>
                <a:spcPct val="100000"/>
              </a:lnSpc>
              <a:spcBef>
                <a:spcPts val="105"/>
              </a:spcBef>
            </a:pPr>
            <a:r>
              <a:rPr sz="1400" b="1" dirty="0">
                <a:solidFill>
                  <a:srgbClr val="012E49"/>
                </a:solidFill>
                <a:latin typeface="Roboto"/>
                <a:cs typeface="Roboto"/>
              </a:rPr>
              <a:t>Amplifikasi kebijakan Fiskal </a:t>
            </a:r>
            <a:r>
              <a:rPr sz="1400" dirty="0">
                <a:solidFill>
                  <a:srgbClr val="012E49"/>
                </a:solidFill>
                <a:latin typeface="Roboto"/>
                <a:cs typeface="Roboto"/>
              </a:rPr>
              <a:t>di daerah</a:t>
            </a:r>
            <a:endParaRPr sz="1400" dirty="0">
              <a:latin typeface="Roboto"/>
              <a:cs typeface="Roboto"/>
            </a:endParaRPr>
          </a:p>
        </p:txBody>
      </p:sp>
      <p:grpSp>
        <p:nvGrpSpPr>
          <p:cNvPr id="22" name="object 22"/>
          <p:cNvGrpSpPr/>
          <p:nvPr/>
        </p:nvGrpSpPr>
        <p:grpSpPr>
          <a:xfrm>
            <a:off x="9709911" y="1498727"/>
            <a:ext cx="2284095" cy="798830"/>
            <a:chOff x="9709911" y="1498727"/>
            <a:chExt cx="2284095" cy="798830"/>
          </a:xfrm>
        </p:grpSpPr>
        <p:sp>
          <p:nvSpPr>
            <p:cNvPr id="23" name="object 23"/>
            <p:cNvSpPr/>
            <p:nvPr/>
          </p:nvSpPr>
          <p:spPr>
            <a:xfrm>
              <a:off x="9713086" y="1501902"/>
              <a:ext cx="2277745" cy="792480"/>
            </a:xfrm>
            <a:custGeom>
              <a:avLst/>
              <a:gdLst/>
              <a:ahLst/>
              <a:cxnLst/>
              <a:rect l="l" t="t" r="r" b="b"/>
              <a:pathLst>
                <a:path w="2277745" h="792480">
                  <a:moveTo>
                    <a:pt x="2249424" y="0"/>
                  </a:moveTo>
                  <a:lnTo>
                    <a:pt x="28194" y="0"/>
                  </a:lnTo>
                  <a:lnTo>
                    <a:pt x="17198" y="2208"/>
                  </a:lnTo>
                  <a:lnTo>
                    <a:pt x="8239" y="8239"/>
                  </a:lnTo>
                  <a:lnTo>
                    <a:pt x="2208" y="17198"/>
                  </a:lnTo>
                  <a:lnTo>
                    <a:pt x="0" y="28194"/>
                  </a:lnTo>
                  <a:lnTo>
                    <a:pt x="0" y="763651"/>
                  </a:lnTo>
                  <a:lnTo>
                    <a:pt x="2208" y="774666"/>
                  </a:lnTo>
                  <a:lnTo>
                    <a:pt x="8239" y="783669"/>
                  </a:lnTo>
                  <a:lnTo>
                    <a:pt x="17198" y="789743"/>
                  </a:lnTo>
                  <a:lnTo>
                    <a:pt x="28194" y="791972"/>
                  </a:lnTo>
                  <a:lnTo>
                    <a:pt x="2249424" y="791972"/>
                  </a:lnTo>
                  <a:lnTo>
                    <a:pt x="2260439" y="789743"/>
                  </a:lnTo>
                  <a:lnTo>
                    <a:pt x="2269442" y="783669"/>
                  </a:lnTo>
                  <a:lnTo>
                    <a:pt x="2275516" y="774666"/>
                  </a:lnTo>
                  <a:lnTo>
                    <a:pt x="2277745" y="763651"/>
                  </a:lnTo>
                  <a:lnTo>
                    <a:pt x="2277745" y="28194"/>
                  </a:lnTo>
                  <a:lnTo>
                    <a:pt x="2275516" y="17198"/>
                  </a:lnTo>
                  <a:lnTo>
                    <a:pt x="2269442" y="8239"/>
                  </a:lnTo>
                  <a:lnTo>
                    <a:pt x="2260439" y="2208"/>
                  </a:lnTo>
                  <a:lnTo>
                    <a:pt x="2249424" y="0"/>
                  </a:lnTo>
                  <a:close/>
                </a:path>
              </a:pathLst>
            </a:custGeom>
            <a:solidFill>
              <a:srgbClr val="DEEBF7"/>
            </a:solidFill>
          </p:spPr>
          <p:txBody>
            <a:bodyPr wrap="square" lIns="0" tIns="0" rIns="0" bIns="0" rtlCol="0"/>
            <a:lstStyle/>
            <a:p>
              <a:endParaRPr/>
            </a:p>
          </p:txBody>
        </p:sp>
        <p:sp>
          <p:nvSpPr>
            <p:cNvPr id="24" name="object 24"/>
            <p:cNvSpPr/>
            <p:nvPr/>
          </p:nvSpPr>
          <p:spPr>
            <a:xfrm>
              <a:off x="9713086" y="1501902"/>
              <a:ext cx="2277745" cy="792480"/>
            </a:xfrm>
            <a:custGeom>
              <a:avLst/>
              <a:gdLst/>
              <a:ahLst/>
              <a:cxnLst/>
              <a:rect l="l" t="t" r="r" b="b"/>
              <a:pathLst>
                <a:path w="2277745" h="792480">
                  <a:moveTo>
                    <a:pt x="0" y="28194"/>
                  </a:moveTo>
                  <a:lnTo>
                    <a:pt x="2208" y="17198"/>
                  </a:lnTo>
                  <a:lnTo>
                    <a:pt x="8239" y="8239"/>
                  </a:lnTo>
                  <a:lnTo>
                    <a:pt x="17198" y="2208"/>
                  </a:lnTo>
                  <a:lnTo>
                    <a:pt x="28194" y="0"/>
                  </a:lnTo>
                  <a:lnTo>
                    <a:pt x="2249424" y="0"/>
                  </a:lnTo>
                  <a:lnTo>
                    <a:pt x="2260439" y="2208"/>
                  </a:lnTo>
                  <a:lnTo>
                    <a:pt x="2269442" y="8239"/>
                  </a:lnTo>
                  <a:lnTo>
                    <a:pt x="2275516" y="17198"/>
                  </a:lnTo>
                  <a:lnTo>
                    <a:pt x="2277745" y="28194"/>
                  </a:lnTo>
                  <a:lnTo>
                    <a:pt x="2277745" y="763651"/>
                  </a:lnTo>
                  <a:lnTo>
                    <a:pt x="2275516" y="774666"/>
                  </a:lnTo>
                  <a:lnTo>
                    <a:pt x="2269442" y="783669"/>
                  </a:lnTo>
                  <a:lnTo>
                    <a:pt x="2260439" y="789743"/>
                  </a:lnTo>
                  <a:lnTo>
                    <a:pt x="2249424" y="791972"/>
                  </a:lnTo>
                  <a:lnTo>
                    <a:pt x="28194" y="791972"/>
                  </a:lnTo>
                  <a:lnTo>
                    <a:pt x="17198" y="789743"/>
                  </a:lnTo>
                  <a:lnTo>
                    <a:pt x="8239" y="783669"/>
                  </a:lnTo>
                  <a:lnTo>
                    <a:pt x="2208" y="774666"/>
                  </a:lnTo>
                  <a:lnTo>
                    <a:pt x="0" y="763651"/>
                  </a:lnTo>
                  <a:lnTo>
                    <a:pt x="0" y="28194"/>
                  </a:lnTo>
                  <a:close/>
                </a:path>
              </a:pathLst>
            </a:custGeom>
            <a:ln w="6350">
              <a:solidFill>
                <a:srgbClr val="2D75B6"/>
              </a:solidFill>
            </a:ln>
          </p:spPr>
          <p:txBody>
            <a:bodyPr wrap="square" lIns="0" tIns="0" rIns="0" bIns="0" rtlCol="0"/>
            <a:lstStyle/>
            <a:p>
              <a:endParaRPr/>
            </a:p>
          </p:txBody>
        </p:sp>
      </p:grpSp>
      <p:sp>
        <p:nvSpPr>
          <p:cNvPr id="25" name="object 25"/>
          <p:cNvSpPr txBox="1"/>
          <p:nvPr/>
        </p:nvSpPr>
        <p:spPr>
          <a:xfrm>
            <a:off x="9769559" y="1556384"/>
            <a:ext cx="2165944" cy="659796"/>
          </a:xfrm>
          <a:prstGeom prst="rect">
            <a:avLst/>
          </a:prstGeom>
        </p:spPr>
        <p:txBody>
          <a:bodyPr vert="horz" wrap="square" lIns="0" tIns="13335" rIns="0" bIns="0" rtlCol="0">
            <a:spAutoFit/>
          </a:bodyPr>
          <a:lstStyle/>
          <a:p>
            <a:pPr marL="12065" marR="5080" indent="635" algn="ctr">
              <a:lnSpc>
                <a:spcPct val="100000"/>
              </a:lnSpc>
              <a:spcBef>
                <a:spcPts val="105"/>
              </a:spcBef>
            </a:pPr>
            <a:r>
              <a:rPr sz="1400" b="1" dirty="0">
                <a:solidFill>
                  <a:srgbClr val="012E49"/>
                </a:solidFill>
                <a:latin typeface="Roboto"/>
                <a:cs typeface="Roboto"/>
              </a:rPr>
              <a:t>Pemetaan kondisi ekonomi regional </a:t>
            </a:r>
            <a:r>
              <a:rPr sz="1400" dirty="0">
                <a:solidFill>
                  <a:srgbClr val="012E49"/>
                </a:solidFill>
                <a:latin typeface="Roboto"/>
                <a:cs typeface="Roboto"/>
              </a:rPr>
              <a:t>termasuk </a:t>
            </a:r>
            <a:r>
              <a:rPr sz="1400" b="1" dirty="0">
                <a:solidFill>
                  <a:srgbClr val="012E49"/>
                </a:solidFill>
                <a:latin typeface="Roboto"/>
                <a:cs typeface="Roboto"/>
              </a:rPr>
              <a:t>potensi daerah</a:t>
            </a:r>
            <a:endParaRPr sz="1400" dirty="0">
              <a:latin typeface="Roboto"/>
              <a:cs typeface="Roboto"/>
            </a:endParaRPr>
          </a:p>
        </p:txBody>
      </p:sp>
      <p:grpSp>
        <p:nvGrpSpPr>
          <p:cNvPr id="26" name="object 26"/>
          <p:cNvGrpSpPr/>
          <p:nvPr/>
        </p:nvGrpSpPr>
        <p:grpSpPr>
          <a:xfrm>
            <a:off x="6537134" y="2449639"/>
            <a:ext cx="2414270" cy="2419985"/>
            <a:chOff x="6537134" y="2449639"/>
            <a:chExt cx="2414270" cy="2419985"/>
          </a:xfrm>
        </p:grpSpPr>
        <p:sp>
          <p:nvSpPr>
            <p:cNvPr id="27" name="object 27"/>
            <p:cNvSpPr/>
            <p:nvPr/>
          </p:nvSpPr>
          <p:spPr>
            <a:xfrm>
              <a:off x="6541896" y="2454401"/>
              <a:ext cx="2404745" cy="2410460"/>
            </a:xfrm>
            <a:custGeom>
              <a:avLst/>
              <a:gdLst/>
              <a:ahLst/>
              <a:cxnLst/>
              <a:rect l="l" t="t" r="r" b="b"/>
              <a:pathLst>
                <a:path w="2404745" h="2410460">
                  <a:moveTo>
                    <a:pt x="2356230" y="0"/>
                  </a:moveTo>
                  <a:lnTo>
                    <a:pt x="48005" y="0"/>
                  </a:lnTo>
                  <a:lnTo>
                    <a:pt x="29307" y="3786"/>
                  </a:lnTo>
                  <a:lnTo>
                    <a:pt x="14049" y="14096"/>
                  </a:lnTo>
                  <a:lnTo>
                    <a:pt x="3768" y="29360"/>
                  </a:lnTo>
                  <a:lnTo>
                    <a:pt x="0" y="48006"/>
                  </a:lnTo>
                  <a:lnTo>
                    <a:pt x="0" y="2362454"/>
                  </a:lnTo>
                  <a:lnTo>
                    <a:pt x="3768" y="2381099"/>
                  </a:lnTo>
                  <a:lnTo>
                    <a:pt x="14049" y="2396363"/>
                  </a:lnTo>
                  <a:lnTo>
                    <a:pt x="29307" y="2406673"/>
                  </a:lnTo>
                  <a:lnTo>
                    <a:pt x="48005" y="2410460"/>
                  </a:lnTo>
                  <a:lnTo>
                    <a:pt x="2356230" y="2410460"/>
                  </a:lnTo>
                  <a:lnTo>
                    <a:pt x="2374929" y="2406673"/>
                  </a:lnTo>
                  <a:lnTo>
                    <a:pt x="2390187" y="2396363"/>
                  </a:lnTo>
                  <a:lnTo>
                    <a:pt x="2400468" y="2381099"/>
                  </a:lnTo>
                  <a:lnTo>
                    <a:pt x="2404236" y="2362454"/>
                  </a:lnTo>
                  <a:lnTo>
                    <a:pt x="2404236" y="48006"/>
                  </a:lnTo>
                  <a:lnTo>
                    <a:pt x="2400468" y="29360"/>
                  </a:lnTo>
                  <a:lnTo>
                    <a:pt x="2390187" y="14097"/>
                  </a:lnTo>
                  <a:lnTo>
                    <a:pt x="2374929" y="3786"/>
                  </a:lnTo>
                  <a:lnTo>
                    <a:pt x="2356230" y="0"/>
                  </a:lnTo>
                  <a:close/>
                </a:path>
              </a:pathLst>
            </a:custGeom>
            <a:solidFill>
              <a:srgbClr val="F1F1F1"/>
            </a:solidFill>
          </p:spPr>
          <p:txBody>
            <a:bodyPr wrap="square" lIns="0" tIns="0" rIns="0" bIns="0" rtlCol="0"/>
            <a:lstStyle/>
            <a:p>
              <a:endParaRPr/>
            </a:p>
          </p:txBody>
        </p:sp>
        <p:sp>
          <p:nvSpPr>
            <p:cNvPr id="28" name="object 28"/>
            <p:cNvSpPr/>
            <p:nvPr/>
          </p:nvSpPr>
          <p:spPr>
            <a:xfrm>
              <a:off x="6541896" y="2454401"/>
              <a:ext cx="2404745" cy="2410460"/>
            </a:xfrm>
            <a:custGeom>
              <a:avLst/>
              <a:gdLst/>
              <a:ahLst/>
              <a:cxnLst/>
              <a:rect l="l" t="t" r="r" b="b"/>
              <a:pathLst>
                <a:path w="2404745" h="2410460">
                  <a:moveTo>
                    <a:pt x="0" y="48006"/>
                  </a:moveTo>
                  <a:lnTo>
                    <a:pt x="3768" y="29360"/>
                  </a:lnTo>
                  <a:lnTo>
                    <a:pt x="14049" y="14096"/>
                  </a:lnTo>
                  <a:lnTo>
                    <a:pt x="29307" y="3786"/>
                  </a:lnTo>
                  <a:lnTo>
                    <a:pt x="48005" y="0"/>
                  </a:lnTo>
                  <a:lnTo>
                    <a:pt x="2356230" y="0"/>
                  </a:lnTo>
                  <a:lnTo>
                    <a:pt x="2374929" y="3786"/>
                  </a:lnTo>
                  <a:lnTo>
                    <a:pt x="2390187" y="14097"/>
                  </a:lnTo>
                  <a:lnTo>
                    <a:pt x="2400468" y="29360"/>
                  </a:lnTo>
                  <a:lnTo>
                    <a:pt x="2404236" y="48006"/>
                  </a:lnTo>
                  <a:lnTo>
                    <a:pt x="2404236" y="2362454"/>
                  </a:lnTo>
                  <a:lnTo>
                    <a:pt x="2400468" y="2381099"/>
                  </a:lnTo>
                  <a:lnTo>
                    <a:pt x="2390187" y="2396363"/>
                  </a:lnTo>
                  <a:lnTo>
                    <a:pt x="2374929" y="2406673"/>
                  </a:lnTo>
                  <a:lnTo>
                    <a:pt x="2356230" y="2410460"/>
                  </a:lnTo>
                  <a:lnTo>
                    <a:pt x="48005" y="2410460"/>
                  </a:lnTo>
                  <a:lnTo>
                    <a:pt x="29307" y="2406673"/>
                  </a:lnTo>
                  <a:lnTo>
                    <a:pt x="14049" y="2396363"/>
                  </a:lnTo>
                  <a:lnTo>
                    <a:pt x="3768" y="2381099"/>
                  </a:lnTo>
                  <a:lnTo>
                    <a:pt x="0" y="2362454"/>
                  </a:lnTo>
                  <a:lnTo>
                    <a:pt x="0" y="48006"/>
                  </a:lnTo>
                  <a:close/>
                </a:path>
              </a:pathLst>
            </a:custGeom>
            <a:ln w="9525">
              <a:solidFill>
                <a:srgbClr val="D9D9D9"/>
              </a:solidFill>
            </a:ln>
          </p:spPr>
          <p:txBody>
            <a:bodyPr wrap="square" lIns="0" tIns="0" rIns="0" bIns="0" rtlCol="0"/>
            <a:lstStyle/>
            <a:p>
              <a:endParaRPr/>
            </a:p>
          </p:txBody>
        </p:sp>
        <p:sp>
          <p:nvSpPr>
            <p:cNvPr id="29" name="object 29"/>
            <p:cNvSpPr/>
            <p:nvPr/>
          </p:nvSpPr>
          <p:spPr>
            <a:xfrm>
              <a:off x="6597776" y="2505328"/>
              <a:ext cx="2292350" cy="286385"/>
            </a:xfrm>
            <a:custGeom>
              <a:avLst/>
              <a:gdLst/>
              <a:ahLst/>
              <a:cxnLst/>
              <a:rect l="l" t="t" r="r" b="b"/>
              <a:pathLst>
                <a:path w="2292350" h="286385">
                  <a:moveTo>
                    <a:pt x="2149094" y="0"/>
                  </a:moveTo>
                  <a:lnTo>
                    <a:pt x="143128" y="0"/>
                  </a:lnTo>
                  <a:lnTo>
                    <a:pt x="97909" y="7289"/>
                  </a:lnTo>
                  <a:lnTo>
                    <a:pt x="58622" y="27594"/>
                  </a:lnTo>
                  <a:lnTo>
                    <a:pt x="27631" y="58567"/>
                  </a:lnTo>
                  <a:lnTo>
                    <a:pt x="7301" y="97861"/>
                  </a:lnTo>
                  <a:lnTo>
                    <a:pt x="0" y="143129"/>
                  </a:lnTo>
                  <a:lnTo>
                    <a:pt x="7301" y="188348"/>
                  </a:lnTo>
                  <a:lnTo>
                    <a:pt x="27631" y="227635"/>
                  </a:lnTo>
                  <a:lnTo>
                    <a:pt x="58622" y="258626"/>
                  </a:lnTo>
                  <a:lnTo>
                    <a:pt x="97909" y="278956"/>
                  </a:lnTo>
                  <a:lnTo>
                    <a:pt x="143128" y="286258"/>
                  </a:lnTo>
                  <a:lnTo>
                    <a:pt x="2149094" y="286258"/>
                  </a:lnTo>
                  <a:lnTo>
                    <a:pt x="2194313" y="278956"/>
                  </a:lnTo>
                  <a:lnTo>
                    <a:pt x="2233600" y="258626"/>
                  </a:lnTo>
                  <a:lnTo>
                    <a:pt x="2264591" y="227635"/>
                  </a:lnTo>
                  <a:lnTo>
                    <a:pt x="2284921" y="188348"/>
                  </a:lnTo>
                  <a:lnTo>
                    <a:pt x="2292223" y="143129"/>
                  </a:lnTo>
                  <a:lnTo>
                    <a:pt x="2284921" y="97861"/>
                  </a:lnTo>
                  <a:lnTo>
                    <a:pt x="2264591" y="58567"/>
                  </a:lnTo>
                  <a:lnTo>
                    <a:pt x="2233600" y="27594"/>
                  </a:lnTo>
                  <a:lnTo>
                    <a:pt x="2194313" y="7289"/>
                  </a:lnTo>
                  <a:lnTo>
                    <a:pt x="2149094" y="0"/>
                  </a:lnTo>
                  <a:close/>
                </a:path>
              </a:pathLst>
            </a:custGeom>
            <a:solidFill>
              <a:srgbClr val="5B9BD4"/>
            </a:solidFill>
          </p:spPr>
          <p:txBody>
            <a:bodyPr wrap="square" lIns="0" tIns="0" rIns="0" bIns="0" rtlCol="0"/>
            <a:lstStyle/>
            <a:p>
              <a:endParaRPr/>
            </a:p>
          </p:txBody>
        </p:sp>
      </p:grpSp>
      <p:sp>
        <p:nvSpPr>
          <p:cNvPr id="30" name="object 30"/>
          <p:cNvSpPr txBox="1"/>
          <p:nvPr/>
        </p:nvSpPr>
        <p:spPr>
          <a:xfrm>
            <a:off x="6469379" y="2411953"/>
            <a:ext cx="2547068" cy="2330766"/>
          </a:xfrm>
          <a:prstGeom prst="rect">
            <a:avLst/>
          </a:prstGeom>
        </p:spPr>
        <p:txBody>
          <a:bodyPr vert="horz" wrap="square" lIns="0" tIns="121285" rIns="0" bIns="0" rtlCol="0">
            <a:spAutoFit/>
          </a:bodyPr>
          <a:lstStyle/>
          <a:p>
            <a:pPr marL="700405">
              <a:lnSpc>
                <a:spcPct val="100000"/>
              </a:lnSpc>
              <a:spcBef>
                <a:spcPts val="955"/>
              </a:spcBef>
            </a:pPr>
            <a:r>
              <a:rPr sz="1400" b="1" dirty="0">
                <a:solidFill>
                  <a:srgbClr val="FFFFFF"/>
                </a:solidFill>
                <a:latin typeface="Roboto"/>
                <a:cs typeface="Roboto"/>
              </a:rPr>
              <a:t>Local Expert</a:t>
            </a:r>
            <a:endParaRPr sz="1400" dirty="0">
              <a:latin typeface="Roboto"/>
              <a:cs typeface="Roboto"/>
            </a:endParaRPr>
          </a:p>
          <a:p>
            <a:pPr marL="427990" marR="255270" indent="-287020">
              <a:lnSpc>
                <a:spcPct val="100000"/>
              </a:lnSpc>
              <a:spcBef>
                <a:spcPts val="855"/>
              </a:spcBef>
              <a:buFont typeface="Wingdings"/>
              <a:buChar char=""/>
              <a:tabLst>
                <a:tab pos="427990" algn="l"/>
              </a:tabLst>
            </a:pPr>
            <a:r>
              <a:rPr sz="1400" b="1" dirty="0">
                <a:solidFill>
                  <a:srgbClr val="012E49"/>
                </a:solidFill>
                <a:latin typeface="Roboto"/>
                <a:cs typeface="Roboto"/>
              </a:rPr>
              <a:t>Amplifikasi kebijakan pemerintah di daerah</a:t>
            </a:r>
            <a:endParaRPr sz="1400" dirty="0">
              <a:latin typeface="Roboto"/>
              <a:cs typeface="Roboto"/>
            </a:endParaRPr>
          </a:p>
          <a:p>
            <a:pPr marL="427990" indent="-287020">
              <a:lnSpc>
                <a:spcPct val="100000"/>
              </a:lnSpc>
              <a:spcBef>
                <a:spcPts val="600"/>
              </a:spcBef>
              <a:buFont typeface="Wingdings"/>
              <a:buChar char=""/>
              <a:tabLst>
                <a:tab pos="427990" algn="l"/>
              </a:tabLst>
            </a:pPr>
            <a:r>
              <a:rPr sz="1400" b="1" i="1" dirty="0">
                <a:solidFill>
                  <a:srgbClr val="012E49"/>
                </a:solidFill>
                <a:latin typeface="Roboto Cn"/>
                <a:cs typeface="Roboto Cn"/>
              </a:rPr>
              <a:t>Sharing knowledge </a:t>
            </a:r>
            <a:r>
              <a:rPr sz="1400" b="1" dirty="0">
                <a:solidFill>
                  <a:srgbClr val="012E49"/>
                </a:solidFill>
                <a:latin typeface="Roboto"/>
                <a:cs typeface="Roboto"/>
              </a:rPr>
              <a:t>terkait kompetensi fiskal dan ekonomi</a:t>
            </a:r>
            <a:endParaRPr sz="1400" dirty="0">
              <a:latin typeface="Roboto"/>
              <a:cs typeface="Roboto"/>
            </a:endParaRPr>
          </a:p>
          <a:p>
            <a:pPr marL="427990" marR="471170" indent="-287020">
              <a:lnSpc>
                <a:spcPct val="100000"/>
              </a:lnSpc>
              <a:spcBef>
                <a:spcPts val="605"/>
              </a:spcBef>
              <a:buFont typeface="Wingdings"/>
              <a:buChar char=""/>
              <a:tabLst>
                <a:tab pos="427990" algn="l"/>
              </a:tabLst>
            </a:pPr>
            <a:r>
              <a:rPr sz="1400" b="1" dirty="0">
                <a:solidFill>
                  <a:srgbClr val="012E49"/>
                </a:solidFill>
                <a:latin typeface="Roboto"/>
                <a:cs typeface="Roboto"/>
              </a:rPr>
              <a:t>Penyusunan kajian terkait fiskal dan ekonomi daerah</a:t>
            </a:r>
            <a:endParaRPr sz="1400" dirty="0">
              <a:latin typeface="Roboto"/>
              <a:cs typeface="Roboto"/>
            </a:endParaRPr>
          </a:p>
        </p:txBody>
      </p:sp>
      <p:sp>
        <p:nvSpPr>
          <p:cNvPr id="31" name="object 31"/>
          <p:cNvSpPr/>
          <p:nvPr/>
        </p:nvSpPr>
        <p:spPr>
          <a:xfrm>
            <a:off x="2610739" y="3558413"/>
            <a:ext cx="607695" cy="279400"/>
          </a:xfrm>
          <a:custGeom>
            <a:avLst/>
            <a:gdLst/>
            <a:ahLst/>
            <a:cxnLst/>
            <a:rect l="l" t="t" r="r" b="b"/>
            <a:pathLst>
              <a:path w="607694" h="279400">
                <a:moveTo>
                  <a:pt x="468122" y="0"/>
                </a:moveTo>
                <a:lnTo>
                  <a:pt x="468122" y="69723"/>
                </a:lnTo>
                <a:lnTo>
                  <a:pt x="139446" y="69723"/>
                </a:lnTo>
                <a:lnTo>
                  <a:pt x="139446" y="0"/>
                </a:lnTo>
                <a:lnTo>
                  <a:pt x="0" y="139445"/>
                </a:lnTo>
                <a:lnTo>
                  <a:pt x="139446" y="278892"/>
                </a:lnTo>
                <a:lnTo>
                  <a:pt x="139446" y="209169"/>
                </a:lnTo>
                <a:lnTo>
                  <a:pt x="468122" y="209169"/>
                </a:lnTo>
                <a:lnTo>
                  <a:pt x="468122" y="278892"/>
                </a:lnTo>
                <a:lnTo>
                  <a:pt x="607568" y="139445"/>
                </a:lnTo>
                <a:lnTo>
                  <a:pt x="468122" y="0"/>
                </a:lnTo>
                <a:close/>
              </a:path>
            </a:pathLst>
          </a:custGeom>
          <a:solidFill>
            <a:srgbClr val="5B9BD4"/>
          </a:solidFill>
        </p:spPr>
        <p:txBody>
          <a:bodyPr wrap="square" lIns="0" tIns="0" rIns="0" bIns="0" rtlCol="0"/>
          <a:lstStyle/>
          <a:p>
            <a:endParaRPr/>
          </a:p>
        </p:txBody>
      </p:sp>
      <p:pic>
        <p:nvPicPr>
          <p:cNvPr id="32" name="object 32"/>
          <p:cNvPicPr/>
          <p:nvPr/>
        </p:nvPicPr>
        <p:blipFill>
          <a:blip r:embed="rId2" cstate="print"/>
          <a:stretch>
            <a:fillRect/>
          </a:stretch>
        </p:blipFill>
        <p:spPr>
          <a:xfrm>
            <a:off x="4151819" y="2531846"/>
            <a:ext cx="867034" cy="783431"/>
          </a:xfrm>
          <a:prstGeom prst="rect">
            <a:avLst/>
          </a:prstGeom>
        </p:spPr>
      </p:pic>
      <p:grpSp>
        <p:nvGrpSpPr>
          <p:cNvPr id="33" name="object 33"/>
          <p:cNvGrpSpPr/>
          <p:nvPr/>
        </p:nvGrpSpPr>
        <p:grpSpPr>
          <a:xfrm>
            <a:off x="188163" y="2398839"/>
            <a:ext cx="2370455" cy="2470785"/>
            <a:chOff x="188163" y="2398839"/>
            <a:chExt cx="2370455" cy="2470785"/>
          </a:xfrm>
        </p:grpSpPr>
        <p:sp>
          <p:nvSpPr>
            <p:cNvPr id="34" name="object 34"/>
            <p:cNvSpPr/>
            <p:nvPr/>
          </p:nvSpPr>
          <p:spPr>
            <a:xfrm>
              <a:off x="192925" y="2403601"/>
              <a:ext cx="2360930" cy="2461260"/>
            </a:xfrm>
            <a:custGeom>
              <a:avLst/>
              <a:gdLst/>
              <a:ahLst/>
              <a:cxnLst/>
              <a:rect l="l" t="t" r="r" b="b"/>
              <a:pathLst>
                <a:path w="2360930" h="2461260">
                  <a:moveTo>
                    <a:pt x="2313292" y="0"/>
                  </a:moveTo>
                  <a:lnTo>
                    <a:pt x="47167" y="0"/>
                  </a:lnTo>
                  <a:lnTo>
                    <a:pt x="28808" y="3700"/>
                  </a:lnTo>
                  <a:lnTo>
                    <a:pt x="13816" y="13795"/>
                  </a:lnTo>
                  <a:lnTo>
                    <a:pt x="3707" y="28771"/>
                  </a:lnTo>
                  <a:lnTo>
                    <a:pt x="0" y="47117"/>
                  </a:lnTo>
                  <a:lnTo>
                    <a:pt x="0" y="2414016"/>
                  </a:lnTo>
                  <a:lnTo>
                    <a:pt x="3707" y="2432381"/>
                  </a:lnTo>
                  <a:lnTo>
                    <a:pt x="13816" y="2447401"/>
                  </a:lnTo>
                  <a:lnTo>
                    <a:pt x="28808" y="2457539"/>
                  </a:lnTo>
                  <a:lnTo>
                    <a:pt x="47167" y="2461260"/>
                  </a:lnTo>
                  <a:lnTo>
                    <a:pt x="2313292" y="2461260"/>
                  </a:lnTo>
                  <a:lnTo>
                    <a:pt x="2331637" y="2457539"/>
                  </a:lnTo>
                  <a:lnTo>
                    <a:pt x="2346613" y="2447401"/>
                  </a:lnTo>
                  <a:lnTo>
                    <a:pt x="2356708" y="2432381"/>
                  </a:lnTo>
                  <a:lnTo>
                    <a:pt x="2360409" y="2414016"/>
                  </a:lnTo>
                  <a:lnTo>
                    <a:pt x="2360409" y="47117"/>
                  </a:lnTo>
                  <a:lnTo>
                    <a:pt x="2356708" y="28771"/>
                  </a:lnTo>
                  <a:lnTo>
                    <a:pt x="2346613" y="13795"/>
                  </a:lnTo>
                  <a:lnTo>
                    <a:pt x="2331637" y="3700"/>
                  </a:lnTo>
                  <a:lnTo>
                    <a:pt x="2313292" y="0"/>
                  </a:lnTo>
                  <a:close/>
                </a:path>
              </a:pathLst>
            </a:custGeom>
            <a:solidFill>
              <a:srgbClr val="F1F1F1"/>
            </a:solidFill>
          </p:spPr>
          <p:txBody>
            <a:bodyPr wrap="square" lIns="0" tIns="0" rIns="0" bIns="0" rtlCol="0"/>
            <a:lstStyle/>
            <a:p>
              <a:endParaRPr/>
            </a:p>
          </p:txBody>
        </p:sp>
        <p:sp>
          <p:nvSpPr>
            <p:cNvPr id="35" name="object 35"/>
            <p:cNvSpPr/>
            <p:nvPr/>
          </p:nvSpPr>
          <p:spPr>
            <a:xfrm>
              <a:off x="192925" y="2403601"/>
              <a:ext cx="2360930" cy="2461260"/>
            </a:xfrm>
            <a:custGeom>
              <a:avLst/>
              <a:gdLst/>
              <a:ahLst/>
              <a:cxnLst/>
              <a:rect l="l" t="t" r="r" b="b"/>
              <a:pathLst>
                <a:path w="2360930" h="2461260">
                  <a:moveTo>
                    <a:pt x="0" y="47117"/>
                  </a:moveTo>
                  <a:lnTo>
                    <a:pt x="3707" y="28771"/>
                  </a:lnTo>
                  <a:lnTo>
                    <a:pt x="13816" y="13795"/>
                  </a:lnTo>
                  <a:lnTo>
                    <a:pt x="28808" y="3700"/>
                  </a:lnTo>
                  <a:lnTo>
                    <a:pt x="47167" y="0"/>
                  </a:lnTo>
                  <a:lnTo>
                    <a:pt x="2313292" y="0"/>
                  </a:lnTo>
                  <a:lnTo>
                    <a:pt x="2331637" y="3700"/>
                  </a:lnTo>
                  <a:lnTo>
                    <a:pt x="2346613" y="13795"/>
                  </a:lnTo>
                  <a:lnTo>
                    <a:pt x="2356708" y="28771"/>
                  </a:lnTo>
                  <a:lnTo>
                    <a:pt x="2360409" y="47117"/>
                  </a:lnTo>
                  <a:lnTo>
                    <a:pt x="2360409" y="2414016"/>
                  </a:lnTo>
                  <a:lnTo>
                    <a:pt x="2356708" y="2432381"/>
                  </a:lnTo>
                  <a:lnTo>
                    <a:pt x="2346613" y="2447401"/>
                  </a:lnTo>
                  <a:lnTo>
                    <a:pt x="2331637" y="2457539"/>
                  </a:lnTo>
                  <a:lnTo>
                    <a:pt x="2313292" y="2461260"/>
                  </a:lnTo>
                  <a:lnTo>
                    <a:pt x="47167" y="2461260"/>
                  </a:lnTo>
                  <a:lnTo>
                    <a:pt x="28808" y="2457539"/>
                  </a:lnTo>
                  <a:lnTo>
                    <a:pt x="13816" y="2447401"/>
                  </a:lnTo>
                  <a:lnTo>
                    <a:pt x="3707" y="2432381"/>
                  </a:lnTo>
                  <a:lnTo>
                    <a:pt x="0" y="2414016"/>
                  </a:lnTo>
                  <a:lnTo>
                    <a:pt x="0" y="47117"/>
                  </a:lnTo>
                  <a:close/>
                </a:path>
              </a:pathLst>
            </a:custGeom>
            <a:ln w="9525">
              <a:solidFill>
                <a:srgbClr val="D9D9D9"/>
              </a:solidFill>
            </a:ln>
          </p:spPr>
          <p:txBody>
            <a:bodyPr wrap="square" lIns="0" tIns="0" rIns="0" bIns="0" rtlCol="0"/>
            <a:lstStyle/>
            <a:p>
              <a:endParaRPr/>
            </a:p>
          </p:txBody>
        </p:sp>
        <p:pic>
          <p:nvPicPr>
            <p:cNvPr id="36" name="object 36"/>
            <p:cNvPicPr/>
            <p:nvPr/>
          </p:nvPicPr>
          <p:blipFill>
            <a:blip r:embed="rId3" cstate="print"/>
            <a:stretch>
              <a:fillRect/>
            </a:stretch>
          </p:blipFill>
          <p:spPr>
            <a:xfrm>
              <a:off x="332320" y="2845168"/>
              <a:ext cx="600595" cy="609612"/>
            </a:xfrm>
            <a:prstGeom prst="rect">
              <a:avLst/>
            </a:prstGeom>
          </p:spPr>
        </p:pic>
        <p:pic>
          <p:nvPicPr>
            <p:cNvPr id="37" name="object 37"/>
            <p:cNvPicPr/>
            <p:nvPr/>
          </p:nvPicPr>
          <p:blipFill>
            <a:blip r:embed="rId4" cstate="print"/>
            <a:stretch>
              <a:fillRect/>
            </a:stretch>
          </p:blipFill>
          <p:spPr>
            <a:xfrm>
              <a:off x="1016304" y="2786113"/>
              <a:ext cx="1537081" cy="668667"/>
            </a:xfrm>
            <a:prstGeom prst="rect">
              <a:avLst/>
            </a:prstGeom>
          </p:spPr>
        </p:pic>
        <p:pic>
          <p:nvPicPr>
            <p:cNvPr id="38" name="object 38"/>
            <p:cNvPicPr/>
            <p:nvPr/>
          </p:nvPicPr>
          <p:blipFill>
            <a:blip r:embed="rId5" cstate="print"/>
            <a:stretch>
              <a:fillRect/>
            </a:stretch>
          </p:blipFill>
          <p:spPr>
            <a:xfrm>
              <a:off x="332320" y="3562794"/>
              <a:ext cx="756767" cy="549338"/>
            </a:xfrm>
            <a:prstGeom prst="rect">
              <a:avLst/>
            </a:prstGeom>
          </p:spPr>
        </p:pic>
        <p:pic>
          <p:nvPicPr>
            <p:cNvPr id="39" name="object 39"/>
            <p:cNvPicPr/>
            <p:nvPr/>
          </p:nvPicPr>
          <p:blipFill>
            <a:blip r:embed="rId6" cstate="print"/>
            <a:stretch>
              <a:fillRect/>
            </a:stretch>
          </p:blipFill>
          <p:spPr>
            <a:xfrm>
              <a:off x="1516379" y="3558412"/>
              <a:ext cx="609600" cy="609600"/>
            </a:xfrm>
            <a:prstGeom prst="rect">
              <a:avLst/>
            </a:prstGeom>
          </p:spPr>
        </p:pic>
        <p:sp>
          <p:nvSpPr>
            <p:cNvPr id="40" name="object 40"/>
            <p:cNvSpPr/>
            <p:nvPr/>
          </p:nvSpPr>
          <p:spPr>
            <a:xfrm>
              <a:off x="248818" y="2454401"/>
              <a:ext cx="2249170" cy="286385"/>
            </a:xfrm>
            <a:custGeom>
              <a:avLst/>
              <a:gdLst/>
              <a:ahLst/>
              <a:cxnLst/>
              <a:rect l="l" t="t" r="r" b="b"/>
              <a:pathLst>
                <a:path w="2249170" h="286385">
                  <a:moveTo>
                    <a:pt x="2105507" y="0"/>
                  </a:moveTo>
                  <a:lnTo>
                    <a:pt x="143129" y="0"/>
                  </a:lnTo>
                  <a:lnTo>
                    <a:pt x="97890" y="7301"/>
                  </a:lnTo>
                  <a:lnTo>
                    <a:pt x="58600" y="27631"/>
                  </a:lnTo>
                  <a:lnTo>
                    <a:pt x="27616" y="58622"/>
                  </a:lnTo>
                  <a:lnTo>
                    <a:pt x="7297" y="97909"/>
                  </a:lnTo>
                  <a:lnTo>
                    <a:pt x="0" y="143128"/>
                  </a:lnTo>
                  <a:lnTo>
                    <a:pt x="7297" y="188396"/>
                  </a:lnTo>
                  <a:lnTo>
                    <a:pt x="27616" y="227690"/>
                  </a:lnTo>
                  <a:lnTo>
                    <a:pt x="58600" y="258663"/>
                  </a:lnTo>
                  <a:lnTo>
                    <a:pt x="97890" y="278968"/>
                  </a:lnTo>
                  <a:lnTo>
                    <a:pt x="143129" y="286258"/>
                  </a:lnTo>
                  <a:lnTo>
                    <a:pt x="2105507" y="286258"/>
                  </a:lnTo>
                  <a:lnTo>
                    <a:pt x="2150775" y="278968"/>
                  </a:lnTo>
                  <a:lnTo>
                    <a:pt x="2190069" y="258663"/>
                  </a:lnTo>
                  <a:lnTo>
                    <a:pt x="2221042" y="227690"/>
                  </a:lnTo>
                  <a:lnTo>
                    <a:pt x="2241346" y="188396"/>
                  </a:lnTo>
                  <a:lnTo>
                    <a:pt x="2248636" y="143128"/>
                  </a:lnTo>
                  <a:lnTo>
                    <a:pt x="2241346" y="97909"/>
                  </a:lnTo>
                  <a:lnTo>
                    <a:pt x="2221042" y="58622"/>
                  </a:lnTo>
                  <a:lnTo>
                    <a:pt x="2190069" y="27631"/>
                  </a:lnTo>
                  <a:lnTo>
                    <a:pt x="2150775" y="7301"/>
                  </a:lnTo>
                  <a:lnTo>
                    <a:pt x="2105507" y="0"/>
                  </a:lnTo>
                  <a:close/>
                </a:path>
              </a:pathLst>
            </a:custGeom>
            <a:solidFill>
              <a:srgbClr val="5B9BD4"/>
            </a:solidFill>
          </p:spPr>
          <p:txBody>
            <a:bodyPr wrap="square" lIns="0" tIns="0" rIns="0" bIns="0" rtlCol="0"/>
            <a:lstStyle/>
            <a:p>
              <a:endParaRPr/>
            </a:p>
          </p:txBody>
        </p:sp>
      </p:grpSp>
      <p:sp>
        <p:nvSpPr>
          <p:cNvPr id="41" name="object 41"/>
          <p:cNvSpPr txBox="1"/>
          <p:nvPr/>
        </p:nvSpPr>
        <p:spPr>
          <a:xfrm>
            <a:off x="199541" y="2469642"/>
            <a:ext cx="2347595" cy="2511585"/>
          </a:xfrm>
          <a:prstGeom prst="rect">
            <a:avLst/>
          </a:prstGeom>
        </p:spPr>
        <p:txBody>
          <a:bodyPr vert="horz" wrap="square" lIns="0" tIns="13335" rIns="0" bIns="0" rtlCol="0">
            <a:spAutoFit/>
          </a:bodyPr>
          <a:lstStyle/>
          <a:p>
            <a:pPr marL="257175">
              <a:lnSpc>
                <a:spcPct val="100000"/>
              </a:lnSpc>
              <a:spcBef>
                <a:spcPts val="105"/>
              </a:spcBef>
            </a:pPr>
            <a:r>
              <a:rPr sz="1400" b="1" dirty="0">
                <a:solidFill>
                  <a:srgbClr val="FFFFFF"/>
                </a:solidFill>
                <a:latin typeface="Roboto"/>
                <a:cs typeface="Roboto"/>
              </a:rPr>
              <a:t>Stakeholders Strategis</a:t>
            </a:r>
            <a:endParaRPr sz="1400">
              <a:latin typeface="Roboto"/>
              <a:cs typeface="Roboto"/>
            </a:endParaRPr>
          </a:p>
          <a:p>
            <a:pPr>
              <a:lnSpc>
                <a:spcPct val="100000"/>
              </a:lnSpc>
            </a:pPr>
            <a:endParaRPr sz="1400">
              <a:latin typeface="Roboto"/>
              <a:cs typeface="Roboto"/>
            </a:endParaRPr>
          </a:p>
          <a:p>
            <a:pPr>
              <a:lnSpc>
                <a:spcPct val="100000"/>
              </a:lnSpc>
            </a:pPr>
            <a:endParaRPr sz="1400">
              <a:latin typeface="Roboto"/>
              <a:cs typeface="Roboto"/>
            </a:endParaRPr>
          </a:p>
          <a:p>
            <a:pPr>
              <a:lnSpc>
                <a:spcPct val="100000"/>
              </a:lnSpc>
            </a:pPr>
            <a:endParaRPr sz="1400">
              <a:latin typeface="Roboto"/>
              <a:cs typeface="Roboto"/>
            </a:endParaRPr>
          </a:p>
          <a:p>
            <a:pPr>
              <a:lnSpc>
                <a:spcPct val="100000"/>
              </a:lnSpc>
            </a:pPr>
            <a:endParaRPr sz="1400">
              <a:latin typeface="Roboto"/>
              <a:cs typeface="Roboto"/>
            </a:endParaRPr>
          </a:p>
          <a:p>
            <a:pPr>
              <a:lnSpc>
                <a:spcPct val="100000"/>
              </a:lnSpc>
            </a:pPr>
            <a:endParaRPr sz="1400">
              <a:latin typeface="Roboto"/>
              <a:cs typeface="Roboto"/>
            </a:endParaRPr>
          </a:p>
          <a:p>
            <a:pPr>
              <a:lnSpc>
                <a:spcPct val="100000"/>
              </a:lnSpc>
            </a:pPr>
            <a:endParaRPr sz="1400">
              <a:latin typeface="Roboto"/>
              <a:cs typeface="Roboto"/>
            </a:endParaRPr>
          </a:p>
          <a:p>
            <a:pPr>
              <a:lnSpc>
                <a:spcPct val="100000"/>
              </a:lnSpc>
              <a:spcBef>
                <a:spcPts val="409"/>
              </a:spcBef>
            </a:pPr>
            <a:endParaRPr sz="1400">
              <a:latin typeface="Roboto"/>
              <a:cs typeface="Roboto"/>
            </a:endParaRPr>
          </a:p>
          <a:p>
            <a:pPr marL="431800" indent="-286385">
              <a:lnSpc>
                <a:spcPct val="100000"/>
              </a:lnSpc>
              <a:spcBef>
                <a:spcPts val="5"/>
              </a:spcBef>
              <a:buFont typeface="Wingdings"/>
              <a:buChar char=""/>
              <a:tabLst>
                <a:tab pos="431800" algn="l"/>
              </a:tabLst>
            </a:pPr>
            <a:r>
              <a:rPr sz="1400" b="1" dirty="0">
                <a:solidFill>
                  <a:srgbClr val="012E49"/>
                </a:solidFill>
                <a:latin typeface="Roboto"/>
                <a:cs typeface="Roboto"/>
              </a:rPr>
              <a:t>UNIVERSITAS</a:t>
            </a:r>
            <a:endParaRPr sz="1400">
              <a:latin typeface="Roboto"/>
              <a:cs typeface="Roboto"/>
            </a:endParaRPr>
          </a:p>
          <a:p>
            <a:pPr marL="431800" indent="-286385">
              <a:lnSpc>
                <a:spcPct val="100000"/>
              </a:lnSpc>
              <a:spcBef>
                <a:spcPts val="600"/>
              </a:spcBef>
              <a:buFont typeface="Wingdings"/>
              <a:buChar char=""/>
              <a:tabLst>
                <a:tab pos="431800" algn="l"/>
              </a:tabLst>
            </a:pPr>
            <a:r>
              <a:rPr sz="1400" b="1" dirty="0">
                <a:solidFill>
                  <a:srgbClr val="012E49"/>
                </a:solidFill>
                <a:latin typeface="Roboto"/>
                <a:cs typeface="Roboto"/>
              </a:rPr>
              <a:t>PEMERINTAH DAERAH</a:t>
            </a:r>
            <a:endParaRPr sz="1400">
              <a:latin typeface="Roboto"/>
              <a:cs typeface="Roboto"/>
            </a:endParaRPr>
          </a:p>
        </p:txBody>
      </p:sp>
      <p:sp>
        <p:nvSpPr>
          <p:cNvPr id="42" name="object 42"/>
          <p:cNvSpPr/>
          <p:nvPr/>
        </p:nvSpPr>
        <p:spPr>
          <a:xfrm>
            <a:off x="5903595" y="3554603"/>
            <a:ext cx="588010" cy="279400"/>
          </a:xfrm>
          <a:custGeom>
            <a:avLst/>
            <a:gdLst/>
            <a:ahLst/>
            <a:cxnLst/>
            <a:rect l="l" t="t" r="r" b="b"/>
            <a:pathLst>
              <a:path w="588010" h="279400">
                <a:moveTo>
                  <a:pt x="448182" y="0"/>
                </a:moveTo>
                <a:lnTo>
                  <a:pt x="448182" y="69723"/>
                </a:lnTo>
                <a:lnTo>
                  <a:pt x="139445" y="69723"/>
                </a:lnTo>
                <a:lnTo>
                  <a:pt x="139445" y="0"/>
                </a:lnTo>
                <a:lnTo>
                  <a:pt x="0" y="139446"/>
                </a:lnTo>
                <a:lnTo>
                  <a:pt x="139445" y="278892"/>
                </a:lnTo>
                <a:lnTo>
                  <a:pt x="139445" y="209169"/>
                </a:lnTo>
                <a:lnTo>
                  <a:pt x="448182" y="209169"/>
                </a:lnTo>
                <a:lnTo>
                  <a:pt x="448182" y="278892"/>
                </a:lnTo>
                <a:lnTo>
                  <a:pt x="587628" y="139446"/>
                </a:lnTo>
                <a:lnTo>
                  <a:pt x="448182" y="0"/>
                </a:lnTo>
                <a:close/>
              </a:path>
            </a:pathLst>
          </a:custGeom>
          <a:solidFill>
            <a:srgbClr val="5B9BD4"/>
          </a:solidFill>
        </p:spPr>
        <p:txBody>
          <a:bodyPr wrap="square" lIns="0" tIns="0" rIns="0" bIns="0" rtlCol="0"/>
          <a:lstStyle/>
          <a:p>
            <a:endParaRPr/>
          </a:p>
        </p:txBody>
      </p:sp>
      <p:grpSp>
        <p:nvGrpSpPr>
          <p:cNvPr id="43" name="object 43"/>
          <p:cNvGrpSpPr/>
          <p:nvPr/>
        </p:nvGrpSpPr>
        <p:grpSpPr>
          <a:xfrm>
            <a:off x="9544621" y="2839275"/>
            <a:ext cx="2451100" cy="3653154"/>
            <a:chOff x="9544621" y="2839275"/>
            <a:chExt cx="2451100" cy="3653154"/>
          </a:xfrm>
        </p:grpSpPr>
        <p:sp>
          <p:nvSpPr>
            <p:cNvPr id="44" name="object 44"/>
            <p:cNvSpPr/>
            <p:nvPr/>
          </p:nvSpPr>
          <p:spPr>
            <a:xfrm>
              <a:off x="9549383" y="2844038"/>
              <a:ext cx="2441575" cy="3643629"/>
            </a:xfrm>
            <a:custGeom>
              <a:avLst/>
              <a:gdLst/>
              <a:ahLst/>
              <a:cxnLst/>
              <a:rect l="l" t="t" r="r" b="b"/>
              <a:pathLst>
                <a:path w="2441575" h="3643629">
                  <a:moveTo>
                    <a:pt x="2392680" y="0"/>
                  </a:moveTo>
                  <a:lnTo>
                    <a:pt x="48768" y="0"/>
                  </a:lnTo>
                  <a:lnTo>
                    <a:pt x="29789" y="3815"/>
                  </a:lnTo>
                  <a:lnTo>
                    <a:pt x="14287" y="14239"/>
                  </a:lnTo>
                  <a:lnTo>
                    <a:pt x="3833" y="29735"/>
                  </a:lnTo>
                  <a:lnTo>
                    <a:pt x="0" y="48767"/>
                  </a:lnTo>
                  <a:lnTo>
                    <a:pt x="0" y="3594341"/>
                  </a:lnTo>
                  <a:lnTo>
                    <a:pt x="3833" y="3613332"/>
                  </a:lnTo>
                  <a:lnTo>
                    <a:pt x="14287" y="3628837"/>
                  </a:lnTo>
                  <a:lnTo>
                    <a:pt x="29789" y="3639289"/>
                  </a:lnTo>
                  <a:lnTo>
                    <a:pt x="48768" y="3643122"/>
                  </a:lnTo>
                  <a:lnTo>
                    <a:pt x="2392680" y="3643122"/>
                  </a:lnTo>
                  <a:lnTo>
                    <a:pt x="2411658" y="3639289"/>
                  </a:lnTo>
                  <a:lnTo>
                    <a:pt x="2427160" y="3628837"/>
                  </a:lnTo>
                  <a:lnTo>
                    <a:pt x="2437614" y="3613332"/>
                  </a:lnTo>
                  <a:lnTo>
                    <a:pt x="2441448" y="3594341"/>
                  </a:lnTo>
                  <a:lnTo>
                    <a:pt x="2441448" y="48767"/>
                  </a:lnTo>
                  <a:lnTo>
                    <a:pt x="2437614" y="29735"/>
                  </a:lnTo>
                  <a:lnTo>
                    <a:pt x="2427160" y="14239"/>
                  </a:lnTo>
                  <a:lnTo>
                    <a:pt x="2411658" y="3815"/>
                  </a:lnTo>
                  <a:lnTo>
                    <a:pt x="2392680" y="0"/>
                  </a:lnTo>
                  <a:close/>
                </a:path>
              </a:pathLst>
            </a:custGeom>
            <a:solidFill>
              <a:srgbClr val="C5DFB4"/>
            </a:solidFill>
          </p:spPr>
          <p:txBody>
            <a:bodyPr wrap="square" lIns="0" tIns="0" rIns="0" bIns="0" rtlCol="0"/>
            <a:lstStyle/>
            <a:p>
              <a:endParaRPr/>
            </a:p>
          </p:txBody>
        </p:sp>
        <p:sp>
          <p:nvSpPr>
            <p:cNvPr id="45" name="object 45"/>
            <p:cNvSpPr/>
            <p:nvPr/>
          </p:nvSpPr>
          <p:spPr>
            <a:xfrm>
              <a:off x="9549383" y="2844038"/>
              <a:ext cx="2441575" cy="3643629"/>
            </a:xfrm>
            <a:custGeom>
              <a:avLst/>
              <a:gdLst/>
              <a:ahLst/>
              <a:cxnLst/>
              <a:rect l="l" t="t" r="r" b="b"/>
              <a:pathLst>
                <a:path w="2441575" h="3643629">
                  <a:moveTo>
                    <a:pt x="0" y="48767"/>
                  </a:moveTo>
                  <a:lnTo>
                    <a:pt x="3833" y="29735"/>
                  </a:lnTo>
                  <a:lnTo>
                    <a:pt x="14287" y="14239"/>
                  </a:lnTo>
                  <a:lnTo>
                    <a:pt x="29789" y="3815"/>
                  </a:lnTo>
                  <a:lnTo>
                    <a:pt x="48768" y="0"/>
                  </a:lnTo>
                  <a:lnTo>
                    <a:pt x="2392680" y="0"/>
                  </a:lnTo>
                  <a:lnTo>
                    <a:pt x="2411658" y="3815"/>
                  </a:lnTo>
                  <a:lnTo>
                    <a:pt x="2427160" y="14239"/>
                  </a:lnTo>
                  <a:lnTo>
                    <a:pt x="2437614" y="29735"/>
                  </a:lnTo>
                  <a:lnTo>
                    <a:pt x="2441448" y="48767"/>
                  </a:lnTo>
                  <a:lnTo>
                    <a:pt x="2441448" y="3594341"/>
                  </a:lnTo>
                  <a:lnTo>
                    <a:pt x="2437614" y="3613332"/>
                  </a:lnTo>
                  <a:lnTo>
                    <a:pt x="2427160" y="3628837"/>
                  </a:lnTo>
                  <a:lnTo>
                    <a:pt x="2411658" y="3639289"/>
                  </a:lnTo>
                  <a:lnTo>
                    <a:pt x="2392680" y="3643122"/>
                  </a:lnTo>
                  <a:lnTo>
                    <a:pt x="48768" y="3643122"/>
                  </a:lnTo>
                  <a:lnTo>
                    <a:pt x="29789" y="3639289"/>
                  </a:lnTo>
                  <a:lnTo>
                    <a:pt x="14287" y="3628837"/>
                  </a:lnTo>
                  <a:lnTo>
                    <a:pt x="3833" y="3613332"/>
                  </a:lnTo>
                  <a:lnTo>
                    <a:pt x="0" y="3594341"/>
                  </a:lnTo>
                  <a:lnTo>
                    <a:pt x="0" y="48767"/>
                  </a:lnTo>
                  <a:close/>
                </a:path>
              </a:pathLst>
            </a:custGeom>
            <a:ln w="9525">
              <a:solidFill>
                <a:srgbClr val="D9D9D9"/>
              </a:solidFill>
            </a:ln>
          </p:spPr>
          <p:txBody>
            <a:bodyPr wrap="square" lIns="0" tIns="0" rIns="0" bIns="0" rtlCol="0"/>
            <a:lstStyle/>
            <a:p>
              <a:endParaRPr/>
            </a:p>
          </p:txBody>
        </p:sp>
      </p:grpSp>
      <p:sp>
        <p:nvSpPr>
          <p:cNvPr id="46" name="object 46"/>
          <p:cNvSpPr/>
          <p:nvPr/>
        </p:nvSpPr>
        <p:spPr>
          <a:xfrm>
            <a:off x="9531604" y="2454401"/>
            <a:ext cx="2459355" cy="313055"/>
          </a:xfrm>
          <a:custGeom>
            <a:avLst/>
            <a:gdLst/>
            <a:ahLst/>
            <a:cxnLst/>
            <a:rect l="l" t="t" r="r" b="b"/>
            <a:pathLst>
              <a:path w="2459354" h="313055">
                <a:moveTo>
                  <a:pt x="2430906" y="0"/>
                </a:moveTo>
                <a:lnTo>
                  <a:pt x="28321" y="0"/>
                </a:lnTo>
                <a:lnTo>
                  <a:pt x="17305" y="2228"/>
                </a:lnTo>
                <a:lnTo>
                  <a:pt x="8302" y="8302"/>
                </a:lnTo>
                <a:lnTo>
                  <a:pt x="2228" y="17305"/>
                </a:lnTo>
                <a:lnTo>
                  <a:pt x="0" y="28321"/>
                </a:lnTo>
                <a:lnTo>
                  <a:pt x="0" y="284607"/>
                </a:lnTo>
                <a:lnTo>
                  <a:pt x="2228" y="295622"/>
                </a:lnTo>
                <a:lnTo>
                  <a:pt x="8302" y="304625"/>
                </a:lnTo>
                <a:lnTo>
                  <a:pt x="17305" y="310699"/>
                </a:lnTo>
                <a:lnTo>
                  <a:pt x="28321" y="312927"/>
                </a:lnTo>
                <a:lnTo>
                  <a:pt x="2430906" y="312927"/>
                </a:lnTo>
                <a:lnTo>
                  <a:pt x="2441922" y="310699"/>
                </a:lnTo>
                <a:lnTo>
                  <a:pt x="2450925" y="304625"/>
                </a:lnTo>
                <a:lnTo>
                  <a:pt x="2456999" y="295622"/>
                </a:lnTo>
                <a:lnTo>
                  <a:pt x="2459228" y="284607"/>
                </a:lnTo>
                <a:lnTo>
                  <a:pt x="2459228" y="28321"/>
                </a:lnTo>
                <a:lnTo>
                  <a:pt x="2456999" y="17305"/>
                </a:lnTo>
                <a:lnTo>
                  <a:pt x="2450925" y="8302"/>
                </a:lnTo>
                <a:lnTo>
                  <a:pt x="2441922" y="2228"/>
                </a:lnTo>
                <a:lnTo>
                  <a:pt x="2430906" y="0"/>
                </a:lnTo>
                <a:close/>
              </a:path>
            </a:pathLst>
          </a:custGeom>
          <a:solidFill>
            <a:srgbClr val="538235"/>
          </a:solidFill>
        </p:spPr>
        <p:txBody>
          <a:bodyPr wrap="square" lIns="0" tIns="0" rIns="0" bIns="0" rtlCol="0"/>
          <a:lstStyle/>
          <a:p>
            <a:endParaRPr/>
          </a:p>
        </p:txBody>
      </p:sp>
      <p:sp>
        <p:nvSpPr>
          <p:cNvPr id="47" name="object 47"/>
          <p:cNvSpPr txBox="1"/>
          <p:nvPr/>
        </p:nvSpPr>
        <p:spPr>
          <a:xfrm>
            <a:off x="10261005" y="2495055"/>
            <a:ext cx="1947928" cy="228909"/>
          </a:xfrm>
          <a:prstGeom prst="rect">
            <a:avLst/>
          </a:prstGeom>
        </p:spPr>
        <p:txBody>
          <a:bodyPr vert="horz" wrap="square" lIns="0" tIns="13335" rIns="0" bIns="0" rtlCol="0">
            <a:spAutoFit/>
          </a:bodyPr>
          <a:lstStyle/>
          <a:p>
            <a:pPr marL="12700">
              <a:lnSpc>
                <a:spcPct val="100000"/>
              </a:lnSpc>
              <a:spcBef>
                <a:spcPts val="105"/>
              </a:spcBef>
            </a:pPr>
            <a:r>
              <a:rPr sz="1400" b="1" dirty="0">
                <a:solidFill>
                  <a:srgbClr val="FFFFFF"/>
                </a:solidFill>
                <a:latin typeface="Roboto"/>
                <a:cs typeface="Roboto"/>
              </a:rPr>
              <a:t>OUTPUT RCE</a:t>
            </a:r>
            <a:endParaRPr sz="1400" dirty="0">
              <a:latin typeface="Roboto"/>
              <a:cs typeface="Roboto"/>
            </a:endParaRPr>
          </a:p>
        </p:txBody>
      </p:sp>
      <p:sp>
        <p:nvSpPr>
          <p:cNvPr id="48" name="object 48"/>
          <p:cNvSpPr txBox="1"/>
          <p:nvPr/>
        </p:nvSpPr>
        <p:spPr>
          <a:xfrm>
            <a:off x="9414349" y="3046331"/>
            <a:ext cx="2739490" cy="3783728"/>
          </a:xfrm>
          <a:prstGeom prst="rect">
            <a:avLst/>
          </a:prstGeom>
        </p:spPr>
        <p:txBody>
          <a:bodyPr vert="horz" wrap="square" lIns="0" tIns="13335" rIns="0" bIns="0" rtlCol="0">
            <a:spAutoFit/>
          </a:bodyPr>
          <a:lstStyle/>
          <a:p>
            <a:pPr marL="326390" marR="327025" indent="-183515">
              <a:lnSpc>
                <a:spcPct val="100000"/>
              </a:lnSpc>
              <a:spcBef>
                <a:spcPts val="105"/>
              </a:spcBef>
              <a:buFont typeface="Wingdings"/>
              <a:buChar char=""/>
              <a:tabLst>
                <a:tab pos="327660" algn="l"/>
              </a:tabLst>
            </a:pPr>
            <a:r>
              <a:rPr sz="1400" b="1" dirty="0">
                <a:solidFill>
                  <a:srgbClr val="012E49"/>
                </a:solidFill>
                <a:latin typeface="Roboto"/>
                <a:cs typeface="Roboto"/>
              </a:rPr>
              <a:t>Kajian Fiskal Regional 	(KFR)</a:t>
            </a:r>
            <a:endParaRPr sz="1400" dirty="0">
              <a:latin typeface="Roboto"/>
              <a:cs typeface="Roboto"/>
            </a:endParaRPr>
          </a:p>
          <a:p>
            <a:pPr marL="324485" marR="297815">
              <a:lnSpc>
                <a:spcPct val="100000"/>
              </a:lnSpc>
              <a:spcBef>
                <a:spcPts val="5"/>
              </a:spcBef>
            </a:pPr>
            <a:r>
              <a:rPr sz="1200" dirty="0">
                <a:solidFill>
                  <a:srgbClr val="404040"/>
                </a:solidFill>
                <a:latin typeface="Roboto"/>
                <a:cs typeface="Roboto"/>
              </a:rPr>
              <a:t>Merupakan kajian komprehensif dari sisi kebijakan fiskal yang memiliki dampak terhadap perekonomian</a:t>
            </a:r>
            <a:endParaRPr sz="1200" dirty="0">
              <a:latin typeface="Roboto"/>
              <a:cs typeface="Roboto"/>
            </a:endParaRPr>
          </a:p>
          <a:p>
            <a:pPr marL="327025" indent="-183515">
              <a:lnSpc>
                <a:spcPct val="100000"/>
              </a:lnSpc>
              <a:spcBef>
                <a:spcPts val="595"/>
              </a:spcBef>
              <a:buFont typeface="Wingdings"/>
              <a:buChar char=""/>
              <a:tabLst>
                <a:tab pos="327025" algn="l"/>
              </a:tabLst>
            </a:pPr>
            <a:r>
              <a:rPr sz="1400" b="1" dirty="0">
                <a:solidFill>
                  <a:srgbClr val="012E49"/>
                </a:solidFill>
                <a:latin typeface="Roboto"/>
                <a:cs typeface="Roboto"/>
              </a:rPr>
              <a:t>Kajian Tematik Ekonomi</a:t>
            </a:r>
            <a:endParaRPr sz="1400" dirty="0">
              <a:latin typeface="Roboto"/>
              <a:cs typeface="Roboto"/>
            </a:endParaRPr>
          </a:p>
          <a:p>
            <a:pPr marL="327660" algn="just">
              <a:lnSpc>
                <a:spcPct val="100000"/>
              </a:lnSpc>
            </a:pPr>
            <a:r>
              <a:rPr sz="1400" b="1" dirty="0">
                <a:solidFill>
                  <a:srgbClr val="012E49"/>
                </a:solidFill>
                <a:latin typeface="Roboto"/>
                <a:cs typeface="Roboto"/>
              </a:rPr>
              <a:t>dan Fiskal</a:t>
            </a:r>
            <a:endParaRPr sz="1400" dirty="0">
              <a:latin typeface="Roboto"/>
              <a:cs typeface="Roboto"/>
            </a:endParaRPr>
          </a:p>
          <a:p>
            <a:pPr marL="327660" marR="183515" algn="just">
              <a:lnSpc>
                <a:spcPct val="100000"/>
              </a:lnSpc>
              <a:spcBef>
                <a:spcPts val="10"/>
              </a:spcBef>
            </a:pPr>
            <a:r>
              <a:rPr sz="1200" dirty="0">
                <a:solidFill>
                  <a:srgbClr val="404040"/>
                </a:solidFill>
                <a:latin typeface="Roboto"/>
                <a:cs typeface="Roboto"/>
              </a:rPr>
              <a:t>Mengangkat isu-isu tematik terkait ekonomi dan fiskal di regional</a:t>
            </a:r>
            <a:endParaRPr sz="1200" dirty="0">
              <a:latin typeface="Roboto"/>
              <a:cs typeface="Roboto"/>
            </a:endParaRPr>
          </a:p>
          <a:p>
            <a:pPr marL="326390" marR="214629" indent="-183515">
              <a:spcBef>
                <a:spcPts val="590"/>
              </a:spcBef>
              <a:buFont typeface="Wingdings"/>
              <a:buChar char=""/>
              <a:tabLst>
                <a:tab pos="327660" algn="l"/>
              </a:tabLst>
            </a:pPr>
            <a:r>
              <a:rPr sz="1400" b="1" dirty="0">
                <a:solidFill>
                  <a:srgbClr val="012E49"/>
                </a:solidFill>
                <a:latin typeface="Roboto"/>
                <a:cs typeface="Roboto"/>
              </a:rPr>
              <a:t>Kajian Pengelolaan Kas 	Pusat dan Daerah 	</a:t>
            </a:r>
            <a:r>
              <a:rPr sz="1200" dirty="0">
                <a:solidFill>
                  <a:srgbClr val="404040"/>
                </a:solidFill>
                <a:latin typeface="Roboto"/>
                <a:cs typeface="Roboto"/>
              </a:rPr>
              <a:t>Analisis mengenai deviasi 	kas serta </a:t>
            </a:r>
            <a:r>
              <a:rPr sz="1200" dirty="0" err="1">
                <a:solidFill>
                  <a:srgbClr val="404040"/>
                </a:solidFill>
                <a:latin typeface="Roboto"/>
                <a:cs typeface="Roboto"/>
              </a:rPr>
              <a:t>optimalisasi</a:t>
            </a:r>
            <a:r>
              <a:rPr sz="1200" dirty="0">
                <a:solidFill>
                  <a:srgbClr val="404040"/>
                </a:solidFill>
                <a:latin typeface="Roboto"/>
                <a:cs typeface="Roboto"/>
              </a:rPr>
              <a:t> ka</a:t>
            </a:r>
            <a:r>
              <a:rPr lang="en-US" sz="1200" dirty="0">
                <a:solidFill>
                  <a:srgbClr val="404040"/>
                </a:solidFill>
                <a:latin typeface="Roboto"/>
                <a:cs typeface="Roboto"/>
              </a:rPr>
              <a:t>s </a:t>
            </a:r>
            <a:r>
              <a:rPr lang="en-ID" sz="1200" dirty="0">
                <a:solidFill>
                  <a:srgbClr val="404040"/>
                </a:solidFill>
                <a:latin typeface="Roboto"/>
                <a:cs typeface="Roboto"/>
              </a:rPr>
              <a:t>negara dan </a:t>
            </a:r>
            <a:r>
              <a:rPr lang="en-ID" sz="1200" dirty="0" err="1">
                <a:solidFill>
                  <a:srgbClr val="404040"/>
                </a:solidFill>
                <a:latin typeface="Roboto"/>
                <a:cs typeface="Roboto"/>
              </a:rPr>
              <a:t>daerah</a:t>
            </a:r>
            <a:endParaRPr lang="en-ID" sz="1200" dirty="0">
              <a:latin typeface="Roboto"/>
              <a:cs typeface="Roboto"/>
            </a:endParaRPr>
          </a:p>
          <a:p>
            <a:pPr marL="326390" marR="214629" indent="-183515">
              <a:lnSpc>
                <a:spcPct val="100000"/>
              </a:lnSpc>
              <a:spcBef>
                <a:spcPts val="590"/>
              </a:spcBef>
              <a:buFont typeface="Wingdings"/>
              <a:buChar char=""/>
              <a:tabLst>
                <a:tab pos="327660" algn="l"/>
              </a:tabLst>
            </a:pPr>
            <a:endParaRPr sz="1200" dirty="0">
              <a:latin typeface="Roboto"/>
              <a:cs typeface="Roboto"/>
            </a:endParaRPr>
          </a:p>
        </p:txBody>
      </p:sp>
      <p:grpSp>
        <p:nvGrpSpPr>
          <p:cNvPr id="49" name="object 49"/>
          <p:cNvGrpSpPr/>
          <p:nvPr/>
        </p:nvGrpSpPr>
        <p:grpSpPr>
          <a:xfrm>
            <a:off x="163639" y="5457952"/>
            <a:ext cx="2484120" cy="1032510"/>
            <a:chOff x="163639" y="5457952"/>
            <a:chExt cx="2484120" cy="1032510"/>
          </a:xfrm>
        </p:grpSpPr>
        <p:sp>
          <p:nvSpPr>
            <p:cNvPr id="50" name="object 50"/>
            <p:cNvSpPr/>
            <p:nvPr/>
          </p:nvSpPr>
          <p:spPr>
            <a:xfrm>
              <a:off x="166814" y="5461127"/>
              <a:ext cx="2477770" cy="1026160"/>
            </a:xfrm>
            <a:custGeom>
              <a:avLst/>
              <a:gdLst/>
              <a:ahLst/>
              <a:cxnLst/>
              <a:rect l="l" t="t" r="r" b="b"/>
              <a:pathLst>
                <a:path w="2477770" h="1026160">
                  <a:moveTo>
                    <a:pt x="2441130" y="0"/>
                  </a:moveTo>
                  <a:lnTo>
                    <a:pt x="36652" y="0"/>
                  </a:lnTo>
                  <a:lnTo>
                    <a:pt x="22384" y="2875"/>
                  </a:lnTo>
                  <a:lnTo>
                    <a:pt x="10734" y="10715"/>
                  </a:lnTo>
                  <a:lnTo>
                    <a:pt x="2880" y="22342"/>
                  </a:lnTo>
                  <a:lnTo>
                    <a:pt x="0" y="36576"/>
                  </a:lnTo>
                  <a:lnTo>
                    <a:pt x="0" y="989380"/>
                  </a:lnTo>
                  <a:lnTo>
                    <a:pt x="2880" y="1003648"/>
                  </a:lnTo>
                  <a:lnTo>
                    <a:pt x="10734" y="1015298"/>
                  </a:lnTo>
                  <a:lnTo>
                    <a:pt x="22384" y="1023152"/>
                  </a:lnTo>
                  <a:lnTo>
                    <a:pt x="36652" y="1026033"/>
                  </a:lnTo>
                  <a:lnTo>
                    <a:pt x="2441130" y="1026033"/>
                  </a:lnTo>
                  <a:lnTo>
                    <a:pt x="2455364" y="1023152"/>
                  </a:lnTo>
                  <a:lnTo>
                    <a:pt x="2466990" y="1015298"/>
                  </a:lnTo>
                  <a:lnTo>
                    <a:pt x="2474831" y="1003648"/>
                  </a:lnTo>
                  <a:lnTo>
                    <a:pt x="2477706" y="989380"/>
                  </a:lnTo>
                  <a:lnTo>
                    <a:pt x="2477706" y="36576"/>
                  </a:lnTo>
                  <a:lnTo>
                    <a:pt x="2474831" y="22342"/>
                  </a:lnTo>
                  <a:lnTo>
                    <a:pt x="2466990" y="10715"/>
                  </a:lnTo>
                  <a:lnTo>
                    <a:pt x="2455364" y="2875"/>
                  </a:lnTo>
                  <a:lnTo>
                    <a:pt x="2441130" y="0"/>
                  </a:lnTo>
                  <a:close/>
                </a:path>
              </a:pathLst>
            </a:custGeom>
            <a:solidFill>
              <a:srgbClr val="DEEBF7"/>
            </a:solidFill>
          </p:spPr>
          <p:txBody>
            <a:bodyPr wrap="square" lIns="0" tIns="0" rIns="0" bIns="0" rtlCol="0"/>
            <a:lstStyle/>
            <a:p>
              <a:endParaRPr/>
            </a:p>
          </p:txBody>
        </p:sp>
        <p:sp>
          <p:nvSpPr>
            <p:cNvPr id="51" name="object 51"/>
            <p:cNvSpPr/>
            <p:nvPr/>
          </p:nvSpPr>
          <p:spPr>
            <a:xfrm>
              <a:off x="166814" y="5461127"/>
              <a:ext cx="2477770" cy="1026160"/>
            </a:xfrm>
            <a:custGeom>
              <a:avLst/>
              <a:gdLst/>
              <a:ahLst/>
              <a:cxnLst/>
              <a:rect l="l" t="t" r="r" b="b"/>
              <a:pathLst>
                <a:path w="2477770" h="1026160">
                  <a:moveTo>
                    <a:pt x="0" y="36576"/>
                  </a:moveTo>
                  <a:lnTo>
                    <a:pt x="2880" y="22342"/>
                  </a:lnTo>
                  <a:lnTo>
                    <a:pt x="10734" y="10715"/>
                  </a:lnTo>
                  <a:lnTo>
                    <a:pt x="22384" y="2875"/>
                  </a:lnTo>
                  <a:lnTo>
                    <a:pt x="36652" y="0"/>
                  </a:lnTo>
                  <a:lnTo>
                    <a:pt x="2441130" y="0"/>
                  </a:lnTo>
                  <a:lnTo>
                    <a:pt x="2455364" y="2875"/>
                  </a:lnTo>
                  <a:lnTo>
                    <a:pt x="2466990" y="10715"/>
                  </a:lnTo>
                  <a:lnTo>
                    <a:pt x="2474831" y="22342"/>
                  </a:lnTo>
                  <a:lnTo>
                    <a:pt x="2477706" y="36576"/>
                  </a:lnTo>
                  <a:lnTo>
                    <a:pt x="2477706" y="989380"/>
                  </a:lnTo>
                  <a:lnTo>
                    <a:pt x="2474831" y="1003648"/>
                  </a:lnTo>
                  <a:lnTo>
                    <a:pt x="2466990" y="1015298"/>
                  </a:lnTo>
                  <a:lnTo>
                    <a:pt x="2455364" y="1023152"/>
                  </a:lnTo>
                  <a:lnTo>
                    <a:pt x="2441130" y="1026033"/>
                  </a:lnTo>
                  <a:lnTo>
                    <a:pt x="36652" y="1026033"/>
                  </a:lnTo>
                  <a:lnTo>
                    <a:pt x="22384" y="1023152"/>
                  </a:lnTo>
                  <a:lnTo>
                    <a:pt x="10734" y="1015298"/>
                  </a:lnTo>
                  <a:lnTo>
                    <a:pt x="2880" y="1003648"/>
                  </a:lnTo>
                  <a:lnTo>
                    <a:pt x="0" y="989380"/>
                  </a:lnTo>
                  <a:lnTo>
                    <a:pt x="0" y="36576"/>
                  </a:lnTo>
                  <a:close/>
                </a:path>
              </a:pathLst>
            </a:custGeom>
            <a:ln w="6350">
              <a:solidFill>
                <a:srgbClr val="2D75B6"/>
              </a:solidFill>
            </a:ln>
          </p:spPr>
          <p:txBody>
            <a:bodyPr wrap="square" lIns="0" tIns="0" rIns="0" bIns="0" rtlCol="0"/>
            <a:lstStyle/>
            <a:p>
              <a:endParaRPr/>
            </a:p>
          </p:txBody>
        </p:sp>
        <p:sp>
          <p:nvSpPr>
            <p:cNvPr id="52" name="object 52"/>
            <p:cNvSpPr/>
            <p:nvPr/>
          </p:nvSpPr>
          <p:spPr>
            <a:xfrm>
              <a:off x="224118" y="5499481"/>
              <a:ext cx="2363470" cy="286385"/>
            </a:xfrm>
            <a:custGeom>
              <a:avLst/>
              <a:gdLst/>
              <a:ahLst/>
              <a:cxnLst/>
              <a:rect l="l" t="t" r="r" b="b"/>
              <a:pathLst>
                <a:path w="2363470" h="286385">
                  <a:moveTo>
                    <a:pt x="2219996" y="0"/>
                  </a:moveTo>
                  <a:lnTo>
                    <a:pt x="143126" y="0"/>
                  </a:lnTo>
                  <a:lnTo>
                    <a:pt x="97883" y="7302"/>
                  </a:lnTo>
                  <a:lnTo>
                    <a:pt x="58592" y="27632"/>
                  </a:lnTo>
                  <a:lnTo>
                    <a:pt x="27610" y="58627"/>
                  </a:lnTo>
                  <a:lnTo>
                    <a:pt x="7293" y="97922"/>
                  </a:lnTo>
                  <a:lnTo>
                    <a:pt x="0" y="143154"/>
                  </a:lnTo>
                  <a:lnTo>
                    <a:pt x="7297" y="188393"/>
                  </a:lnTo>
                  <a:lnTo>
                    <a:pt x="27613" y="227683"/>
                  </a:lnTo>
                  <a:lnTo>
                    <a:pt x="58594" y="258666"/>
                  </a:lnTo>
                  <a:lnTo>
                    <a:pt x="97884" y="278986"/>
                  </a:lnTo>
                  <a:lnTo>
                    <a:pt x="143126" y="286283"/>
                  </a:lnTo>
                  <a:lnTo>
                    <a:pt x="2219996" y="286283"/>
                  </a:lnTo>
                  <a:lnTo>
                    <a:pt x="2265263" y="278986"/>
                  </a:lnTo>
                  <a:lnTo>
                    <a:pt x="2304557" y="258666"/>
                  </a:lnTo>
                  <a:lnTo>
                    <a:pt x="2335530" y="227683"/>
                  </a:lnTo>
                  <a:lnTo>
                    <a:pt x="2355835" y="188393"/>
                  </a:lnTo>
                  <a:lnTo>
                    <a:pt x="2363125" y="143154"/>
                  </a:lnTo>
                  <a:lnTo>
                    <a:pt x="2355835" y="97922"/>
                  </a:lnTo>
                  <a:lnTo>
                    <a:pt x="2335530" y="58627"/>
                  </a:lnTo>
                  <a:lnTo>
                    <a:pt x="2304557" y="27632"/>
                  </a:lnTo>
                  <a:lnTo>
                    <a:pt x="2265263" y="7302"/>
                  </a:lnTo>
                  <a:lnTo>
                    <a:pt x="2219996" y="0"/>
                  </a:lnTo>
                  <a:close/>
                </a:path>
              </a:pathLst>
            </a:custGeom>
            <a:solidFill>
              <a:srgbClr val="5B9BD4"/>
            </a:solidFill>
          </p:spPr>
          <p:txBody>
            <a:bodyPr wrap="square" lIns="0" tIns="0" rIns="0" bIns="0" rtlCol="0"/>
            <a:lstStyle/>
            <a:p>
              <a:endParaRPr/>
            </a:p>
          </p:txBody>
        </p:sp>
      </p:grpSp>
      <p:sp>
        <p:nvSpPr>
          <p:cNvPr id="53" name="object 53"/>
          <p:cNvSpPr txBox="1"/>
          <p:nvPr/>
        </p:nvSpPr>
        <p:spPr>
          <a:xfrm>
            <a:off x="235508" y="5515152"/>
            <a:ext cx="2341322" cy="813043"/>
          </a:xfrm>
          <a:prstGeom prst="rect">
            <a:avLst/>
          </a:prstGeom>
        </p:spPr>
        <p:txBody>
          <a:bodyPr vert="horz" wrap="square" lIns="0" tIns="12700" rIns="0" bIns="0" rtlCol="0">
            <a:spAutoFit/>
          </a:bodyPr>
          <a:lstStyle/>
          <a:p>
            <a:pPr marL="113664">
              <a:lnSpc>
                <a:spcPct val="100000"/>
              </a:lnSpc>
              <a:spcBef>
                <a:spcPts val="100"/>
              </a:spcBef>
            </a:pPr>
            <a:r>
              <a:rPr sz="1400" b="1" dirty="0">
                <a:solidFill>
                  <a:srgbClr val="FFFFFF"/>
                </a:solidFill>
                <a:latin typeface="Roboto"/>
                <a:cs typeface="Roboto"/>
              </a:rPr>
              <a:t>KEM PPKF &amp; KUA-PPAS</a:t>
            </a:r>
            <a:endParaRPr sz="1400" dirty="0">
              <a:latin typeface="Roboto"/>
              <a:cs typeface="Roboto"/>
            </a:endParaRPr>
          </a:p>
          <a:p>
            <a:pPr marL="88900" marR="5080" indent="-76200">
              <a:lnSpc>
                <a:spcPct val="100000"/>
              </a:lnSpc>
              <a:spcBef>
                <a:spcPts val="1235"/>
              </a:spcBef>
            </a:pPr>
            <a:r>
              <a:rPr sz="1400" dirty="0">
                <a:solidFill>
                  <a:srgbClr val="012E49"/>
                </a:solidFill>
                <a:latin typeface="Roboto"/>
                <a:cs typeface="Roboto"/>
              </a:rPr>
              <a:t>Penilaian Keselarasan </a:t>
            </a:r>
            <a:r>
              <a:rPr sz="1400" b="1" dirty="0">
                <a:solidFill>
                  <a:srgbClr val="012E49"/>
                </a:solidFill>
                <a:latin typeface="Roboto"/>
                <a:cs typeface="Roboto"/>
              </a:rPr>
              <a:t>KUA PPAS </a:t>
            </a:r>
            <a:r>
              <a:rPr sz="1400" dirty="0">
                <a:solidFill>
                  <a:srgbClr val="012E49"/>
                </a:solidFill>
                <a:latin typeface="Roboto"/>
                <a:cs typeface="Roboto"/>
              </a:rPr>
              <a:t>dengan </a:t>
            </a:r>
            <a:r>
              <a:rPr sz="1400" b="1" dirty="0">
                <a:solidFill>
                  <a:srgbClr val="012E49"/>
                </a:solidFill>
                <a:latin typeface="Roboto"/>
                <a:cs typeface="Roboto"/>
              </a:rPr>
              <a:t>KEM PPKF</a:t>
            </a:r>
            <a:endParaRPr sz="1400" dirty="0">
              <a:latin typeface="Roboto"/>
              <a:cs typeface="Roboto"/>
            </a:endParaRPr>
          </a:p>
        </p:txBody>
      </p:sp>
      <p:grpSp>
        <p:nvGrpSpPr>
          <p:cNvPr id="54" name="object 54"/>
          <p:cNvGrpSpPr/>
          <p:nvPr/>
        </p:nvGrpSpPr>
        <p:grpSpPr>
          <a:xfrm>
            <a:off x="2757170" y="5457952"/>
            <a:ext cx="1826895" cy="1032510"/>
            <a:chOff x="2757170" y="5457952"/>
            <a:chExt cx="1826895" cy="1032510"/>
          </a:xfrm>
        </p:grpSpPr>
        <p:sp>
          <p:nvSpPr>
            <p:cNvPr id="55" name="object 55"/>
            <p:cNvSpPr/>
            <p:nvPr/>
          </p:nvSpPr>
          <p:spPr>
            <a:xfrm>
              <a:off x="2760345" y="5461127"/>
              <a:ext cx="1820545" cy="1026160"/>
            </a:xfrm>
            <a:custGeom>
              <a:avLst/>
              <a:gdLst/>
              <a:ahLst/>
              <a:cxnLst/>
              <a:rect l="l" t="t" r="r" b="b"/>
              <a:pathLst>
                <a:path w="1820545" h="1026160">
                  <a:moveTo>
                    <a:pt x="1783715" y="0"/>
                  </a:moveTo>
                  <a:lnTo>
                    <a:pt x="36575" y="0"/>
                  </a:lnTo>
                  <a:lnTo>
                    <a:pt x="22342" y="2875"/>
                  </a:lnTo>
                  <a:lnTo>
                    <a:pt x="10715" y="10715"/>
                  </a:lnTo>
                  <a:lnTo>
                    <a:pt x="2875" y="22342"/>
                  </a:lnTo>
                  <a:lnTo>
                    <a:pt x="0" y="36576"/>
                  </a:lnTo>
                  <a:lnTo>
                    <a:pt x="0" y="989380"/>
                  </a:lnTo>
                  <a:lnTo>
                    <a:pt x="2875" y="1003648"/>
                  </a:lnTo>
                  <a:lnTo>
                    <a:pt x="10715" y="1015298"/>
                  </a:lnTo>
                  <a:lnTo>
                    <a:pt x="22342" y="1023152"/>
                  </a:lnTo>
                  <a:lnTo>
                    <a:pt x="36575" y="1026033"/>
                  </a:lnTo>
                  <a:lnTo>
                    <a:pt x="1783715" y="1026033"/>
                  </a:lnTo>
                  <a:lnTo>
                    <a:pt x="1797948" y="1023152"/>
                  </a:lnTo>
                  <a:lnTo>
                    <a:pt x="1809575" y="1015298"/>
                  </a:lnTo>
                  <a:lnTo>
                    <a:pt x="1817415" y="1003648"/>
                  </a:lnTo>
                  <a:lnTo>
                    <a:pt x="1820291" y="989380"/>
                  </a:lnTo>
                  <a:lnTo>
                    <a:pt x="1820291" y="36576"/>
                  </a:lnTo>
                  <a:lnTo>
                    <a:pt x="1817415" y="22342"/>
                  </a:lnTo>
                  <a:lnTo>
                    <a:pt x="1809575" y="10715"/>
                  </a:lnTo>
                  <a:lnTo>
                    <a:pt x="1797948" y="2875"/>
                  </a:lnTo>
                  <a:lnTo>
                    <a:pt x="1783715" y="0"/>
                  </a:lnTo>
                  <a:close/>
                </a:path>
              </a:pathLst>
            </a:custGeom>
            <a:solidFill>
              <a:srgbClr val="DEEBF7"/>
            </a:solidFill>
          </p:spPr>
          <p:txBody>
            <a:bodyPr wrap="square" lIns="0" tIns="0" rIns="0" bIns="0" rtlCol="0"/>
            <a:lstStyle/>
            <a:p>
              <a:endParaRPr/>
            </a:p>
          </p:txBody>
        </p:sp>
        <p:sp>
          <p:nvSpPr>
            <p:cNvPr id="56" name="object 56"/>
            <p:cNvSpPr/>
            <p:nvPr/>
          </p:nvSpPr>
          <p:spPr>
            <a:xfrm>
              <a:off x="2760345" y="5461127"/>
              <a:ext cx="1820545" cy="1026160"/>
            </a:xfrm>
            <a:custGeom>
              <a:avLst/>
              <a:gdLst/>
              <a:ahLst/>
              <a:cxnLst/>
              <a:rect l="l" t="t" r="r" b="b"/>
              <a:pathLst>
                <a:path w="1820545" h="1026160">
                  <a:moveTo>
                    <a:pt x="0" y="36576"/>
                  </a:moveTo>
                  <a:lnTo>
                    <a:pt x="2875" y="22342"/>
                  </a:lnTo>
                  <a:lnTo>
                    <a:pt x="10715" y="10715"/>
                  </a:lnTo>
                  <a:lnTo>
                    <a:pt x="22342" y="2875"/>
                  </a:lnTo>
                  <a:lnTo>
                    <a:pt x="36575" y="0"/>
                  </a:lnTo>
                  <a:lnTo>
                    <a:pt x="1783715" y="0"/>
                  </a:lnTo>
                  <a:lnTo>
                    <a:pt x="1797948" y="2875"/>
                  </a:lnTo>
                  <a:lnTo>
                    <a:pt x="1809575" y="10715"/>
                  </a:lnTo>
                  <a:lnTo>
                    <a:pt x="1817415" y="22342"/>
                  </a:lnTo>
                  <a:lnTo>
                    <a:pt x="1820291" y="36576"/>
                  </a:lnTo>
                  <a:lnTo>
                    <a:pt x="1820291" y="989380"/>
                  </a:lnTo>
                  <a:lnTo>
                    <a:pt x="1817415" y="1003648"/>
                  </a:lnTo>
                  <a:lnTo>
                    <a:pt x="1809575" y="1015298"/>
                  </a:lnTo>
                  <a:lnTo>
                    <a:pt x="1797948" y="1023152"/>
                  </a:lnTo>
                  <a:lnTo>
                    <a:pt x="1783715" y="1026033"/>
                  </a:lnTo>
                  <a:lnTo>
                    <a:pt x="36575" y="1026033"/>
                  </a:lnTo>
                  <a:lnTo>
                    <a:pt x="22342" y="1023152"/>
                  </a:lnTo>
                  <a:lnTo>
                    <a:pt x="10715" y="1015298"/>
                  </a:lnTo>
                  <a:lnTo>
                    <a:pt x="2875" y="1003648"/>
                  </a:lnTo>
                  <a:lnTo>
                    <a:pt x="0" y="989380"/>
                  </a:lnTo>
                  <a:lnTo>
                    <a:pt x="0" y="36576"/>
                  </a:lnTo>
                  <a:close/>
                </a:path>
              </a:pathLst>
            </a:custGeom>
            <a:ln w="6350">
              <a:solidFill>
                <a:srgbClr val="2D75B6"/>
              </a:solidFill>
            </a:ln>
          </p:spPr>
          <p:txBody>
            <a:bodyPr wrap="square" lIns="0" tIns="0" rIns="0" bIns="0" rtlCol="0"/>
            <a:lstStyle/>
            <a:p>
              <a:endParaRPr/>
            </a:p>
          </p:txBody>
        </p:sp>
        <p:sp>
          <p:nvSpPr>
            <p:cNvPr id="57" name="object 57"/>
            <p:cNvSpPr/>
            <p:nvPr/>
          </p:nvSpPr>
          <p:spPr>
            <a:xfrm>
              <a:off x="2817624" y="5499481"/>
              <a:ext cx="1705610" cy="286385"/>
            </a:xfrm>
            <a:custGeom>
              <a:avLst/>
              <a:gdLst/>
              <a:ahLst/>
              <a:cxnLst/>
              <a:rect l="l" t="t" r="r" b="b"/>
              <a:pathLst>
                <a:path w="1705610" h="286385">
                  <a:moveTo>
                    <a:pt x="1562224" y="0"/>
                  </a:moveTo>
                  <a:lnTo>
                    <a:pt x="143126" y="0"/>
                  </a:lnTo>
                  <a:lnTo>
                    <a:pt x="97907" y="7302"/>
                  </a:lnTo>
                  <a:lnTo>
                    <a:pt x="58620" y="27632"/>
                  </a:lnTo>
                  <a:lnTo>
                    <a:pt x="27629" y="58627"/>
                  </a:lnTo>
                  <a:lnTo>
                    <a:pt x="7299" y="97922"/>
                  </a:lnTo>
                  <a:lnTo>
                    <a:pt x="0" y="143154"/>
                  </a:lnTo>
                  <a:lnTo>
                    <a:pt x="7303" y="188393"/>
                  </a:lnTo>
                  <a:lnTo>
                    <a:pt x="27631" y="227683"/>
                  </a:lnTo>
                  <a:lnTo>
                    <a:pt x="58621" y="258666"/>
                  </a:lnTo>
                  <a:lnTo>
                    <a:pt x="97908" y="278986"/>
                  </a:lnTo>
                  <a:lnTo>
                    <a:pt x="143126" y="286283"/>
                  </a:lnTo>
                  <a:lnTo>
                    <a:pt x="1562224" y="286283"/>
                  </a:lnTo>
                  <a:lnTo>
                    <a:pt x="1607444" y="278986"/>
                  </a:lnTo>
                  <a:lnTo>
                    <a:pt x="1646731" y="258666"/>
                  </a:lnTo>
                  <a:lnTo>
                    <a:pt x="1677722" y="227683"/>
                  </a:lnTo>
                  <a:lnTo>
                    <a:pt x="1698051" y="188393"/>
                  </a:lnTo>
                  <a:lnTo>
                    <a:pt x="1705353" y="143154"/>
                  </a:lnTo>
                  <a:lnTo>
                    <a:pt x="1698051" y="97922"/>
                  </a:lnTo>
                  <a:lnTo>
                    <a:pt x="1677722" y="58627"/>
                  </a:lnTo>
                  <a:lnTo>
                    <a:pt x="1646731" y="27632"/>
                  </a:lnTo>
                  <a:lnTo>
                    <a:pt x="1607444" y="7302"/>
                  </a:lnTo>
                  <a:lnTo>
                    <a:pt x="1562224" y="0"/>
                  </a:lnTo>
                  <a:close/>
                </a:path>
              </a:pathLst>
            </a:custGeom>
            <a:solidFill>
              <a:srgbClr val="5B9BD4"/>
            </a:solidFill>
          </p:spPr>
          <p:txBody>
            <a:bodyPr wrap="square" lIns="0" tIns="0" rIns="0" bIns="0" rtlCol="0"/>
            <a:lstStyle/>
            <a:p>
              <a:endParaRPr/>
            </a:p>
          </p:txBody>
        </p:sp>
      </p:grpSp>
      <p:sp>
        <p:nvSpPr>
          <p:cNvPr id="58" name="object 58"/>
          <p:cNvSpPr txBox="1"/>
          <p:nvPr/>
        </p:nvSpPr>
        <p:spPr>
          <a:xfrm>
            <a:off x="2943860" y="5499912"/>
            <a:ext cx="1453515" cy="838200"/>
          </a:xfrm>
          <a:prstGeom prst="rect">
            <a:avLst/>
          </a:prstGeom>
        </p:spPr>
        <p:txBody>
          <a:bodyPr vert="horz" wrap="square" lIns="0" tIns="12065" rIns="0" bIns="0" rtlCol="0">
            <a:spAutoFit/>
          </a:bodyPr>
          <a:lstStyle/>
          <a:p>
            <a:pPr algn="ctr">
              <a:lnSpc>
                <a:spcPct val="100000"/>
              </a:lnSpc>
              <a:spcBef>
                <a:spcPts val="95"/>
              </a:spcBef>
            </a:pPr>
            <a:r>
              <a:rPr sz="1600" b="1" dirty="0">
                <a:solidFill>
                  <a:srgbClr val="FFFFFF"/>
                </a:solidFill>
                <a:latin typeface="Roboto"/>
                <a:cs typeface="Roboto"/>
              </a:rPr>
              <a:t>TPID</a:t>
            </a:r>
            <a:endParaRPr sz="1600" dirty="0">
              <a:latin typeface="Roboto"/>
              <a:cs typeface="Roboto"/>
            </a:endParaRPr>
          </a:p>
          <a:p>
            <a:pPr marL="12700" marR="5080" algn="ctr">
              <a:lnSpc>
                <a:spcPct val="100000"/>
              </a:lnSpc>
              <a:spcBef>
                <a:spcPts val="1120"/>
              </a:spcBef>
            </a:pPr>
            <a:r>
              <a:rPr sz="1400" dirty="0">
                <a:solidFill>
                  <a:srgbClr val="012E49"/>
                </a:solidFill>
                <a:latin typeface="Roboto"/>
                <a:cs typeface="Roboto"/>
              </a:rPr>
              <a:t>Tim Pengendalian Inflasi Daerah</a:t>
            </a:r>
            <a:endParaRPr sz="1400" dirty="0">
              <a:latin typeface="Roboto"/>
              <a:cs typeface="Roboto"/>
            </a:endParaRPr>
          </a:p>
        </p:txBody>
      </p:sp>
      <p:grpSp>
        <p:nvGrpSpPr>
          <p:cNvPr id="59" name="object 59"/>
          <p:cNvGrpSpPr/>
          <p:nvPr/>
        </p:nvGrpSpPr>
        <p:grpSpPr>
          <a:xfrm>
            <a:off x="4686808" y="5457952"/>
            <a:ext cx="2165985" cy="1032510"/>
            <a:chOff x="4686808" y="5457952"/>
            <a:chExt cx="2165985" cy="1032510"/>
          </a:xfrm>
        </p:grpSpPr>
        <p:sp>
          <p:nvSpPr>
            <p:cNvPr id="60" name="object 60"/>
            <p:cNvSpPr/>
            <p:nvPr/>
          </p:nvSpPr>
          <p:spPr>
            <a:xfrm>
              <a:off x="4689983" y="5461127"/>
              <a:ext cx="2159635" cy="1026160"/>
            </a:xfrm>
            <a:custGeom>
              <a:avLst/>
              <a:gdLst/>
              <a:ahLst/>
              <a:cxnLst/>
              <a:rect l="l" t="t" r="r" b="b"/>
              <a:pathLst>
                <a:path w="2159634" h="1026160">
                  <a:moveTo>
                    <a:pt x="2122550" y="0"/>
                  </a:moveTo>
                  <a:lnTo>
                    <a:pt x="36702" y="0"/>
                  </a:lnTo>
                  <a:lnTo>
                    <a:pt x="22395" y="2875"/>
                  </a:lnTo>
                  <a:lnTo>
                    <a:pt x="10731" y="10715"/>
                  </a:lnTo>
                  <a:lnTo>
                    <a:pt x="2877" y="22342"/>
                  </a:lnTo>
                  <a:lnTo>
                    <a:pt x="0" y="36576"/>
                  </a:lnTo>
                  <a:lnTo>
                    <a:pt x="0" y="989380"/>
                  </a:lnTo>
                  <a:lnTo>
                    <a:pt x="2877" y="1003648"/>
                  </a:lnTo>
                  <a:lnTo>
                    <a:pt x="10731" y="1015298"/>
                  </a:lnTo>
                  <a:lnTo>
                    <a:pt x="22395" y="1023152"/>
                  </a:lnTo>
                  <a:lnTo>
                    <a:pt x="36702" y="1026033"/>
                  </a:lnTo>
                  <a:lnTo>
                    <a:pt x="2122550" y="1026033"/>
                  </a:lnTo>
                  <a:lnTo>
                    <a:pt x="2136858" y="1023152"/>
                  </a:lnTo>
                  <a:lnTo>
                    <a:pt x="2148522" y="1015298"/>
                  </a:lnTo>
                  <a:lnTo>
                    <a:pt x="2156376" y="1003648"/>
                  </a:lnTo>
                  <a:lnTo>
                    <a:pt x="2159253" y="989380"/>
                  </a:lnTo>
                  <a:lnTo>
                    <a:pt x="2159253" y="36576"/>
                  </a:lnTo>
                  <a:lnTo>
                    <a:pt x="2156376" y="22342"/>
                  </a:lnTo>
                  <a:lnTo>
                    <a:pt x="2148522" y="10715"/>
                  </a:lnTo>
                  <a:lnTo>
                    <a:pt x="2136858" y="2875"/>
                  </a:lnTo>
                  <a:lnTo>
                    <a:pt x="2122550" y="0"/>
                  </a:lnTo>
                  <a:close/>
                </a:path>
              </a:pathLst>
            </a:custGeom>
            <a:solidFill>
              <a:srgbClr val="DEEBF7"/>
            </a:solidFill>
          </p:spPr>
          <p:txBody>
            <a:bodyPr wrap="square" lIns="0" tIns="0" rIns="0" bIns="0" rtlCol="0"/>
            <a:lstStyle/>
            <a:p>
              <a:endParaRPr/>
            </a:p>
          </p:txBody>
        </p:sp>
        <p:sp>
          <p:nvSpPr>
            <p:cNvPr id="61" name="object 61"/>
            <p:cNvSpPr/>
            <p:nvPr/>
          </p:nvSpPr>
          <p:spPr>
            <a:xfrm>
              <a:off x="4689983" y="5461127"/>
              <a:ext cx="2159635" cy="1026160"/>
            </a:xfrm>
            <a:custGeom>
              <a:avLst/>
              <a:gdLst/>
              <a:ahLst/>
              <a:cxnLst/>
              <a:rect l="l" t="t" r="r" b="b"/>
              <a:pathLst>
                <a:path w="2159634" h="1026160">
                  <a:moveTo>
                    <a:pt x="0" y="36576"/>
                  </a:moveTo>
                  <a:lnTo>
                    <a:pt x="2877" y="22342"/>
                  </a:lnTo>
                  <a:lnTo>
                    <a:pt x="10731" y="10715"/>
                  </a:lnTo>
                  <a:lnTo>
                    <a:pt x="22395" y="2875"/>
                  </a:lnTo>
                  <a:lnTo>
                    <a:pt x="36702" y="0"/>
                  </a:lnTo>
                  <a:lnTo>
                    <a:pt x="2122550" y="0"/>
                  </a:lnTo>
                  <a:lnTo>
                    <a:pt x="2136858" y="2875"/>
                  </a:lnTo>
                  <a:lnTo>
                    <a:pt x="2148522" y="10715"/>
                  </a:lnTo>
                  <a:lnTo>
                    <a:pt x="2156376" y="22342"/>
                  </a:lnTo>
                  <a:lnTo>
                    <a:pt x="2159253" y="36576"/>
                  </a:lnTo>
                  <a:lnTo>
                    <a:pt x="2159253" y="989380"/>
                  </a:lnTo>
                  <a:lnTo>
                    <a:pt x="2156376" y="1003648"/>
                  </a:lnTo>
                  <a:lnTo>
                    <a:pt x="2148522" y="1015298"/>
                  </a:lnTo>
                  <a:lnTo>
                    <a:pt x="2136858" y="1023152"/>
                  </a:lnTo>
                  <a:lnTo>
                    <a:pt x="2122550" y="1026033"/>
                  </a:lnTo>
                  <a:lnTo>
                    <a:pt x="36702" y="1026033"/>
                  </a:lnTo>
                  <a:lnTo>
                    <a:pt x="22395" y="1023152"/>
                  </a:lnTo>
                  <a:lnTo>
                    <a:pt x="10731" y="1015298"/>
                  </a:lnTo>
                  <a:lnTo>
                    <a:pt x="2877" y="1003648"/>
                  </a:lnTo>
                  <a:lnTo>
                    <a:pt x="0" y="989380"/>
                  </a:lnTo>
                  <a:lnTo>
                    <a:pt x="0" y="36576"/>
                  </a:lnTo>
                  <a:close/>
                </a:path>
              </a:pathLst>
            </a:custGeom>
            <a:ln w="6350">
              <a:solidFill>
                <a:srgbClr val="2D75B6"/>
              </a:solidFill>
            </a:ln>
          </p:spPr>
          <p:txBody>
            <a:bodyPr wrap="square" lIns="0" tIns="0" rIns="0" bIns="0" rtlCol="0"/>
            <a:lstStyle/>
            <a:p>
              <a:endParaRPr/>
            </a:p>
          </p:txBody>
        </p:sp>
        <p:sp>
          <p:nvSpPr>
            <p:cNvPr id="62" name="object 62"/>
            <p:cNvSpPr/>
            <p:nvPr/>
          </p:nvSpPr>
          <p:spPr>
            <a:xfrm>
              <a:off x="4747516" y="5499481"/>
              <a:ext cx="2049145" cy="286385"/>
            </a:xfrm>
            <a:custGeom>
              <a:avLst/>
              <a:gdLst/>
              <a:ahLst/>
              <a:cxnLst/>
              <a:rect l="l" t="t" r="r" b="b"/>
              <a:pathLst>
                <a:path w="2049145" h="286385">
                  <a:moveTo>
                    <a:pt x="1905632" y="0"/>
                  </a:moveTo>
                  <a:lnTo>
                    <a:pt x="143126" y="0"/>
                  </a:lnTo>
                  <a:lnTo>
                    <a:pt x="97907" y="7302"/>
                  </a:lnTo>
                  <a:lnTo>
                    <a:pt x="58620" y="27632"/>
                  </a:lnTo>
                  <a:lnTo>
                    <a:pt x="27629" y="58627"/>
                  </a:lnTo>
                  <a:lnTo>
                    <a:pt x="7299" y="97922"/>
                  </a:lnTo>
                  <a:lnTo>
                    <a:pt x="0" y="143154"/>
                  </a:lnTo>
                  <a:lnTo>
                    <a:pt x="7303" y="188393"/>
                  </a:lnTo>
                  <a:lnTo>
                    <a:pt x="27631" y="227683"/>
                  </a:lnTo>
                  <a:lnTo>
                    <a:pt x="58621" y="258666"/>
                  </a:lnTo>
                  <a:lnTo>
                    <a:pt x="97908" y="278986"/>
                  </a:lnTo>
                  <a:lnTo>
                    <a:pt x="143126" y="286283"/>
                  </a:lnTo>
                  <a:lnTo>
                    <a:pt x="1905632" y="286283"/>
                  </a:lnTo>
                  <a:lnTo>
                    <a:pt x="1950900" y="278986"/>
                  </a:lnTo>
                  <a:lnTo>
                    <a:pt x="1990194" y="258666"/>
                  </a:lnTo>
                  <a:lnTo>
                    <a:pt x="2021167" y="227683"/>
                  </a:lnTo>
                  <a:lnTo>
                    <a:pt x="2041472" y="188393"/>
                  </a:lnTo>
                  <a:lnTo>
                    <a:pt x="2048761" y="143154"/>
                  </a:lnTo>
                  <a:lnTo>
                    <a:pt x="2041472" y="97922"/>
                  </a:lnTo>
                  <a:lnTo>
                    <a:pt x="2021167" y="58627"/>
                  </a:lnTo>
                  <a:lnTo>
                    <a:pt x="1990194" y="27632"/>
                  </a:lnTo>
                  <a:lnTo>
                    <a:pt x="1950900" y="7302"/>
                  </a:lnTo>
                  <a:lnTo>
                    <a:pt x="1905632" y="0"/>
                  </a:lnTo>
                  <a:close/>
                </a:path>
              </a:pathLst>
            </a:custGeom>
            <a:solidFill>
              <a:srgbClr val="5B9BD4"/>
            </a:solidFill>
          </p:spPr>
          <p:txBody>
            <a:bodyPr wrap="square" lIns="0" tIns="0" rIns="0" bIns="0" rtlCol="0"/>
            <a:lstStyle/>
            <a:p>
              <a:endParaRPr/>
            </a:p>
          </p:txBody>
        </p:sp>
      </p:grpSp>
      <p:sp>
        <p:nvSpPr>
          <p:cNvPr id="63" name="object 63"/>
          <p:cNvSpPr txBox="1"/>
          <p:nvPr/>
        </p:nvSpPr>
        <p:spPr>
          <a:xfrm>
            <a:off x="4896358" y="5499912"/>
            <a:ext cx="1746885" cy="838835"/>
          </a:xfrm>
          <a:prstGeom prst="rect">
            <a:avLst/>
          </a:prstGeom>
        </p:spPr>
        <p:txBody>
          <a:bodyPr vert="horz" wrap="square" lIns="0" tIns="12065" rIns="0" bIns="0" rtlCol="0">
            <a:spAutoFit/>
          </a:bodyPr>
          <a:lstStyle/>
          <a:p>
            <a:pPr marL="4445" algn="ctr">
              <a:lnSpc>
                <a:spcPct val="100000"/>
              </a:lnSpc>
              <a:spcBef>
                <a:spcPts val="95"/>
              </a:spcBef>
            </a:pPr>
            <a:r>
              <a:rPr sz="1600" b="1" dirty="0">
                <a:solidFill>
                  <a:srgbClr val="FFFFFF"/>
                </a:solidFill>
                <a:latin typeface="Roboto"/>
                <a:cs typeface="Roboto"/>
              </a:rPr>
              <a:t>TPAKD</a:t>
            </a:r>
            <a:endParaRPr sz="1600">
              <a:latin typeface="Roboto"/>
              <a:cs typeface="Roboto"/>
            </a:endParaRPr>
          </a:p>
          <a:p>
            <a:pPr marL="12700" marR="5080" algn="ctr">
              <a:lnSpc>
                <a:spcPct val="100000"/>
              </a:lnSpc>
              <a:spcBef>
                <a:spcPts val="1245"/>
              </a:spcBef>
            </a:pPr>
            <a:r>
              <a:rPr sz="1350" dirty="0">
                <a:solidFill>
                  <a:srgbClr val="012E49"/>
                </a:solidFill>
                <a:latin typeface="Roboto"/>
                <a:cs typeface="Roboto"/>
              </a:rPr>
              <a:t>Tim Percepatan Akses Keuangan Daerah</a:t>
            </a:r>
            <a:endParaRPr sz="1350">
              <a:latin typeface="Roboto"/>
              <a:cs typeface="Roboto"/>
            </a:endParaRPr>
          </a:p>
        </p:txBody>
      </p:sp>
      <p:grpSp>
        <p:nvGrpSpPr>
          <p:cNvPr id="64" name="object 64"/>
          <p:cNvGrpSpPr/>
          <p:nvPr/>
        </p:nvGrpSpPr>
        <p:grpSpPr>
          <a:xfrm>
            <a:off x="6955663" y="5457952"/>
            <a:ext cx="2447925" cy="1032510"/>
            <a:chOff x="6955663" y="5457952"/>
            <a:chExt cx="2447925" cy="1032510"/>
          </a:xfrm>
        </p:grpSpPr>
        <p:sp>
          <p:nvSpPr>
            <p:cNvPr id="65" name="object 65"/>
            <p:cNvSpPr/>
            <p:nvPr/>
          </p:nvSpPr>
          <p:spPr>
            <a:xfrm>
              <a:off x="6958838" y="5461127"/>
              <a:ext cx="2441575" cy="1026160"/>
            </a:xfrm>
            <a:custGeom>
              <a:avLst/>
              <a:gdLst/>
              <a:ahLst/>
              <a:cxnLst/>
              <a:rect l="l" t="t" r="r" b="b"/>
              <a:pathLst>
                <a:path w="2441575" h="1026160">
                  <a:moveTo>
                    <a:pt x="2404744" y="0"/>
                  </a:moveTo>
                  <a:lnTo>
                    <a:pt x="36575" y="0"/>
                  </a:lnTo>
                  <a:lnTo>
                    <a:pt x="22342" y="2875"/>
                  </a:lnTo>
                  <a:lnTo>
                    <a:pt x="10715" y="10715"/>
                  </a:lnTo>
                  <a:lnTo>
                    <a:pt x="2875" y="22342"/>
                  </a:lnTo>
                  <a:lnTo>
                    <a:pt x="0" y="36576"/>
                  </a:lnTo>
                  <a:lnTo>
                    <a:pt x="0" y="989380"/>
                  </a:lnTo>
                  <a:lnTo>
                    <a:pt x="2875" y="1003648"/>
                  </a:lnTo>
                  <a:lnTo>
                    <a:pt x="10715" y="1015298"/>
                  </a:lnTo>
                  <a:lnTo>
                    <a:pt x="22342" y="1023152"/>
                  </a:lnTo>
                  <a:lnTo>
                    <a:pt x="36575" y="1026033"/>
                  </a:lnTo>
                  <a:lnTo>
                    <a:pt x="2404744" y="1026033"/>
                  </a:lnTo>
                  <a:lnTo>
                    <a:pt x="2418978" y="1023152"/>
                  </a:lnTo>
                  <a:lnTo>
                    <a:pt x="2430605" y="1015298"/>
                  </a:lnTo>
                  <a:lnTo>
                    <a:pt x="2438445" y="1003648"/>
                  </a:lnTo>
                  <a:lnTo>
                    <a:pt x="2441320" y="989380"/>
                  </a:lnTo>
                  <a:lnTo>
                    <a:pt x="2441320" y="36576"/>
                  </a:lnTo>
                  <a:lnTo>
                    <a:pt x="2438445" y="22342"/>
                  </a:lnTo>
                  <a:lnTo>
                    <a:pt x="2430605" y="10715"/>
                  </a:lnTo>
                  <a:lnTo>
                    <a:pt x="2418978" y="2875"/>
                  </a:lnTo>
                  <a:lnTo>
                    <a:pt x="2404744" y="0"/>
                  </a:lnTo>
                  <a:close/>
                </a:path>
              </a:pathLst>
            </a:custGeom>
            <a:solidFill>
              <a:srgbClr val="DEEBF7"/>
            </a:solidFill>
          </p:spPr>
          <p:txBody>
            <a:bodyPr wrap="square" lIns="0" tIns="0" rIns="0" bIns="0" rtlCol="0"/>
            <a:lstStyle/>
            <a:p>
              <a:endParaRPr/>
            </a:p>
          </p:txBody>
        </p:sp>
        <p:sp>
          <p:nvSpPr>
            <p:cNvPr id="66" name="object 66"/>
            <p:cNvSpPr/>
            <p:nvPr/>
          </p:nvSpPr>
          <p:spPr>
            <a:xfrm>
              <a:off x="6958838" y="5461127"/>
              <a:ext cx="2441575" cy="1026160"/>
            </a:xfrm>
            <a:custGeom>
              <a:avLst/>
              <a:gdLst/>
              <a:ahLst/>
              <a:cxnLst/>
              <a:rect l="l" t="t" r="r" b="b"/>
              <a:pathLst>
                <a:path w="2441575" h="1026160">
                  <a:moveTo>
                    <a:pt x="0" y="36576"/>
                  </a:moveTo>
                  <a:lnTo>
                    <a:pt x="2875" y="22342"/>
                  </a:lnTo>
                  <a:lnTo>
                    <a:pt x="10715" y="10715"/>
                  </a:lnTo>
                  <a:lnTo>
                    <a:pt x="22342" y="2875"/>
                  </a:lnTo>
                  <a:lnTo>
                    <a:pt x="36575" y="0"/>
                  </a:lnTo>
                  <a:lnTo>
                    <a:pt x="2404744" y="0"/>
                  </a:lnTo>
                  <a:lnTo>
                    <a:pt x="2418978" y="2875"/>
                  </a:lnTo>
                  <a:lnTo>
                    <a:pt x="2430605" y="10715"/>
                  </a:lnTo>
                  <a:lnTo>
                    <a:pt x="2438445" y="22342"/>
                  </a:lnTo>
                  <a:lnTo>
                    <a:pt x="2441320" y="36576"/>
                  </a:lnTo>
                  <a:lnTo>
                    <a:pt x="2441320" y="989380"/>
                  </a:lnTo>
                  <a:lnTo>
                    <a:pt x="2438445" y="1003648"/>
                  </a:lnTo>
                  <a:lnTo>
                    <a:pt x="2430605" y="1015298"/>
                  </a:lnTo>
                  <a:lnTo>
                    <a:pt x="2418978" y="1023152"/>
                  </a:lnTo>
                  <a:lnTo>
                    <a:pt x="2404744" y="1026033"/>
                  </a:lnTo>
                  <a:lnTo>
                    <a:pt x="36575" y="1026033"/>
                  </a:lnTo>
                  <a:lnTo>
                    <a:pt x="22342" y="1023152"/>
                  </a:lnTo>
                  <a:lnTo>
                    <a:pt x="10715" y="1015298"/>
                  </a:lnTo>
                  <a:lnTo>
                    <a:pt x="2875" y="1003648"/>
                  </a:lnTo>
                  <a:lnTo>
                    <a:pt x="0" y="989380"/>
                  </a:lnTo>
                  <a:lnTo>
                    <a:pt x="0" y="36576"/>
                  </a:lnTo>
                  <a:close/>
                </a:path>
              </a:pathLst>
            </a:custGeom>
            <a:ln w="6350">
              <a:solidFill>
                <a:srgbClr val="2D75B6"/>
              </a:solidFill>
            </a:ln>
          </p:spPr>
          <p:txBody>
            <a:bodyPr wrap="square" lIns="0" tIns="0" rIns="0" bIns="0" rtlCol="0"/>
            <a:lstStyle/>
            <a:p>
              <a:endParaRPr/>
            </a:p>
          </p:txBody>
        </p:sp>
        <p:sp>
          <p:nvSpPr>
            <p:cNvPr id="67" name="object 67"/>
            <p:cNvSpPr/>
            <p:nvPr/>
          </p:nvSpPr>
          <p:spPr>
            <a:xfrm>
              <a:off x="7057773" y="5499481"/>
              <a:ext cx="2272030" cy="286385"/>
            </a:xfrm>
            <a:custGeom>
              <a:avLst/>
              <a:gdLst/>
              <a:ahLst/>
              <a:cxnLst/>
              <a:rect l="l" t="t" r="r" b="b"/>
              <a:pathLst>
                <a:path w="2272029" h="286385">
                  <a:moveTo>
                    <a:pt x="2128898" y="0"/>
                  </a:moveTo>
                  <a:lnTo>
                    <a:pt x="143126" y="0"/>
                  </a:lnTo>
                  <a:lnTo>
                    <a:pt x="97907" y="7302"/>
                  </a:lnTo>
                  <a:lnTo>
                    <a:pt x="58620" y="27632"/>
                  </a:lnTo>
                  <a:lnTo>
                    <a:pt x="27629" y="58627"/>
                  </a:lnTo>
                  <a:lnTo>
                    <a:pt x="7299" y="97922"/>
                  </a:lnTo>
                  <a:lnTo>
                    <a:pt x="0" y="143154"/>
                  </a:lnTo>
                  <a:lnTo>
                    <a:pt x="7303" y="188393"/>
                  </a:lnTo>
                  <a:lnTo>
                    <a:pt x="27631" y="227683"/>
                  </a:lnTo>
                  <a:lnTo>
                    <a:pt x="58621" y="258666"/>
                  </a:lnTo>
                  <a:lnTo>
                    <a:pt x="97908" y="278986"/>
                  </a:lnTo>
                  <a:lnTo>
                    <a:pt x="143126" y="286283"/>
                  </a:lnTo>
                  <a:lnTo>
                    <a:pt x="2128898" y="286283"/>
                  </a:lnTo>
                  <a:lnTo>
                    <a:pt x="2174166" y="278986"/>
                  </a:lnTo>
                  <a:lnTo>
                    <a:pt x="2213460" y="258666"/>
                  </a:lnTo>
                  <a:lnTo>
                    <a:pt x="2244433" y="227683"/>
                  </a:lnTo>
                  <a:lnTo>
                    <a:pt x="2264738" y="188393"/>
                  </a:lnTo>
                  <a:lnTo>
                    <a:pt x="2272027" y="143154"/>
                  </a:lnTo>
                  <a:lnTo>
                    <a:pt x="2264738" y="97922"/>
                  </a:lnTo>
                  <a:lnTo>
                    <a:pt x="2244433" y="58627"/>
                  </a:lnTo>
                  <a:lnTo>
                    <a:pt x="2213460" y="27632"/>
                  </a:lnTo>
                  <a:lnTo>
                    <a:pt x="2174166" y="7302"/>
                  </a:lnTo>
                  <a:lnTo>
                    <a:pt x="2128898" y="0"/>
                  </a:lnTo>
                  <a:close/>
                </a:path>
              </a:pathLst>
            </a:custGeom>
            <a:solidFill>
              <a:srgbClr val="5B9BD4"/>
            </a:solidFill>
          </p:spPr>
          <p:txBody>
            <a:bodyPr wrap="square" lIns="0" tIns="0" rIns="0" bIns="0" rtlCol="0"/>
            <a:lstStyle/>
            <a:p>
              <a:endParaRPr/>
            </a:p>
          </p:txBody>
        </p:sp>
      </p:grpSp>
      <p:sp>
        <p:nvSpPr>
          <p:cNvPr id="68" name="object 68"/>
          <p:cNvSpPr txBox="1"/>
          <p:nvPr/>
        </p:nvSpPr>
        <p:spPr>
          <a:xfrm>
            <a:off x="7316216" y="5471204"/>
            <a:ext cx="1729739" cy="964565"/>
          </a:xfrm>
          <a:prstGeom prst="rect">
            <a:avLst/>
          </a:prstGeom>
        </p:spPr>
        <p:txBody>
          <a:bodyPr vert="horz" wrap="square" lIns="0" tIns="40640" rIns="0" bIns="0" rtlCol="0">
            <a:spAutoFit/>
          </a:bodyPr>
          <a:lstStyle/>
          <a:p>
            <a:pPr marL="28575" algn="ctr">
              <a:lnSpc>
                <a:spcPct val="100000"/>
              </a:lnSpc>
              <a:spcBef>
                <a:spcPts val="320"/>
              </a:spcBef>
            </a:pPr>
            <a:r>
              <a:rPr sz="1600" b="1" dirty="0">
                <a:solidFill>
                  <a:srgbClr val="FFFFFF"/>
                </a:solidFill>
                <a:latin typeface="Roboto"/>
                <a:cs typeface="Roboto"/>
              </a:rPr>
              <a:t>TP2DD</a:t>
            </a:r>
            <a:endParaRPr sz="1600">
              <a:latin typeface="Roboto"/>
              <a:cs typeface="Roboto"/>
            </a:endParaRPr>
          </a:p>
          <a:p>
            <a:pPr marL="12700" marR="5080" indent="-3175" algn="ctr">
              <a:lnSpc>
                <a:spcPct val="100000"/>
              </a:lnSpc>
              <a:spcBef>
                <a:spcPts val="204"/>
              </a:spcBef>
            </a:pPr>
            <a:r>
              <a:rPr sz="1400" dirty="0">
                <a:solidFill>
                  <a:srgbClr val="012E49"/>
                </a:solidFill>
                <a:latin typeface="Roboto"/>
                <a:cs typeface="Roboto"/>
              </a:rPr>
              <a:t>Tim Percepatan dan Perluasan Digitalisasi Daerah</a:t>
            </a:r>
            <a:endParaRPr sz="1400">
              <a:latin typeface="Roboto"/>
              <a:cs typeface="Roboto"/>
            </a:endParaRPr>
          </a:p>
        </p:txBody>
      </p:sp>
      <p:sp>
        <p:nvSpPr>
          <p:cNvPr id="69" name="object 69"/>
          <p:cNvSpPr/>
          <p:nvPr/>
        </p:nvSpPr>
        <p:spPr>
          <a:xfrm>
            <a:off x="166814" y="5099558"/>
            <a:ext cx="9233535" cy="286385"/>
          </a:xfrm>
          <a:custGeom>
            <a:avLst/>
            <a:gdLst/>
            <a:ahLst/>
            <a:cxnLst/>
            <a:rect l="l" t="t" r="r" b="b"/>
            <a:pathLst>
              <a:path w="9233535" h="286385">
                <a:moveTo>
                  <a:pt x="9181655" y="0"/>
                </a:moveTo>
                <a:lnTo>
                  <a:pt x="51688" y="0"/>
                </a:lnTo>
                <a:lnTo>
                  <a:pt x="31568" y="4058"/>
                </a:lnTo>
                <a:lnTo>
                  <a:pt x="15138" y="15128"/>
                </a:lnTo>
                <a:lnTo>
                  <a:pt x="4061" y="31557"/>
                </a:lnTo>
                <a:lnTo>
                  <a:pt x="0" y="51689"/>
                </a:lnTo>
                <a:lnTo>
                  <a:pt x="0" y="234569"/>
                </a:lnTo>
                <a:lnTo>
                  <a:pt x="4061" y="254700"/>
                </a:lnTo>
                <a:lnTo>
                  <a:pt x="15138" y="271129"/>
                </a:lnTo>
                <a:lnTo>
                  <a:pt x="31568" y="282199"/>
                </a:lnTo>
                <a:lnTo>
                  <a:pt x="51688" y="286258"/>
                </a:lnTo>
                <a:lnTo>
                  <a:pt x="9181655" y="286258"/>
                </a:lnTo>
                <a:lnTo>
                  <a:pt x="9201786" y="282199"/>
                </a:lnTo>
                <a:lnTo>
                  <a:pt x="9218215" y="271129"/>
                </a:lnTo>
                <a:lnTo>
                  <a:pt x="9229286" y="254700"/>
                </a:lnTo>
                <a:lnTo>
                  <a:pt x="9233344" y="234569"/>
                </a:lnTo>
                <a:lnTo>
                  <a:pt x="9233344" y="51689"/>
                </a:lnTo>
                <a:lnTo>
                  <a:pt x="9229286" y="31557"/>
                </a:lnTo>
                <a:lnTo>
                  <a:pt x="9218215" y="15128"/>
                </a:lnTo>
                <a:lnTo>
                  <a:pt x="9201786" y="4058"/>
                </a:lnTo>
                <a:lnTo>
                  <a:pt x="9181655" y="0"/>
                </a:lnTo>
                <a:close/>
              </a:path>
            </a:pathLst>
          </a:custGeom>
          <a:solidFill>
            <a:srgbClr val="5B9BD4"/>
          </a:solidFill>
        </p:spPr>
        <p:txBody>
          <a:bodyPr wrap="square" lIns="0" tIns="0" rIns="0" bIns="0" rtlCol="0"/>
          <a:lstStyle/>
          <a:p>
            <a:endParaRPr/>
          </a:p>
        </p:txBody>
      </p:sp>
      <p:sp>
        <p:nvSpPr>
          <p:cNvPr id="70" name="object 70"/>
          <p:cNvSpPr txBox="1"/>
          <p:nvPr/>
        </p:nvSpPr>
        <p:spPr>
          <a:xfrm>
            <a:off x="533400" y="5100065"/>
            <a:ext cx="8502648" cy="258404"/>
          </a:xfrm>
          <a:prstGeom prst="rect">
            <a:avLst/>
          </a:prstGeom>
        </p:spPr>
        <p:txBody>
          <a:bodyPr vert="horz" wrap="square" lIns="0" tIns="12065" rIns="0" bIns="0" rtlCol="0">
            <a:spAutoFit/>
          </a:bodyPr>
          <a:lstStyle/>
          <a:p>
            <a:pPr marL="12700">
              <a:lnSpc>
                <a:spcPct val="100000"/>
              </a:lnSpc>
              <a:spcBef>
                <a:spcPts val="95"/>
              </a:spcBef>
            </a:pPr>
            <a:r>
              <a:rPr sz="1600" b="1" dirty="0">
                <a:solidFill>
                  <a:srgbClr val="FFFFFF"/>
                </a:solidFill>
                <a:latin typeface="Roboto"/>
                <a:cs typeface="Roboto"/>
              </a:rPr>
              <a:t>Kontribusi Kemenkeu dalam Berbagai Forum Strategis di Daerah</a:t>
            </a:r>
            <a:endParaRPr sz="1600" dirty="0">
              <a:latin typeface="Roboto"/>
              <a:cs typeface="Roboto"/>
            </a:endParaRPr>
          </a:p>
        </p:txBody>
      </p:sp>
      <p:sp>
        <p:nvSpPr>
          <p:cNvPr id="71" name="object 71"/>
          <p:cNvSpPr/>
          <p:nvPr/>
        </p:nvSpPr>
        <p:spPr>
          <a:xfrm>
            <a:off x="4409947" y="4378197"/>
            <a:ext cx="313690" cy="631190"/>
          </a:xfrm>
          <a:custGeom>
            <a:avLst/>
            <a:gdLst/>
            <a:ahLst/>
            <a:cxnLst/>
            <a:rect l="l" t="t" r="r" b="b"/>
            <a:pathLst>
              <a:path w="313689" h="631189">
                <a:moveTo>
                  <a:pt x="235076" y="0"/>
                </a:moveTo>
                <a:lnTo>
                  <a:pt x="78359" y="0"/>
                </a:lnTo>
                <a:lnTo>
                  <a:pt x="78359" y="473963"/>
                </a:lnTo>
                <a:lnTo>
                  <a:pt x="0" y="473963"/>
                </a:lnTo>
                <a:lnTo>
                  <a:pt x="156717" y="630682"/>
                </a:lnTo>
                <a:lnTo>
                  <a:pt x="313436" y="473963"/>
                </a:lnTo>
                <a:lnTo>
                  <a:pt x="235076" y="473963"/>
                </a:lnTo>
                <a:lnTo>
                  <a:pt x="235076" y="0"/>
                </a:lnTo>
                <a:close/>
              </a:path>
            </a:pathLst>
          </a:custGeom>
          <a:solidFill>
            <a:srgbClr val="5B9BD4"/>
          </a:solidFill>
        </p:spPr>
        <p:txBody>
          <a:bodyPr wrap="square" lIns="0" tIns="0" rIns="0" bIns="0" rtlCol="0"/>
          <a:lstStyle/>
          <a:p>
            <a:endParaRPr/>
          </a:p>
        </p:txBody>
      </p:sp>
      <p:sp>
        <p:nvSpPr>
          <p:cNvPr id="72" name="object 72"/>
          <p:cNvSpPr txBox="1">
            <a:spLocks noGrp="1"/>
          </p:cNvSpPr>
          <p:nvPr>
            <p:ph type="title"/>
          </p:nvPr>
        </p:nvSpPr>
        <p:spPr>
          <a:xfrm>
            <a:off x="327456" y="265303"/>
            <a:ext cx="11697730" cy="812402"/>
          </a:xfrm>
          <a:prstGeom prst="rect">
            <a:avLst/>
          </a:prstGeom>
        </p:spPr>
        <p:txBody>
          <a:bodyPr vert="horz" wrap="square" lIns="0" tIns="12065" rIns="0" bIns="0" rtlCol="0">
            <a:spAutoFit/>
          </a:bodyPr>
          <a:lstStyle/>
          <a:p>
            <a:pPr marL="12700">
              <a:lnSpc>
                <a:spcPct val="100000"/>
              </a:lnSpc>
              <a:spcBef>
                <a:spcPts val="95"/>
              </a:spcBef>
            </a:pPr>
            <a:r>
              <a:rPr sz="2400" dirty="0"/>
              <a:t>KEMENKEU HADIR DI DAERAH SEBAGAI </a:t>
            </a:r>
            <a:r>
              <a:rPr sz="2400" i="1" dirty="0">
                <a:latin typeface="Arial"/>
                <a:cs typeface="Arial"/>
              </a:rPr>
              <a:t>REGIONAL CHIEF ECONOMIST (RCE)</a:t>
            </a:r>
            <a:endParaRPr sz="2400" dirty="0">
              <a:latin typeface="Arial"/>
              <a:cs typeface="Arial"/>
            </a:endParaRPr>
          </a:p>
          <a:p>
            <a:pPr marL="18415" marR="442595">
              <a:lnSpc>
                <a:spcPct val="100000"/>
              </a:lnSpc>
              <a:spcBef>
                <a:spcPts val="35"/>
              </a:spcBef>
            </a:pPr>
            <a:r>
              <a:rPr sz="1400" b="0" i="1" dirty="0">
                <a:latin typeface="Roboto"/>
                <a:cs typeface="Roboto"/>
              </a:rPr>
              <a:t>Dalam rangka sinergi kebijakan Pemerintah Pusat dan Pemerintah Daerah, </a:t>
            </a:r>
            <a:r>
              <a:rPr sz="1400" i="1" dirty="0">
                <a:latin typeface="Roboto Cn"/>
                <a:cs typeface="Roboto Cn"/>
              </a:rPr>
              <a:t>RCE menjadi mitra strategis bagi pemda untuk memberikan rekomendasi kebijakan kewilayahan dalam peningkatan perekonomian daerah</a:t>
            </a:r>
            <a:endParaRPr sz="1400" dirty="0">
              <a:latin typeface="Roboto Cn"/>
              <a:cs typeface="Roboto Cn"/>
            </a:endParaRPr>
          </a:p>
        </p:txBody>
      </p:sp>
      <p:sp>
        <p:nvSpPr>
          <p:cNvPr id="73" name="object 73"/>
          <p:cNvSpPr/>
          <p:nvPr/>
        </p:nvSpPr>
        <p:spPr>
          <a:xfrm>
            <a:off x="9031858" y="3502914"/>
            <a:ext cx="422275" cy="313690"/>
          </a:xfrm>
          <a:custGeom>
            <a:avLst/>
            <a:gdLst/>
            <a:ahLst/>
            <a:cxnLst/>
            <a:rect l="l" t="t" r="r" b="b"/>
            <a:pathLst>
              <a:path w="422275" h="313689">
                <a:moveTo>
                  <a:pt x="265430" y="0"/>
                </a:moveTo>
                <a:lnTo>
                  <a:pt x="265430" y="78359"/>
                </a:lnTo>
                <a:lnTo>
                  <a:pt x="0" y="78359"/>
                </a:lnTo>
                <a:lnTo>
                  <a:pt x="0" y="235077"/>
                </a:lnTo>
                <a:lnTo>
                  <a:pt x="265430" y="235077"/>
                </a:lnTo>
                <a:lnTo>
                  <a:pt x="265430" y="313436"/>
                </a:lnTo>
                <a:lnTo>
                  <a:pt x="422148" y="156718"/>
                </a:lnTo>
                <a:lnTo>
                  <a:pt x="265430" y="0"/>
                </a:lnTo>
                <a:close/>
              </a:path>
            </a:pathLst>
          </a:custGeom>
          <a:solidFill>
            <a:srgbClr val="5B9BD4"/>
          </a:solidFill>
        </p:spPr>
        <p:txBody>
          <a:bodyPr wrap="square" lIns="0" tIns="0" rIns="0" bIns="0" rtlCol="0"/>
          <a:lstStyle/>
          <a:p>
            <a:endParaRPr/>
          </a:p>
        </p:txBody>
      </p:sp>
      <p:sp>
        <p:nvSpPr>
          <p:cNvPr id="75" name="object 75"/>
          <p:cNvSpPr txBox="1">
            <a:spLocks noGrp="1"/>
          </p:cNvSpPr>
          <p:nvPr>
            <p:ph type="sldNum" sz="quarter" idx="7"/>
          </p:nvPr>
        </p:nvSpPr>
        <p:spPr>
          <a:xfrm>
            <a:off x="11767439" y="6505836"/>
            <a:ext cx="411607" cy="215444"/>
          </a:xfrm>
          <a:prstGeom prst="rect">
            <a:avLst/>
          </a:prstGeom>
        </p:spPr>
        <p:txBody>
          <a:bodyPr vert="horz" wrap="square" lIns="0" tIns="0" rIns="0" bIns="0" rtlCol="0">
            <a:spAutoFit/>
          </a:bodyPr>
          <a:lstStyle/>
          <a:p>
            <a:pPr marL="38100">
              <a:lnSpc>
                <a:spcPct val="100000"/>
              </a:lnSpc>
            </a:pPr>
            <a:fld id="{81D60167-4931-47E6-BA6A-407CBD079E47}" type="slidenum">
              <a:rPr sz="1400" dirty="0"/>
              <a:t>32</a:t>
            </a:fld>
            <a:endParaRPr sz="14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16027" y="3680866"/>
            <a:ext cx="11241405" cy="2962275"/>
            <a:chOff x="216027" y="3680866"/>
            <a:chExt cx="11241405" cy="2962275"/>
          </a:xfrm>
        </p:grpSpPr>
        <p:pic>
          <p:nvPicPr>
            <p:cNvPr id="3" name="object 3"/>
            <p:cNvPicPr/>
            <p:nvPr/>
          </p:nvPicPr>
          <p:blipFill>
            <a:blip r:embed="rId2" cstate="print"/>
            <a:stretch>
              <a:fillRect/>
            </a:stretch>
          </p:blipFill>
          <p:spPr>
            <a:xfrm>
              <a:off x="221805" y="3680866"/>
              <a:ext cx="3887978" cy="2879966"/>
            </a:xfrm>
            <a:prstGeom prst="rect">
              <a:avLst/>
            </a:prstGeom>
          </p:spPr>
        </p:pic>
        <p:pic>
          <p:nvPicPr>
            <p:cNvPr id="4" name="object 4"/>
            <p:cNvPicPr/>
            <p:nvPr/>
          </p:nvPicPr>
          <p:blipFill>
            <a:blip r:embed="rId3" cstate="print"/>
            <a:stretch>
              <a:fillRect/>
            </a:stretch>
          </p:blipFill>
          <p:spPr>
            <a:xfrm>
              <a:off x="216027" y="5958535"/>
              <a:ext cx="3887978" cy="602310"/>
            </a:xfrm>
            <a:prstGeom prst="rect">
              <a:avLst/>
            </a:prstGeom>
          </p:spPr>
        </p:pic>
      </p:grpSp>
      <p:sp>
        <p:nvSpPr>
          <p:cNvPr id="5" name="object 5"/>
          <p:cNvSpPr txBox="1">
            <a:spLocks noGrp="1"/>
          </p:cNvSpPr>
          <p:nvPr>
            <p:ph type="title"/>
          </p:nvPr>
        </p:nvSpPr>
        <p:spPr>
          <a:xfrm>
            <a:off x="210108" y="52831"/>
            <a:ext cx="11771782" cy="1064855"/>
          </a:xfrm>
          <a:prstGeom prst="rect">
            <a:avLst/>
          </a:prstGeom>
        </p:spPr>
        <p:txBody>
          <a:bodyPr vert="horz" wrap="square" lIns="0" tIns="79197" rIns="0" bIns="0" rtlCol="0">
            <a:spAutoFit/>
          </a:bodyPr>
          <a:lstStyle/>
          <a:p>
            <a:pPr marL="97155">
              <a:lnSpc>
                <a:spcPct val="100000"/>
              </a:lnSpc>
              <a:spcBef>
                <a:spcPts val="105"/>
              </a:spcBef>
            </a:pPr>
            <a:r>
              <a:rPr sz="3200" dirty="0"/>
              <a:t>RCE MERUPAKAN MITRA PEMDA UNTUK MEMBANGUN DAERAH</a:t>
            </a:r>
            <a:endParaRPr sz="3200"/>
          </a:p>
        </p:txBody>
      </p:sp>
      <p:grpSp>
        <p:nvGrpSpPr>
          <p:cNvPr id="6" name="object 6"/>
          <p:cNvGrpSpPr/>
          <p:nvPr/>
        </p:nvGrpSpPr>
        <p:grpSpPr>
          <a:xfrm>
            <a:off x="221805" y="748030"/>
            <a:ext cx="3888104" cy="2880360"/>
            <a:chOff x="221805" y="748030"/>
            <a:chExt cx="3888104" cy="2880360"/>
          </a:xfrm>
        </p:grpSpPr>
        <p:pic>
          <p:nvPicPr>
            <p:cNvPr id="7" name="object 7"/>
            <p:cNvPicPr/>
            <p:nvPr/>
          </p:nvPicPr>
          <p:blipFill>
            <a:blip r:embed="rId4" cstate="print"/>
            <a:stretch>
              <a:fillRect/>
            </a:stretch>
          </p:blipFill>
          <p:spPr>
            <a:xfrm>
              <a:off x="221805" y="748030"/>
              <a:ext cx="3887978" cy="2879979"/>
            </a:xfrm>
            <a:prstGeom prst="rect">
              <a:avLst/>
            </a:prstGeom>
          </p:spPr>
        </p:pic>
        <p:pic>
          <p:nvPicPr>
            <p:cNvPr id="8" name="object 8"/>
            <p:cNvPicPr/>
            <p:nvPr/>
          </p:nvPicPr>
          <p:blipFill>
            <a:blip r:embed="rId5" cstate="print"/>
            <a:stretch>
              <a:fillRect/>
            </a:stretch>
          </p:blipFill>
          <p:spPr>
            <a:xfrm>
              <a:off x="221805" y="3025775"/>
              <a:ext cx="3888041" cy="602233"/>
            </a:xfrm>
            <a:prstGeom prst="rect">
              <a:avLst/>
            </a:prstGeom>
          </p:spPr>
        </p:pic>
      </p:grpSp>
      <p:sp>
        <p:nvSpPr>
          <p:cNvPr id="9" name="object 9"/>
          <p:cNvSpPr txBox="1"/>
          <p:nvPr/>
        </p:nvSpPr>
        <p:spPr>
          <a:xfrm>
            <a:off x="407009" y="3166998"/>
            <a:ext cx="4057865" cy="289823"/>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033E62"/>
                </a:solidFill>
                <a:latin typeface="Roboto"/>
                <a:cs typeface="Roboto"/>
              </a:rPr>
              <a:t>Analisis Peluang Investasi Daerah</a:t>
            </a:r>
            <a:endParaRPr sz="1800" dirty="0">
              <a:latin typeface="Roboto"/>
              <a:cs typeface="Roboto"/>
            </a:endParaRPr>
          </a:p>
        </p:txBody>
      </p:sp>
      <p:grpSp>
        <p:nvGrpSpPr>
          <p:cNvPr id="10" name="object 10"/>
          <p:cNvGrpSpPr/>
          <p:nvPr/>
        </p:nvGrpSpPr>
        <p:grpSpPr>
          <a:xfrm>
            <a:off x="4154932" y="748030"/>
            <a:ext cx="3888104" cy="2880360"/>
            <a:chOff x="4154932" y="748030"/>
            <a:chExt cx="3888104" cy="2880360"/>
          </a:xfrm>
        </p:grpSpPr>
        <p:pic>
          <p:nvPicPr>
            <p:cNvPr id="11" name="object 11"/>
            <p:cNvPicPr/>
            <p:nvPr/>
          </p:nvPicPr>
          <p:blipFill>
            <a:blip r:embed="rId6" cstate="print"/>
            <a:stretch>
              <a:fillRect/>
            </a:stretch>
          </p:blipFill>
          <p:spPr>
            <a:xfrm>
              <a:off x="4154932" y="748030"/>
              <a:ext cx="3887977" cy="2879979"/>
            </a:xfrm>
            <a:prstGeom prst="rect">
              <a:avLst/>
            </a:prstGeom>
          </p:spPr>
        </p:pic>
        <p:pic>
          <p:nvPicPr>
            <p:cNvPr id="12" name="object 12"/>
            <p:cNvPicPr/>
            <p:nvPr/>
          </p:nvPicPr>
          <p:blipFill>
            <a:blip r:embed="rId7" cstate="print"/>
            <a:stretch>
              <a:fillRect/>
            </a:stretch>
          </p:blipFill>
          <p:spPr>
            <a:xfrm>
              <a:off x="4154932" y="3025775"/>
              <a:ext cx="3887977" cy="602233"/>
            </a:xfrm>
            <a:prstGeom prst="rect">
              <a:avLst/>
            </a:prstGeom>
          </p:spPr>
        </p:pic>
      </p:grpSp>
      <p:sp>
        <p:nvSpPr>
          <p:cNvPr id="13" name="object 13"/>
          <p:cNvSpPr txBox="1"/>
          <p:nvPr/>
        </p:nvSpPr>
        <p:spPr>
          <a:xfrm>
            <a:off x="4159377" y="3029839"/>
            <a:ext cx="3877692" cy="566822"/>
          </a:xfrm>
          <a:prstGeom prst="rect">
            <a:avLst/>
          </a:prstGeom>
        </p:spPr>
        <p:txBody>
          <a:bodyPr vert="horz" wrap="square" lIns="0" tIns="12700" rIns="0" bIns="0" rtlCol="0">
            <a:spAutoFit/>
          </a:bodyPr>
          <a:lstStyle/>
          <a:p>
            <a:pPr marL="1000125" marR="5080" indent="-988060">
              <a:lnSpc>
                <a:spcPct val="100000"/>
              </a:lnSpc>
              <a:spcBef>
                <a:spcPts val="100"/>
              </a:spcBef>
            </a:pPr>
            <a:r>
              <a:rPr sz="1800" b="1" dirty="0">
                <a:solidFill>
                  <a:srgbClr val="033E62"/>
                </a:solidFill>
                <a:latin typeface="Roboto"/>
                <a:cs typeface="Roboto"/>
              </a:rPr>
              <a:t>Kuliah Umum Fiskal dan Ekonomi ke Universitas</a:t>
            </a:r>
            <a:endParaRPr sz="1800" dirty="0">
              <a:latin typeface="Roboto"/>
              <a:cs typeface="Roboto"/>
            </a:endParaRPr>
          </a:p>
        </p:txBody>
      </p:sp>
      <p:grpSp>
        <p:nvGrpSpPr>
          <p:cNvPr id="14" name="object 14"/>
          <p:cNvGrpSpPr/>
          <p:nvPr/>
        </p:nvGrpSpPr>
        <p:grpSpPr>
          <a:xfrm>
            <a:off x="8090154" y="748030"/>
            <a:ext cx="3893820" cy="2880360"/>
            <a:chOff x="8090154" y="748030"/>
            <a:chExt cx="3893820" cy="2880360"/>
          </a:xfrm>
        </p:grpSpPr>
        <p:pic>
          <p:nvPicPr>
            <p:cNvPr id="15" name="object 15"/>
            <p:cNvPicPr/>
            <p:nvPr/>
          </p:nvPicPr>
          <p:blipFill>
            <a:blip r:embed="rId8" cstate="print"/>
            <a:stretch>
              <a:fillRect/>
            </a:stretch>
          </p:blipFill>
          <p:spPr>
            <a:xfrm>
              <a:off x="8095869" y="748030"/>
              <a:ext cx="3887978" cy="2879979"/>
            </a:xfrm>
            <a:prstGeom prst="rect">
              <a:avLst/>
            </a:prstGeom>
          </p:spPr>
        </p:pic>
        <p:pic>
          <p:nvPicPr>
            <p:cNvPr id="16" name="object 16"/>
            <p:cNvPicPr/>
            <p:nvPr/>
          </p:nvPicPr>
          <p:blipFill>
            <a:blip r:embed="rId5" cstate="print"/>
            <a:stretch>
              <a:fillRect/>
            </a:stretch>
          </p:blipFill>
          <p:spPr>
            <a:xfrm>
              <a:off x="8090154" y="3025775"/>
              <a:ext cx="3887978" cy="602233"/>
            </a:xfrm>
            <a:prstGeom prst="rect">
              <a:avLst/>
            </a:prstGeom>
          </p:spPr>
        </p:pic>
      </p:grpSp>
      <p:sp>
        <p:nvSpPr>
          <p:cNvPr id="17" name="object 17"/>
          <p:cNvSpPr txBox="1"/>
          <p:nvPr/>
        </p:nvSpPr>
        <p:spPr>
          <a:xfrm>
            <a:off x="8464042" y="3029839"/>
            <a:ext cx="3143250" cy="843821"/>
          </a:xfrm>
          <a:prstGeom prst="rect">
            <a:avLst/>
          </a:prstGeom>
        </p:spPr>
        <p:txBody>
          <a:bodyPr vert="horz" wrap="square" lIns="0" tIns="12700" rIns="0" bIns="0" rtlCol="0">
            <a:spAutoFit/>
          </a:bodyPr>
          <a:lstStyle/>
          <a:p>
            <a:pPr marL="891540" marR="5080" indent="-879475">
              <a:lnSpc>
                <a:spcPct val="100000"/>
              </a:lnSpc>
              <a:spcBef>
                <a:spcPts val="100"/>
              </a:spcBef>
            </a:pPr>
            <a:r>
              <a:rPr sz="1800" b="1" dirty="0">
                <a:solidFill>
                  <a:srgbClr val="033E62"/>
                </a:solidFill>
                <a:latin typeface="Roboto"/>
                <a:cs typeface="Roboto"/>
              </a:rPr>
              <a:t>Diseminasi Kajian RCE kepada Stakeholders</a:t>
            </a:r>
            <a:endParaRPr sz="1800">
              <a:latin typeface="Roboto"/>
              <a:cs typeface="Roboto"/>
            </a:endParaRPr>
          </a:p>
        </p:txBody>
      </p:sp>
      <p:sp>
        <p:nvSpPr>
          <p:cNvPr id="18" name="object 18"/>
          <p:cNvSpPr txBox="1"/>
          <p:nvPr/>
        </p:nvSpPr>
        <p:spPr>
          <a:xfrm>
            <a:off x="569163" y="5963208"/>
            <a:ext cx="3669728" cy="289823"/>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033E62"/>
                </a:solidFill>
                <a:latin typeface="Roboto"/>
                <a:cs typeface="Roboto"/>
              </a:rPr>
              <a:t>Redesign Kurikulum Akademis</a:t>
            </a:r>
            <a:endParaRPr sz="1800">
              <a:latin typeface="Roboto"/>
              <a:cs typeface="Roboto"/>
            </a:endParaRPr>
          </a:p>
        </p:txBody>
      </p:sp>
      <p:grpSp>
        <p:nvGrpSpPr>
          <p:cNvPr id="19" name="object 19"/>
          <p:cNvGrpSpPr/>
          <p:nvPr/>
        </p:nvGrpSpPr>
        <p:grpSpPr>
          <a:xfrm>
            <a:off x="4149090" y="3680866"/>
            <a:ext cx="3893820" cy="2880360"/>
            <a:chOff x="4149090" y="3680866"/>
            <a:chExt cx="3893820" cy="2880360"/>
          </a:xfrm>
        </p:grpSpPr>
        <p:pic>
          <p:nvPicPr>
            <p:cNvPr id="20" name="object 20"/>
            <p:cNvPicPr/>
            <p:nvPr/>
          </p:nvPicPr>
          <p:blipFill>
            <a:blip r:embed="rId9" cstate="print"/>
            <a:stretch>
              <a:fillRect/>
            </a:stretch>
          </p:blipFill>
          <p:spPr>
            <a:xfrm>
              <a:off x="4154932" y="3680866"/>
              <a:ext cx="3887977" cy="2879966"/>
            </a:xfrm>
            <a:prstGeom prst="rect">
              <a:avLst/>
            </a:prstGeom>
          </p:spPr>
        </p:pic>
        <p:pic>
          <p:nvPicPr>
            <p:cNvPr id="21" name="object 21"/>
            <p:cNvPicPr/>
            <p:nvPr/>
          </p:nvPicPr>
          <p:blipFill>
            <a:blip r:embed="rId10" cstate="print"/>
            <a:stretch>
              <a:fillRect/>
            </a:stretch>
          </p:blipFill>
          <p:spPr>
            <a:xfrm>
              <a:off x="4149090" y="5958535"/>
              <a:ext cx="3887978" cy="602310"/>
            </a:xfrm>
            <a:prstGeom prst="rect">
              <a:avLst/>
            </a:prstGeom>
          </p:spPr>
        </p:pic>
      </p:grpSp>
      <p:sp>
        <p:nvSpPr>
          <p:cNvPr id="22" name="object 22"/>
          <p:cNvSpPr txBox="1"/>
          <p:nvPr/>
        </p:nvSpPr>
        <p:spPr>
          <a:xfrm>
            <a:off x="4125869" y="6001355"/>
            <a:ext cx="3929638" cy="856645"/>
          </a:xfrm>
          <a:prstGeom prst="rect">
            <a:avLst/>
          </a:prstGeom>
        </p:spPr>
        <p:txBody>
          <a:bodyPr vert="horz" wrap="square" lIns="0" tIns="12700" rIns="0" bIns="0" rtlCol="0">
            <a:spAutoFit/>
          </a:bodyPr>
          <a:lstStyle/>
          <a:p>
            <a:pPr marL="12700" algn="ctr">
              <a:spcBef>
                <a:spcPts val="100"/>
              </a:spcBef>
            </a:pPr>
            <a:r>
              <a:rPr sz="1800" b="1" dirty="0">
                <a:solidFill>
                  <a:srgbClr val="033E62"/>
                </a:solidFill>
                <a:latin typeface="Roboto"/>
                <a:cs typeface="Roboto"/>
              </a:rPr>
              <a:t>Kolaborasi Kemenkeu dan </a:t>
            </a:r>
            <a:r>
              <a:rPr sz="1800" b="1" dirty="0" err="1">
                <a:solidFill>
                  <a:srgbClr val="033E62"/>
                </a:solidFill>
                <a:latin typeface="Roboto"/>
                <a:cs typeface="Roboto"/>
              </a:rPr>
              <a:t>Pemda</a:t>
            </a:r>
            <a:r>
              <a:rPr lang="en-US" sz="1800" b="1" dirty="0">
                <a:solidFill>
                  <a:srgbClr val="033E62"/>
                </a:solidFill>
                <a:latin typeface="Roboto"/>
                <a:cs typeface="Roboto"/>
              </a:rPr>
              <a:t> </a:t>
            </a:r>
            <a:r>
              <a:rPr lang="en-ID" sz="1800" b="1" dirty="0" err="1">
                <a:solidFill>
                  <a:srgbClr val="033E62"/>
                </a:solidFill>
                <a:latin typeface="Roboto"/>
                <a:cs typeface="Roboto"/>
              </a:rPr>
              <a:t>dalam</a:t>
            </a:r>
            <a:r>
              <a:rPr lang="en-ID" sz="1800" b="1" dirty="0">
                <a:solidFill>
                  <a:srgbClr val="033E62"/>
                </a:solidFill>
                <a:latin typeface="Roboto"/>
                <a:cs typeface="Roboto"/>
              </a:rPr>
              <a:t> </a:t>
            </a:r>
            <a:r>
              <a:rPr lang="en-ID" sz="1800" b="1" dirty="0" err="1">
                <a:solidFill>
                  <a:srgbClr val="033E62"/>
                </a:solidFill>
                <a:latin typeface="Roboto"/>
                <a:cs typeface="Roboto"/>
              </a:rPr>
              <a:t>Pemberdayaan</a:t>
            </a:r>
            <a:r>
              <a:rPr lang="en-ID" sz="1800" b="1" dirty="0">
                <a:solidFill>
                  <a:srgbClr val="033E62"/>
                </a:solidFill>
                <a:latin typeface="Roboto"/>
                <a:cs typeface="Roboto"/>
              </a:rPr>
              <a:t> UMKM</a:t>
            </a:r>
            <a:endParaRPr lang="en-ID" sz="1800" dirty="0">
              <a:latin typeface="Roboto"/>
              <a:cs typeface="Roboto"/>
            </a:endParaRPr>
          </a:p>
          <a:p>
            <a:pPr marL="12700" algn="ctr">
              <a:lnSpc>
                <a:spcPct val="100000"/>
              </a:lnSpc>
              <a:spcBef>
                <a:spcPts val="100"/>
              </a:spcBef>
            </a:pPr>
            <a:endParaRPr sz="1800" dirty="0">
              <a:latin typeface="Roboto"/>
              <a:cs typeface="Roboto"/>
            </a:endParaRPr>
          </a:p>
        </p:txBody>
      </p:sp>
      <p:grpSp>
        <p:nvGrpSpPr>
          <p:cNvPr id="23" name="object 23"/>
          <p:cNvGrpSpPr/>
          <p:nvPr/>
        </p:nvGrpSpPr>
        <p:grpSpPr>
          <a:xfrm>
            <a:off x="8095868" y="3680866"/>
            <a:ext cx="3888104" cy="2880360"/>
            <a:chOff x="8095868" y="3680866"/>
            <a:chExt cx="3888104" cy="2880360"/>
          </a:xfrm>
        </p:grpSpPr>
        <p:pic>
          <p:nvPicPr>
            <p:cNvPr id="24" name="object 24"/>
            <p:cNvPicPr/>
            <p:nvPr/>
          </p:nvPicPr>
          <p:blipFill>
            <a:blip r:embed="rId11" cstate="print"/>
            <a:stretch>
              <a:fillRect/>
            </a:stretch>
          </p:blipFill>
          <p:spPr>
            <a:xfrm>
              <a:off x="8095868" y="3680866"/>
              <a:ext cx="3887978" cy="2879966"/>
            </a:xfrm>
            <a:prstGeom prst="rect">
              <a:avLst/>
            </a:prstGeom>
          </p:spPr>
        </p:pic>
        <p:pic>
          <p:nvPicPr>
            <p:cNvPr id="25" name="object 25"/>
            <p:cNvPicPr/>
            <p:nvPr/>
          </p:nvPicPr>
          <p:blipFill>
            <a:blip r:embed="rId12" cstate="print"/>
            <a:stretch>
              <a:fillRect/>
            </a:stretch>
          </p:blipFill>
          <p:spPr>
            <a:xfrm>
              <a:off x="8095868" y="5958535"/>
              <a:ext cx="3888104" cy="602310"/>
            </a:xfrm>
            <a:prstGeom prst="rect">
              <a:avLst/>
            </a:prstGeom>
          </p:spPr>
        </p:pic>
      </p:grpSp>
      <p:sp>
        <p:nvSpPr>
          <p:cNvPr id="26" name="object 26"/>
          <p:cNvSpPr txBox="1"/>
          <p:nvPr/>
        </p:nvSpPr>
        <p:spPr>
          <a:xfrm>
            <a:off x="8273033" y="5963208"/>
            <a:ext cx="3534410" cy="566822"/>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033E62"/>
                </a:solidFill>
                <a:latin typeface="Roboto"/>
                <a:cs typeface="Roboto"/>
              </a:rPr>
              <a:t>Forum Penilaian Keselarasan KUA</a:t>
            </a:r>
            <a:endParaRPr sz="1800">
              <a:latin typeface="Roboto"/>
              <a:cs typeface="Roboto"/>
            </a:endParaRPr>
          </a:p>
        </p:txBody>
      </p:sp>
      <p:sp>
        <p:nvSpPr>
          <p:cNvPr id="27" name="object 27"/>
          <p:cNvSpPr txBox="1"/>
          <p:nvPr/>
        </p:nvSpPr>
        <p:spPr>
          <a:xfrm>
            <a:off x="345134" y="6254048"/>
            <a:ext cx="4248645" cy="269304"/>
          </a:xfrm>
          <a:prstGeom prst="rect">
            <a:avLst/>
          </a:prstGeom>
        </p:spPr>
        <p:txBody>
          <a:bodyPr vert="horz" wrap="square" lIns="0" tIns="0" rIns="0" bIns="0" rtlCol="0">
            <a:spAutoFit/>
          </a:bodyPr>
          <a:lstStyle/>
          <a:p>
            <a:pPr marL="12700">
              <a:lnSpc>
                <a:spcPts val="2130"/>
              </a:lnSpc>
            </a:pPr>
            <a:r>
              <a:rPr sz="1800" b="1" dirty="0">
                <a:solidFill>
                  <a:srgbClr val="033E62"/>
                </a:solidFill>
                <a:latin typeface="Roboto"/>
                <a:cs typeface="Roboto"/>
              </a:rPr>
              <a:t>Fakultas Ekonomi pada Universitas</a:t>
            </a:r>
            <a:endParaRPr sz="1800" dirty="0">
              <a:latin typeface="Roboto"/>
              <a:cs typeface="Roboto"/>
            </a:endParaRPr>
          </a:p>
        </p:txBody>
      </p:sp>
      <p:sp>
        <p:nvSpPr>
          <p:cNvPr id="29" name="object 29"/>
          <p:cNvSpPr txBox="1"/>
          <p:nvPr/>
        </p:nvSpPr>
        <p:spPr>
          <a:xfrm>
            <a:off x="8937752" y="6254049"/>
            <a:ext cx="2770887" cy="269304"/>
          </a:xfrm>
          <a:prstGeom prst="rect">
            <a:avLst/>
          </a:prstGeom>
        </p:spPr>
        <p:txBody>
          <a:bodyPr vert="horz" wrap="square" lIns="0" tIns="0" rIns="0" bIns="0" rtlCol="0">
            <a:spAutoFit/>
          </a:bodyPr>
          <a:lstStyle/>
          <a:p>
            <a:pPr marL="12700">
              <a:lnSpc>
                <a:spcPts val="2130"/>
              </a:lnSpc>
            </a:pPr>
            <a:r>
              <a:rPr sz="1800" b="1" dirty="0">
                <a:solidFill>
                  <a:srgbClr val="033E62"/>
                </a:solidFill>
                <a:latin typeface="Roboto"/>
                <a:cs typeface="Roboto"/>
              </a:rPr>
              <a:t>PPAS dan KEM PPKF</a:t>
            </a:r>
            <a:endParaRPr sz="1800" dirty="0">
              <a:latin typeface="Roboto"/>
              <a:cs typeface="Roboto"/>
            </a:endParaRPr>
          </a:p>
        </p:txBody>
      </p:sp>
      <p:sp>
        <p:nvSpPr>
          <p:cNvPr id="30" name="object 30"/>
          <p:cNvSpPr txBox="1">
            <a:spLocks noGrp="1"/>
          </p:cNvSpPr>
          <p:nvPr>
            <p:ph type="sldNum" sz="quarter" idx="7"/>
          </p:nvPr>
        </p:nvSpPr>
        <p:spPr>
          <a:xfrm>
            <a:off x="11767439" y="6505836"/>
            <a:ext cx="411607" cy="215444"/>
          </a:xfrm>
          <a:prstGeom prst="rect">
            <a:avLst/>
          </a:prstGeom>
        </p:spPr>
        <p:txBody>
          <a:bodyPr vert="horz" wrap="square" lIns="0" tIns="0" rIns="0" bIns="0" rtlCol="0">
            <a:spAutoFit/>
          </a:bodyPr>
          <a:lstStyle/>
          <a:p>
            <a:pPr marL="38100">
              <a:lnSpc>
                <a:spcPct val="100000"/>
              </a:lnSpc>
            </a:pPr>
            <a:fld id="{81D60167-4931-47E6-BA6A-407CBD079E47}" type="slidenum">
              <a:rPr sz="1400" dirty="0"/>
              <a:t>33</a:t>
            </a:fld>
            <a:endParaRPr sz="14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92839" y="6492951"/>
            <a:ext cx="229870" cy="228268"/>
          </a:xfrm>
          <a:prstGeom prst="rect">
            <a:avLst/>
          </a:prstGeom>
        </p:spPr>
        <p:txBody>
          <a:bodyPr vert="horz" wrap="square" lIns="0" tIns="12700" rIns="0" bIns="0" rtlCol="0">
            <a:spAutoFit/>
          </a:bodyPr>
          <a:lstStyle/>
          <a:p>
            <a:pPr marL="12700">
              <a:lnSpc>
                <a:spcPct val="100000"/>
              </a:lnSpc>
              <a:spcBef>
                <a:spcPts val="100"/>
              </a:spcBef>
            </a:pPr>
            <a:r>
              <a:rPr sz="1400" b="1" dirty="0">
                <a:latin typeface="Roboto"/>
                <a:cs typeface="Roboto"/>
              </a:rPr>
              <a:t>34</a:t>
            </a:r>
            <a:endParaRPr sz="1400">
              <a:latin typeface="Roboto"/>
              <a:cs typeface="Roboto"/>
            </a:endParaRPr>
          </a:p>
        </p:txBody>
      </p:sp>
      <p:sp>
        <p:nvSpPr>
          <p:cNvPr id="3" name="object 3"/>
          <p:cNvSpPr txBox="1">
            <a:spLocks noGrp="1"/>
          </p:cNvSpPr>
          <p:nvPr>
            <p:ph type="title"/>
          </p:nvPr>
        </p:nvSpPr>
        <p:spPr>
          <a:xfrm>
            <a:off x="210107" y="52831"/>
            <a:ext cx="12155603" cy="641278"/>
          </a:xfrm>
          <a:prstGeom prst="rect">
            <a:avLst/>
          </a:prstGeom>
        </p:spPr>
        <p:txBody>
          <a:bodyPr vert="horz" wrap="square" lIns="0" tIns="147396" rIns="0" bIns="0" rtlCol="0">
            <a:spAutoFit/>
          </a:bodyPr>
          <a:lstStyle/>
          <a:p>
            <a:pPr marL="215265">
              <a:lnSpc>
                <a:spcPct val="100000"/>
              </a:lnSpc>
              <a:spcBef>
                <a:spcPts val="100"/>
              </a:spcBef>
            </a:pPr>
            <a:r>
              <a:rPr sz="3200" dirty="0"/>
              <a:t>PERAN KUNCI KEPALA DAERAH DALAM PEMBANGUNAN</a:t>
            </a:r>
          </a:p>
        </p:txBody>
      </p:sp>
      <p:pic>
        <p:nvPicPr>
          <p:cNvPr id="4" name="object 4"/>
          <p:cNvPicPr/>
          <p:nvPr/>
        </p:nvPicPr>
        <p:blipFill>
          <a:blip r:embed="rId2" cstate="print"/>
          <a:stretch>
            <a:fillRect/>
          </a:stretch>
        </p:blipFill>
        <p:spPr>
          <a:xfrm>
            <a:off x="3770629" y="1061592"/>
            <a:ext cx="131089" cy="5486438"/>
          </a:xfrm>
          <a:prstGeom prst="rect">
            <a:avLst/>
          </a:prstGeom>
        </p:spPr>
      </p:pic>
      <p:sp>
        <p:nvSpPr>
          <p:cNvPr id="5" name="object 5"/>
          <p:cNvSpPr/>
          <p:nvPr/>
        </p:nvSpPr>
        <p:spPr>
          <a:xfrm>
            <a:off x="356615" y="2349754"/>
            <a:ext cx="3134360" cy="348615"/>
          </a:xfrm>
          <a:custGeom>
            <a:avLst/>
            <a:gdLst/>
            <a:ahLst/>
            <a:cxnLst/>
            <a:rect l="l" t="t" r="r" b="b"/>
            <a:pathLst>
              <a:path w="3134360" h="348614">
                <a:moveTo>
                  <a:pt x="3039618" y="0"/>
                </a:moveTo>
                <a:lnTo>
                  <a:pt x="94716" y="0"/>
                </a:lnTo>
                <a:lnTo>
                  <a:pt x="57848" y="7425"/>
                </a:lnTo>
                <a:lnTo>
                  <a:pt x="27741" y="27686"/>
                </a:lnTo>
                <a:lnTo>
                  <a:pt x="7443" y="57757"/>
                </a:lnTo>
                <a:lnTo>
                  <a:pt x="0" y="94615"/>
                </a:lnTo>
                <a:lnTo>
                  <a:pt x="0" y="253619"/>
                </a:lnTo>
                <a:lnTo>
                  <a:pt x="7443" y="290496"/>
                </a:lnTo>
                <a:lnTo>
                  <a:pt x="27741" y="320611"/>
                </a:lnTo>
                <a:lnTo>
                  <a:pt x="57848" y="340915"/>
                </a:lnTo>
                <a:lnTo>
                  <a:pt x="94716" y="348361"/>
                </a:lnTo>
                <a:lnTo>
                  <a:pt x="3039618" y="348361"/>
                </a:lnTo>
                <a:lnTo>
                  <a:pt x="3076495" y="340915"/>
                </a:lnTo>
                <a:lnTo>
                  <a:pt x="3106610" y="320611"/>
                </a:lnTo>
                <a:lnTo>
                  <a:pt x="3126914" y="290496"/>
                </a:lnTo>
                <a:lnTo>
                  <a:pt x="3134360" y="253619"/>
                </a:lnTo>
                <a:lnTo>
                  <a:pt x="3134360" y="94615"/>
                </a:lnTo>
                <a:lnTo>
                  <a:pt x="3126914" y="57757"/>
                </a:lnTo>
                <a:lnTo>
                  <a:pt x="3106610" y="27686"/>
                </a:lnTo>
                <a:lnTo>
                  <a:pt x="3076495" y="7425"/>
                </a:lnTo>
                <a:lnTo>
                  <a:pt x="3039618" y="0"/>
                </a:lnTo>
                <a:close/>
              </a:path>
            </a:pathLst>
          </a:custGeom>
          <a:solidFill>
            <a:srgbClr val="001F5F"/>
          </a:solidFill>
        </p:spPr>
        <p:txBody>
          <a:bodyPr wrap="square" lIns="0" tIns="0" rIns="0" bIns="0" rtlCol="0"/>
          <a:lstStyle/>
          <a:p>
            <a:endParaRPr/>
          </a:p>
        </p:txBody>
      </p:sp>
      <p:sp>
        <p:nvSpPr>
          <p:cNvPr id="6" name="object 6"/>
          <p:cNvSpPr txBox="1"/>
          <p:nvPr/>
        </p:nvSpPr>
        <p:spPr>
          <a:xfrm>
            <a:off x="325932" y="2174141"/>
            <a:ext cx="3208655" cy="4211409"/>
          </a:xfrm>
          <a:prstGeom prst="rect">
            <a:avLst/>
          </a:prstGeom>
        </p:spPr>
        <p:txBody>
          <a:bodyPr vert="horz" wrap="square" lIns="0" tIns="190500" rIns="0" bIns="0" rtlCol="0">
            <a:spAutoFit/>
          </a:bodyPr>
          <a:lstStyle/>
          <a:p>
            <a:pPr marL="278130">
              <a:lnSpc>
                <a:spcPct val="100000"/>
              </a:lnSpc>
              <a:spcBef>
                <a:spcPts val="1500"/>
              </a:spcBef>
            </a:pPr>
            <a:r>
              <a:rPr lang="en-ID" sz="2000" b="1" dirty="0">
                <a:solidFill>
                  <a:srgbClr val="FFFFFF"/>
                </a:solidFill>
                <a:latin typeface="Arial"/>
                <a:cs typeface="Arial"/>
              </a:rPr>
              <a:t>TUGAS KEPALA DAERAH*</a:t>
            </a:r>
            <a:endParaRPr lang="en-ID" sz="2000" dirty="0">
              <a:latin typeface="Arial"/>
              <a:cs typeface="Arial"/>
            </a:endParaRPr>
          </a:p>
          <a:p>
            <a:pPr marL="191770" indent="-179070">
              <a:lnSpc>
                <a:spcPct val="100000"/>
              </a:lnSpc>
              <a:spcBef>
                <a:spcPts val="1110"/>
              </a:spcBef>
              <a:buFont typeface="Arial MT"/>
              <a:buChar char="•"/>
              <a:tabLst>
                <a:tab pos="191770" algn="l"/>
              </a:tabLst>
            </a:pPr>
            <a:r>
              <a:rPr lang="en-ID" sz="1400" dirty="0" err="1">
                <a:solidFill>
                  <a:srgbClr val="393838"/>
                </a:solidFill>
                <a:latin typeface="Tahoma"/>
                <a:cs typeface="Tahoma"/>
              </a:rPr>
              <a:t>memimpin</a:t>
            </a:r>
            <a:r>
              <a:rPr lang="en-ID" sz="1400" dirty="0">
                <a:solidFill>
                  <a:srgbClr val="393838"/>
                </a:solidFill>
                <a:latin typeface="Tahoma"/>
                <a:cs typeface="Tahoma"/>
              </a:rPr>
              <a:t> </a:t>
            </a:r>
            <a:r>
              <a:rPr lang="en-ID" sz="1400" dirty="0" err="1">
                <a:solidFill>
                  <a:srgbClr val="393838"/>
                </a:solidFill>
                <a:latin typeface="Tahoma"/>
                <a:cs typeface="Tahoma"/>
              </a:rPr>
              <a:t>Pemerintahan</a:t>
            </a:r>
            <a:r>
              <a:rPr lang="en-ID" sz="1400" dirty="0">
                <a:solidFill>
                  <a:srgbClr val="393838"/>
                </a:solidFill>
                <a:latin typeface="Tahoma"/>
                <a:cs typeface="Tahoma"/>
              </a:rPr>
              <a:t> Daerah</a:t>
            </a:r>
            <a:endParaRPr lang="en-ID" sz="1400" dirty="0">
              <a:latin typeface="Tahoma"/>
              <a:cs typeface="Tahoma"/>
            </a:endParaRPr>
          </a:p>
          <a:p>
            <a:pPr marL="190500" marR="575945" indent="-178435">
              <a:lnSpc>
                <a:spcPct val="100000"/>
              </a:lnSpc>
              <a:spcBef>
                <a:spcPts val="600"/>
              </a:spcBef>
              <a:buFont typeface="Arial MT"/>
              <a:buChar char="•"/>
              <a:tabLst>
                <a:tab pos="190500" algn="l"/>
              </a:tabLst>
            </a:pPr>
            <a:r>
              <a:rPr lang="en-ID" sz="1400" dirty="0" err="1">
                <a:solidFill>
                  <a:srgbClr val="393838"/>
                </a:solidFill>
                <a:latin typeface="Tahoma"/>
                <a:cs typeface="Tahoma"/>
              </a:rPr>
              <a:t>memelihara</a:t>
            </a:r>
            <a:r>
              <a:rPr lang="en-ID" sz="1400" dirty="0">
                <a:solidFill>
                  <a:srgbClr val="393838"/>
                </a:solidFill>
                <a:latin typeface="Tahoma"/>
                <a:cs typeface="Tahoma"/>
              </a:rPr>
              <a:t> </a:t>
            </a:r>
            <a:r>
              <a:rPr lang="en-ID" sz="1400" dirty="0" err="1">
                <a:solidFill>
                  <a:srgbClr val="393838"/>
                </a:solidFill>
                <a:latin typeface="Tahoma"/>
                <a:cs typeface="Tahoma"/>
              </a:rPr>
              <a:t>ketenteraman</a:t>
            </a:r>
            <a:r>
              <a:rPr lang="en-ID" sz="1400" dirty="0">
                <a:solidFill>
                  <a:srgbClr val="393838"/>
                </a:solidFill>
                <a:latin typeface="Tahoma"/>
                <a:cs typeface="Tahoma"/>
              </a:rPr>
              <a:t> dan </a:t>
            </a:r>
            <a:r>
              <a:rPr lang="en-ID" sz="1400" dirty="0" err="1">
                <a:solidFill>
                  <a:srgbClr val="393838"/>
                </a:solidFill>
                <a:latin typeface="Tahoma"/>
                <a:cs typeface="Tahoma"/>
              </a:rPr>
              <a:t>ketertiban</a:t>
            </a:r>
            <a:endParaRPr lang="en-ID" sz="1400" dirty="0">
              <a:latin typeface="Tahoma"/>
              <a:cs typeface="Tahoma"/>
            </a:endParaRPr>
          </a:p>
          <a:p>
            <a:pPr marL="191770" indent="-179070">
              <a:lnSpc>
                <a:spcPct val="100000"/>
              </a:lnSpc>
              <a:spcBef>
                <a:spcPts val="600"/>
              </a:spcBef>
              <a:buFont typeface="Arial MT"/>
              <a:buChar char="•"/>
              <a:tabLst>
                <a:tab pos="191770" algn="l"/>
              </a:tabLst>
            </a:pPr>
            <a:r>
              <a:rPr lang="en-ID" sz="1400" dirty="0" err="1">
                <a:solidFill>
                  <a:srgbClr val="393838"/>
                </a:solidFill>
                <a:latin typeface="Tahoma"/>
                <a:cs typeface="Tahoma"/>
              </a:rPr>
              <a:t>menyusun</a:t>
            </a:r>
            <a:r>
              <a:rPr lang="en-ID" sz="1400" dirty="0">
                <a:solidFill>
                  <a:srgbClr val="393838"/>
                </a:solidFill>
                <a:latin typeface="Tahoma"/>
                <a:cs typeface="Tahoma"/>
              </a:rPr>
              <a:t> RPJPD, RPJMD dan RKPD</a:t>
            </a:r>
            <a:endParaRPr lang="en-ID" sz="1400" dirty="0">
              <a:latin typeface="Tahoma"/>
              <a:cs typeface="Tahoma"/>
            </a:endParaRPr>
          </a:p>
          <a:p>
            <a:pPr marL="191770" indent="-179070">
              <a:lnSpc>
                <a:spcPct val="100000"/>
              </a:lnSpc>
              <a:spcBef>
                <a:spcPts val="600"/>
              </a:spcBef>
              <a:buFont typeface="Arial MT"/>
              <a:buChar char="•"/>
              <a:tabLst>
                <a:tab pos="191770" algn="l"/>
              </a:tabLst>
            </a:pPr>
            <a:r>
              <a:rPr lang="en-ID" sz="1400" dirty="0" err="1">
                <a:solidFill>
                  <a:srgbClr val="393838"/>
                </a:solidFill>
                <a:latin typeface="Tahoma"/>
                <a:cs typeface="Tahoma"/>
              </a:rPr>
              <a:t>menyusun</a:t>
            </a:r>
            <a:r>
              <a:rPr lang="en-ID" sz="1400" dirty="0">
                <a:solidFill>
                  <a:srgbClr val="393838"/>
                </a:solidFill>
                <a:latin typeface="Tahoma"/>
                <a:cs typeface="Tahoma"/>
              </a:rPr>
              <a:t> APBD, </a:t>
            </a:r>
            <a:r>
              <a:rPr lang="en-ID" sz="1400" dirty="0" err="1">
                <a:solidFill>
                  <a:srgbClr val="393838"/>
                </a:solidFill>
                <a:latin typeface="Tahoma"/>
                <a:cs typeface="Tahoma"/>
              </a:rPr>
              <a:t>perubahan</a:t>
            </a:r>
            <a:r>
              <a:rPr lang="en-ID" sz="1400" dirty="0">
                <a:solidFill>
                  <a:srgbClr val="393838"/>
                </a:solidFill>
                <a:latin typeface="Tahoma"/>
                <a:cs typeface="Tahoma"/>
              </a:rPr>
              <a:t> APBD,</a:t>
            </a:r>
            <a:endParaRPr lang="en-ID" sz="1400" dirty="0">
              <a:latin typeface="Tahoma"/>
              <a:cs typeface="Tahoma"/>
            </a:endParaRPr>
          </a:p>
          <a:p>
            <a:pPr marL="190500">
              <a:lnSpc>
                <a:spcPct val="100000"/>
              </a:lnSpc>
              <a:spcBef>
                <a:spcPts val="5"/>
              </a:spcBef>
            </a:pPr>
            <a:r>
              <a:rPr lang="en-ID" sz="1400" dirty="0">
                <a:solidFill>
                  <a:srgbClr val="393838"/>
                </a:solidFill>
                <a:latin typeface="Tahoma"/>
                <a:cs typeface="Tahoma"/>
              </a:rPr>
              <a:t>&amp; </a:t>
            </a:r>
            <a:r>
              <a:rPr lang="en-ID" sz="1400" dirty="0" err="1">
                <a:solidFill>
                  <a:srgbClr val="393838"/>
                </a:solidFill>
                <a:latin typeface="Tahoma"/>
                <a:cs typeface="Tahoma"/>
              </a:rPr>
              <a:t>pertanggungjawaban</a:t>
            </a:r>
            <a:r>
              <a:rPr lang="en-ID" sz="1400" dirty="0">
                <a:solidFill>
                  <a:srgbClr val="393838"/>
                </a:solidFill>
                <a:latin typeface="Tahoma"/>
                <a:cs typeface="Tahoma"/>
              </a:rPr>
              <a:t> APBD</a:t>
            </a:r>
            <a:endParaRPr lang="en-ID" sz="1400" dirty="0">
              <a:latin typeface="Tahoma"/>
              <a:cs typeface="Tahoma"/>
            </a:endParaRPr>
          </a:p>
          <a:p>
            <a:pPr marL="190500" marR="118745" indent="-178435">
              <a:lnSpc>
                <a:spcPct val="100000"/>
              </a:lnSpc>
              <a:spcBef>
                <a:spcPts val="600"/>
              </a:spcBef>
              <a:buFont typeface="Arial MT"/>
              <a:buChar char="•"/>
              <a:tabLst>
                <a:tab pos="190500" algn="l"/>
              </a:tabLst>
            </a:pPr>
            <a:r>
              <a:rPr lang="en-ID" sz="1400" dirty="0" err="1">
                <a:solidFill>
                  <a:srgbClr val="393838"/>
                </a:solidFill>
                <a:latin typeface="Tahoma"/>
                <a:cs typeface="Tahoma"/>
              </a:rPr>
              <a:t>mewakili</a:t>
            </a:r>
            <a:r>
              <a:rPr lang="en-ID" sz="1400" dirty="0">
                <a:solidFill>
                  <a:srgbClr val="393838"/>
                </a:solidFill>
                <a:latin typeface="Tahoma"/>
                <a:cs typeface="Tahoma"/>
              </a:rPr>
              <a:t> </a:t>
            </a:r>
            <a:r>
              <a:rPr lang="en-ID" sz="1400" dirty="0" err="1">
                <a:solidFill>
                  <a:srgbClr val="393838"/>
                </a:solidFill>
                <a:latin typeface="Tahoma"/>
                <a:cs typeface="Tahoma"/>
              </a:rPr>
              <a:t>Daerahnya</a:t>
            </a:r>
            <a:r>
              <a:rPr lang="en-ID" sz="1400" dirty="0">
                <a:solidFill>
                  <a:srgbClr val="393838"/>
                </a:solidFill>
                <a:latin typeface="Tahoma"/>
                <a:cs typeface="Tahoma"/>
              </a:rPr>
              <a:t> di </a:t>
            </a:r>
            <a:r>
              <a:rPr lang="en-ID" sz="1400" dirty="0" err="1">
                <a:solidFill>
                  <a:srgbClr val="393838"/>
                </a:solidFill>
                <a:latin typeface="Tahoma"/>
                <a:cs typeface="Tahoma"/>
              </a:rPr>
              <a:t>dalam</a:t>
            </a:r>
            <a:r>
              <a:rPr lang="en-ID" sz="1400" dirty="0">
                <a:solidFill>
                  <a:srgbClr val="393838"/>
                </a:solidFill>
                <a:latin typeface="Tahoma"/>
                <a:cs typeface="Tahoma"/>
              </a:rPr>
              <a:t> dan di </a:t>
            </a:r>
            <a:r>
              <a:rPr lang="en-ID" sz="1400" dirty="0" err="1">
                <a:solidFill>
                  <a:srgbClr val="393838"/>
                </a:solidFill>
                <a:latin typeface="Tahoma"/>
                <a:cs typeface="Tahoma"/>
              </a:rPr>
              <a:t>luar</a:t>
            </a:r>
            <a:r>
              <a:rPr lang="en-ID" sz="1400" dirty="0">
                <a:solidFill>
                  <a:srgbClr val="393838"/>
                </a:solidFill>
                <a:latin typeface="Tahoma"/>
                <a:cs typeface="Tahoma"/>
              </a:rPr>
              <a:t> </a:t>
            </a:r>
            <a:r>
              <a:rPr lang="en-ID" sz="1400" dirty="0" err="1">
                <a:solidFill>
                  <a:srgbClr val="393838"/>
                </a:solidFill>
                <a:latin typeface="Tahoma"/>
                <a:cs typeface="Tahoma"/>
              </a:rPr>
              <a:t>pengadilan</a:t>
            </a:r>
            <a:endParaRPr lang="en-ID" sz="1400" dirty="0">
              <a:latin typeface="Tahoma"/>
              <a:cs typeface="Tahoma"/>
            </a:endParaRPr>
          </a:p>
          <a:p>
            <a:pPr marL="190500" marR="299720" indent="-178435">
              <a:lnSpc>
                <a:spcPct val="100000"/>
              </a:lnSpc>
              <a:spcBef>
                <a:spcPts val="600"/>
              </a:spcBef>
              <a:buFont typeface="Arial MT"/>
              <a:buChar char="•"/>
              <a:tabLst>
                <a:tab pos="190500" algn="l"/>
              </a:tabLst>
            </a:pPr>
            <a:r>
              <a:rPr lang="en-ID" sz="1400" dirty="0" err="1">
                <a:solidFill>
                  <a:srgbClr val="393838"/>
                </a:solidFill>
                <a:latin typeface="Tahoma"/>
                <a:cs typeface="Tahoma"/>
              </a:rPr>
              <a:t>mengusulkan</a:t>
            </a:r>
            <a:r>
              <a:rPr lang="en-ID" sz="1400" dirty="0">
                <a:solidFill>
                  <a:srgbClr val="393838"/>
                </a:solidFill>
                <a:latin typeface="Tahoma"/>
                <a:cs typeface="Tahoma"/>
              </a:rPr>
              <a:t> </a:t>
            </a:r>
            <a:r>
              <a:rPr lang="en-ID" sz="1400" dirty="0" err="1">
                <a:solidFill>
                  <a:srgbClr val="393838"/>
                </a:solidFill>
                <a:latin typeface="Tahoma"/>
                <a:cs typeface="Tahoma"/>
              </a:rPr>
              <a:t>pengangkatan</a:t>
            </a:r>
            <a:r>
              <a:rPr lang="en-ID" sz="1400" dirty="0">
                <a:solidFill>
                  <a:srgbClr val="393838"/>
                </a:solidFill>
                <a:latin typeface="Tahoma"/>
                <a:cs typeface="Tahoma"/>
              </a:rPr>
              <a:t> wakil </a:t>
            </a:r>
            <a:r>
              <a:rPr lang="en-ID" sz="1400" dirty="0" err="1">
                <a:solidFill>
                  <a:srgbClr val="393838"/>
                </a:solidFill>
                <a:latin typeface="Tahoma"/>
                <a:cs typeface="Tahoma"/>
              </a:rPr>
              <a:t>kepala</a:t>
            </a:r>
            <a:r>
              <a:rPr lang="en-ID" sz="1400" dirty="0">
                <a:solidFill>
                  <a:srgbClr val="393838"/>
                </a:solidFill>
                <a:latin typeface="Tahoma"/>
                <a:cs typeface="Tahoma"/>
              </a:rPr>
              <a:t> </a:t>
            </a:r>
            <a:r>
              <a:rPr lang="en-ID" sz="1400" dirty="0" err="1">
                <a:solidFill>
                  <a:srgbClr val="393838"/>
                </a:solidFill>
                <a:latin typeface="Tahoma"/>
                <a:cs typeface="Tahoma"/>
              </a:rPr>
              <a:t>daerah</a:t>
            </a:r>
            <a:r>
              <a:rPr lang="en-ID" sz="1400" dirty="0">
                <a:solidFill>
                  <a:srgbClr val="393838"/>
                </a:solidFill>
                <a:latin typeface="Tahoma"/>
                <a:cs typeface="Tahoma"/>
              </a:rPr>
              <a:t>, dan</a:t>
            </a:r>
            <a:endParaRPr lang="en-ID" sz="1400" dirty="0">
              <a:latin typeface="Tahoma"/>
              <a:cs typeface="Tahoma"/>
            </a:endParaRPr>
          </a:p>
          <a:p>
            <a:pPr marL="190500" marR="477520" indent="-178435">
              <a:lnSpc>
                <a:spcPct val="100000"/>
              </a:lnSpc>
              <a:spcBef>
                <a:spcPts val="600"/>
              </a:spcBef>
              <a:buFont typeface="Arial MT"/>
              <a:buChar char="•"/>
              <a:tabLst>
                <a:tab pos="190500" algn="l"/>
              </a:tabLst>
            </a:pPr>
            <a:r>
              <a:rPr lang="en-ID" sz="1400" dirty="0" err="1">
                <a:solidFill>
                  <a:srgbClr val="393838"/>
                </a:solidFill>
                <a:latin typeface="Tahoma"/>
                <a:cs typeface="Tahoma"/>
              </a:rPr>
              <a:t>melaksanakan</a:t>
            </a:r>
            <a:r>
              <a:rPr lang="en-ID" sz="1400" dirty="0">
                <a:solidFill>
                  <a:srgbClr val="393838"/>
                </a:solidFill>
                <a:latin typeface="Tahoma"/>
                <a:cs typeface="Tahoma"/>
              </a:rPr>
              <a:t> </a:t>
            </a:r>
            <a:r>
              <a:rPr lang="en-ID" sz="1400" dirty="0" err="1">
                <a:solidFill>
                  <a:srgbClr val="393838"/>
                </a:solidFill>
                <a:latin typeface="Tahoma"/>
                <a:cs typeface="Tahoma"/>
              </a:rPr>
              <a:t>tugas</a:t>
            </a:r>
            <a:r>
              <a:rPr lang="en-ID" sz="1400" dirty="0">
                <a:solidFill>
                  <a:srgbClr val="393838"/>
                </a:solidFill>
                <a:latin typeface="Tahoma"/>
                <a:cs typeface="Tahoma"/>
              </a:rPr>
              <a:t> lain </a:t>
            </a:r>
            <a:r>
              <a:rPr lang="en-ID" sz="1400" dirty="0" err="1">
                <a:solidFill>
                  <a:srgbClr val="393838"/>
                </a:solidFill>
                <a:latin typeface="Tahoma"/>
                <a:cs typeface="Tahoma"/>
              </a:rPr>
              <a:t>sesuai</a:t>
            </a:r>
            <a:r>
              <a:rPr lang="en-ID" sz="1400" dirty="0">
                <a:solidFill>
                  <a:srgbClr val="393838"/>
                </a:solidFill>
                <a:latin typeface="Tahoma"/>
                <a:cs typeface="Tahoma"/>
              </a:rPr>
              <a:t> </a:t>
            </a:r>
            <a:r>
              <a:rPr lang="en-ID" sz="1400" dirty="0" err="1">
                <a:solidFill>
                  <a:srgbClr val="393838"/>
                </a:solidFill>
                <a:latin typeface="Tahoma"/>
                <a:cs typeface="Tahoma"/>
              </a:rPr>
              <a:t>dengan</a:t>
            </a:r>
            <a:r>
              <a:rPr lang="en-ID" sz="1400" dirty="0">
                <a:solidFill>
                  <a:srgbClr val="393838"/>
                </a:solidFill>
                <a:latin typeface="Tahoma"/>
                <a:cs typeface="Tahoma"/>
              </a:rPr>
              <a:t> </a:t>
            </a:r>
            <a:r>
              <a:rPr lang="en-ID" sz="1400" dirty="0" err="1">
                <a:solidFill>
                  <a:srgbClr val="393838"/>
                </a:solidFill>
                <a:latin typeface="Tahoma"/>
                <a:cs typeface="Tahoma"/>
              </a:rPr>
              <a:t>ketentuan</a:t>
            </a:r>
            <a:r>
              <a:rPr lang="en-ID" sz="1400" dirty="0">
                <a:solidFill>
                  <a:srgbClr val="393838"/>
                </a:solidFill>
                <a:latin typeface="Tahoma"/>
                <a:cs typeface="Tahoma"/>
              </a:rPr>
              <a:t> </a:t>
            </a:r>
            <a:r>
              <a:rPr lang="en-ID" sz="1400" dirty="0" err="1">
                <a:solidFill>
                  <a:srgbClr val="393838"/>
                </a:solidFill>
                <a:latin typeface="Tahoma"/>
                <a:cs typeface="Tahoma"/>
              </a:rPr>
              <a:t>peraturan</a:t>
            </a:r>
            <a:r>
              <a:rPr lang="en-ID" sz="1400" dirty="0">
                <a:solidFill>
                  <a:srgbClr val="393838"/>
                </a:solidFill>
                <a:latin typeface="Tahoma"/>
                <a:cs typeface="Tahoma"/>
              </a:rPr>
              <a:t> </a:t>
            </a:r>
            <a:r>
              <a:rPr lang="en-ID" sz="1400" dirty="0" err="1">
                <a:solidFill>
                  <a:srgbClr val="393838"/>
                </a:solidFill>
                <a:latin typeface="Tahoma"/>
                <a:cs typeface="Tahoma"/>
              </a:rPr>
              <a:t>perundang-undangan</a:t>
            </a:r>
            <a:endParaRPr lang="en-ID" sz="1400" dirty="0">
              <a:latin typeface="Tahoma"/>
              <a:cs typeface="Tahoma"/>
            </a:endParaRPr>
          </a:p>
        </p:txBody>
      </p:sp>
      <p:sp>
        <p:nvSpPr>
          <p:cNvPr id="7" name="object 7"/>
          <p:cNvSpPr txBox="1"/>
          <p:nvPr/>
        </p:nvSpPr>
        <p:spPr>
          <a:xfrm>
            <a:off x="183286" y="6610908"/>
            <a:ext cx="2636114" cy="197490"/>
          </a:xfrm>
          <a:prstGeom prst="rect">
            <a:avLst/>
          </a:prstGeom>
        </p:spPr>
        <p:txBody>
          <a:bodyPr vert="horz" wrap="square" lIns="0" tIns="12700" rIns="0" bIns="0" rtlCol="0">
            <a:spAutoFit/>
          </a:bodyPr>
          <a:lstStyle/>
          <a:p>
            <a:pPr marL="12700">
              <a:lnSpc>
                <a:spcPct val="100000"/>
              </a:lnSpc>
              <a:spcBef>
                <a:spcPts val="100"/>
              </a:spcBef>
            </a:pPr>
            <a:r>
              <a:rPr sz="1200" b="1" i="1" dirty="0">
                <a:solidFill>
                  <a:srgbClr val="001F5F"/>
                </a:solidFill>
                <a:latin typeface="Arial"/>
                <a:cs typeface="Arial"/>
              </a:rPr>
              <a:t>*sesuai Pasal 65 UU Pemda</a:t>
            </a:r>
            <a:endParaRPr sz="1200" dirty="0">
              <a:latin typeface="Arial"/>
              <a:cs typeface="Arial"/>
            </a:endParaRPr>
          </a:p>
        </p:txBody>
      </p:sp>
      <p:sp>
        <p:nvSpPr>
          <p:cNvPr id="8" name="object 8"/>
          <p:cNvSpPr/>
          <p:nvPr/>
        </p:nvSpPr>
        <p:spPr>
          <a:xfrm>
            <a:off x="4120515" y="1020952"/>
            <a:ext cx="7715250" cy="387350"/>
          </a:xfrm>
          <a:custGeom>
            <a:avLst/>
            <a:gdLst/>
            <a:ahLst/>
            <a:cxnLst/>
            <a:rect l="l" t="t" r="r" b="b"/>
            <a:pathLst>
              <a:path w="7715250" h="387350">
                <a:moveTo>
                  <a:pt x="7521321" y="0"/>
                </a:moveTo>
                <a:lnTo>
                  <a:pt x="193548" y="0"/>
                </a:lnTo>
                <a:lnTo>
                  <a:pt x="149156" y="5109"/>
                </a:lnTo>
                <a:lnTo>
                  <a:pt x="108412" y="19662"/>
                </a:lnTo>
                <a:lnTo>
                  <a:pt x="72476" y="42497"/>
                </a:lnTo>
                <a:lnTo>
                  <a:pt x="42507" y="72452"/>
                </a:lnTo>
                <a:lnTo>
                  <a:pt x="19665" y="108366"/>
                </a:lnTo>
                <a:lnTo>
                  <a:pt x="5109" y="149076"/>
                </a:lnTo>
                <a:lnTo>
                  <a:pt x="0" y="193421"/>
                </a:lnTo>
                <a:lnTo>
                  <a:pt x="5109" y="237812"/>
                </a:lnTo>
                <a:lnTo>
                  <a:pt x="19665" y="278556"/>
                </a:lnTo>
                <a:lnTo>
                  <a:pt x="42507" y="314492"/>
                </a:lnTo>
                <a:lnTo>
                  <a:pt x="72476" y="344461"/>
                </a:lnTo>
                <a:lnTo>
                  <a:pt x="108412" y="367303"/>
                </a:lnTo>
                <a:lnTo>
                  <a:pt x="149156" y="381859"/>
                </a:lnTo>
                <a:lnTo>
                  <a:pt x="193548" y="386969"/>
                </a:lnTo>
                <a:lnTo>
                  <a:pt x="7521321" y="386969"/>
                </a:lnTo>
                <a:lnTo>
                  <a:pt x="7565712" y="381859"/>
                </a:lnTo>
                <a:lnTo>
                  <a:pt x="7606456" y="367303"/>
                </a:lnTo>
                <a:lnTo>
                  <a:pt x="7642392" y="344461"/>
                </a:lnTo>
                <a:lnTo>
                  <a:pt x="7672361" y="314492"/>
                </a:lnTo>
                <a:lnTo>
                  <a:pt x="7695203" y="278556"/>
                </a:lnTo>
                <a:lnTo>
                  <a:pt x="7709759" y="237812"/>
                </a:lnTo>
                <a:lnTo>
                  <a:pt x="7714869" y="193421"/>
                </a:lnTo>
                <a:lnTo>
                  <a:pt x="7709759" y="149076"/>
                </a:lnTo>
                <a:lnTo>
                  <a:pt x="7695203" y="108366"/>
                </a:lnTo>
                <a:lnTo>
                  <a:pt x="7672361" y="72452"/>
                </a:lnTo>
                <a:lnTo>
                  <a:pt x="7642392" y="42497"/>
                </a:lnTo>
                <a:lnTo>
                  <a:pt x="7606456" y="19662"/>
                </a:lnTo>
                <a:lnTo>
                  <a:pt x="7565712" y="5109"/>
                </a:lnTo>
                <a:lnTo>
                  <a:pt x="7521321" y="0"/>
                </a:lnTo>
                <a:close/>
              </a:path>
            </a:pathLst>
          </a:custGeom>
          <a:solidFill>
            <a:srgbClr val="001F5F"/>
          </a:solidFill>
        </p:spPr>
        <p:txBody>
          <a:bodyPr wrap="square" lIns="0" tIns="0" rIns="0" bIns="0" rtlCol="0"/>
          <a:lstStyle/>
          <a:p>
            <a:endParaRPr/>
          </a:p>
        </p:txBody>
      </p:sp>
      <p:sp>
        <p:nvSpPr>
          <p:cNvPr id="9" name="object 9"/>
          <p:cNvSpPr txBox="1"/>
          <p:nvPr/>
        </p:nvSpPr>
        <p:spPr>
          <a:xfrm>
            <a:off x="6445377" y="1011428"/>
            <a:ext cx="3065145" cy="751488"/>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Arial"/>
                <a:cs typeface="Arial"/>
              </a:rPr>
              <a:t>PERAN KEPALA DAERAH</a:t>
            </a:r>
            <a:endParaRPr sz="2400">
              <a:latin typeface="Arial"/>
              <a:cs typeface="Arial"/>
            </a:endParaRPr>
          </a:p>
        </p:txBody>
      </p:sp>
      <p:sp>
        <p:nvSpPr>
          <p:cNvPr id="10" name="object 10"/>
          <p:cNvSpPr txBox="1"/>
          <p:nvPr/>
        </p:nvSpPr>
        <p:spPr>
          <a:xfrm>
            <a:off x="5140833" y="5130800"/>
            <a:ext cx="5063490" cy="504625"/>
          </a:xfrm>
          <a:prstGeom prst="rect">
            <a:avLst/>
          </a:prstGeom>
        </p:spPr>
        <p:txBody>
          <a:bodyPr vert="horz" wrap="square" lIns="0" tIns="12065" rIns="0" bIns="0" rtlCol="0">
            <a:spAutoFit/>
          </a:bodyPr>
          <a:lstStyle/>
          <a:p>
            <a:pPr marL="12700">
              <a:lnSpc>
                <a:spcPct val="100000"/>
              </a:lnSpc>
              <a:spcBef>
                <a:spcPts val="95"/>
              </a:spcBef>
            </a:pPr>
            <a:r>
              <a:rPr sz="1600" dirty="0">
                <a:solidFill>
                  <a:srgbClr val="393838"/>
                </a:solidFill>
                <a:latin typeface="Tahoma"/>
                <a:cs typeface="Tahoma"/>
              </a:rPr>
              <a:t>a.l. pinjaman daerah, sukuk daerah, obligasi daerah, dan KPBU</a:t>
            </a:r>
            <a:endParaRPr sz="1600">
              <a:latin typeface="Tahoma"/>
              <a:cs typeface="Tahoma"/>
            </a:endParaRPr>
          </a:p>
        </p:txBody>
      </p:sp>
      <p:grpSp>
        <p:nvGrpSpPr>
          <p:cNvPr id="11" name="object 11"/>
          <p:cNvGrpSpPr/>
          <p:nvPr/>
        </p:nvGrpSpPr>
        <p:grpSpPr>
          <a:xfrm>
            <a:off x="4542736" y="2299849"/>
            <a:ext cx="518159" cy="513715"/>
            <a:chOff x="4542736" y="2299849"/>
            <a:chExt cx="518159" cy="513715"/>
          </a:xfrm>
        </p:grpSpPr>
        <p:sp>
          <p:nvSpPr>
            <p:cNvPr id="12" name="object 12"/>
            <p:cNvSpPr/>
            <p:nvPr/>
          </p:nvSpPr>
          <p:spPr>
            <a:xfrm>
              <a:off x="4543755" y="2299855"/>
              <a:ext cx="517525" cy="478155"/>
            </a:xfrm>
            <a:custGeom>
              <a:avLst/>
              <a:gdLst/>
              <a:ahLst/>
              <a:cxnLst/>
              <a:rect l="l" t="t" r="r" b="b"/>
              <a:pathLst>
                <a:path w="517525" h="478155">
                  <a:moveTo>
                    <a:pt x="47015" y="454748"/>
                  </a:moveTo>
                  <a:lnTo>
                    <a:pt x="45173" y="445604"/>
                  </a:lnTo>
                  <a:lnTo>
                    <a:pt x="40157" y="438200"/>
                  </a:lnTo>
                  <a:lnTo>
                    <a:pt x="32677" y="433247"/>
                  </a:lnTo>
                  <a:lnTo>
                    <a:pt x="23456" y="431444"/>
                  </a:lnTo>
                  <a:lnTo>
                    <a:pt x="14198" y="433247"/>
                  </a:lnTo>
                  <a:lnTo>
                    <a:pt x="6731" y="438200"/>
                  </a:lnTo>
                  <a:lnTo>
                    <a:pt x="1765" y="445604"/>
                  </a:lnTo>
                  <a:lnTo>
                    <a:pt x="0" y="454748"/>
                  </a:lnTo>
                  <a:lnTo>
                    <a:pt x="1816" y="463892"/>
                  </a:lnTo>
                  <a:lnTo>
                    <a:pt x="6807" y="471284"/>
                  </a:lnTo>
                  <a:lnTo>
                    <a:pt x="14249" y="476237"/>
                  </a:lnTo>
                  <a:lnTo>
                    <a:pt x="23456" y="478040"/>
                  </a:lnTo>
                  <a:lnTo>
                    <a:pt x="32715" y="476237"/>
                  </a:lnTo>
                  <a:lnTo>
                    <a:pt x="40195" y="471284"/>
                  </a:lnTo>
                  <a:lnTo>
                    <a:pt x="45186" y="463892"/>
                  </a:lnTo>
                  <a:lnTo>
                    <a:pt x="47015" y="454748"/>
                  </a:lnTo>
                  <a:close/>
                </a:path>
                <a:path w="517525" h="478155">
                  <a:moveTo>
                    <a:pt x="517042" y="28879"/>
                  </a:moveTo>
                  <a:lnTo>
                    <a:pt x="514743" y="17691"/>
                  </a:lnTo>
                  <a:lnTo>
                    <a:pt x="508482" y="8509"/>
                  </a:lnTo>
                  <a:lnTo>
                    <a:pt x="499211" y="2286"/>
                  </a:lnTo>
                  <a:lnTo>
                    <a:pt x="487908" y="0"/>
                  </a:lnTo>
                  <a:lnTo>
                    <a:pt x="476211" y="2286"/>
                  </a:lnTo>
                  <a:lnTo>
                    <a:pt x="466991" y="8509"/>
                  </a:lnTo>
                  <a:lnTo>
                    <a:pt x="460946" y="17691"/>
                  </a:lnTo>
                  <a:lnTo>
                    <a:pt x="458774" y="28879"/>
                  </a:lnTo>
                  <a:lnTo>
                    <a:pt x="461073" y="40081"/>
                  </a:lnTo>
                  <a:lnTo>
                    <a:pt x="467334" y="49263"/>
                  </a:lnTo>
                  <a:lnTo>
                    <a:pt x="476605" y="55486"/>
                  </a:lnTo>
                  <a:lnTo>
                    <a:pt x="487908" y="57772"/>
                  </a:lnTo>
                  <a:lnTo>
                    <a:pt x="499211" y="55486"/>
                  </a:lnTo>
                  <a:lnTo>
                    <a:pt x="508482" y="49263"/>
                  </a:lnTo>
                  <a:lnTo>
                    <a:pt x="514743" y="40081"/>
                  </a:lnTo>
                  <a:lnTo>
                    <a:pt x="517042" y="28879"/>
                  </a:lnTo>
                  <a:close/>
                </a:path>
              </a:pathLst>
            </a:custGeom>
            <a:solidFill>
              <a:srgbClr val="3155C1"/>
            </a:solidFill>
          </p:spPr>
          <p:txBody>
            <a:bodyPr wrap="square" lIns="0" tIns="0" rIns="0" bIns="0" rtlCol="0"/>
            <a:lstStyle/>
            <a:p>
              <a:endParaRPr/>
            </a:p>
          </p:txBody>
        </p:sp>
        <p:sp>
          <p:nvSpPr>
            <p:cNvPr id="13" name="object 13"/>
            <p:cNvSpPr/>
            <p:nvPr/>
          </p:nvSpPr>
          <p:spPr>
            <a:xfrm>
              <a:off x="4628387" y="2556108"/>
              <a:ext cx="420370" cy="245110"/>
            </a:xfrm>
            <a:custGeom>
              <a:avLst/>
              <a:gdLst/>
              <a:ahLst/>
              <a:cxnLst/>
              <a:rect l="l" t="t" r="r" b="b"/>
              <a:pathLst>
                <a:path w="420370" h="245110">
                  <a:moveTo>
                    <a:pt x="420226" y="0"/>
                  </a:moveTo>
                  <a:lnTo>
                    <a:pt x="326200" y="0"/>
                  </a:lnTo>
                  <a:lnTo>
                    <a:pt x="318387" y="48000"/>
                  </a:lnTo>
                  <a:lnTo>
                    <a:pt x="296633" y="89694"/>
                  </a:lnTo>
                  <a:lnTo>
                    <a:pt x="263461" y="122576"/>
                  </a:lnTo>
                  <a:lnTo>
                    <a:pt x="221397" y="144143"/>
                  </a:lnTo>
                  <a:lnTo>
                    <a:pt x="172966" y="151888"/>
                  </a:lnTo>
                  <a:lnTo>
                    <a:pt x="142754" y="148860"/>
                  </a:lnTo>
                  <a:lnTo>
                    <a:pt x="114470" y="140240"/>
                  </a:lnTo>
                  <a:lnTo>
                    <a:pt x="88646" y="126728"/>
                  </a:lnTo>
                  <a:lnTo>
                    <a:pt x="65813" y="109023"/>
                  </a:lnTo>
                  <a:lnTo>
                    <a:pt x="0" y="175188"/>
                  </a:lnTo>
                  <a:lnTo>
                    <a:pt x="36161" y="204191"/>
                  </a:lnTo>
                  <a:lnTo>
                    <a:pt x="77684" y="226206"/>
                  </a:lnTo>
                  <a:lnTo>
                    <a:pt x="123606" y="240184"/>
                  </a:lnTo>
                  <a:lnTo>
                    <a:pt x="172966" y="245076"/>
                  </a:lnTo>
                  <a:lnTo>
                    <a:pt x="222721" y="240087"/>
                  </a:lnTo>
                  <a:lnTo>
                    <a:pt x="269098" y="225783"/>
                  </a:lnTo>
                  <a:lnTo>
                    <a:pt x="311094" y="203159"/>
                  </a:lnTo>
                  <a:lnTo>
                    <a:pt x="347705" y="173206"/>
                  </a:lnTo>
                  <a:lnTo>
                    <a:pt x="377927" y="136920"/>
                  </a:lnTo>
                  <a:lnTo>
                    <a:pt x="400757" y="95295"/>
                  </a:lnTo>
                  <a:lnTo>
                    <a:pt x="415191" y="49323"/>
                  </a:lnTo>
                  <a:lnTo>
                    <a:pt x="420226" y="0"/>
                  </a:lnTo>
                  <a:close/>
                </a:path>
              </a:pathLst>
            </a:custGeom>
            <a:solidFill>
              <a:srgbClr val="D94555"/>
            </a:solidFill>
          </p:spPr>
          <p:txBody>
            <a:bodyPr wrap="square" lIns="0" tIns="0" rIns="0" bIns="0" rtlCol="0"/>
            <a:lstStyle/>
            <a:p>
              <a:endParaRPr/>
            </a:p>
          </p:txBody>
        </p:sp>
        <p:pic>
          <p:nvPicPr>
            <p:cNvPr id="14" name="object 14"/>
            <p:cNvPicPr/>
            <p:nvPr/>
          </p:nvPicPr>
          <p:blipFill>
            <a:blip r:embed="rId3" cstate="print"/>
            <a:stretch>
              <a:fillRect/>
            </a:stretch>
          </p:blipFill>
          <p:spPr>
            <a:xfrm>
              <a:off x="4629312" y="2556108"/>
              <a:ext cx="419301" cy="245076"/>
            </a:xfrm>
            <a:prstGeom prst="rect">
              <a:avLst/>
            </a:prstGeom>
          </p:spPr>
        </p:pic>
        <p:sp>
          <p:nvSpPr>
            <p:cNvPr id="15" name="object 15"/>
            <p:cNvSpPr/>
            <p:nvPr/>
          </p:nvSpPr>
          <p:spPr>
            <a:xfrm>
              <a:off x="4554931" y="2311961"/>
              <a:ext cx="494665" cy="420370"/>
            </a:xfrm>
            <a:custGeom>
              <a:avLst/>
              <a:gdLst/>
              <a:ahLst/>
              <a:cxnLst/>
              <a:rect l="l" t="t" r="r" b="b"/>
              <a:pathLst>
                <a:path w="494664" h="420369">
                  <a:moveTo>
                    <a:pt x="247355" y="0"/>
                  </a:moveTo>
                  <a:lnTo>
                    <a:pt x="197569" y="4988"/>
                  </a:lnTo>
                  <a:lnTo>
                    <a:pt x="151169" y="19292"/>
                  </a:lnTo>
                  <a:lnTo>
                    <a:pt x="109156" y="41916"/>
                  </a:lnTo>
                  <a:lnTo>
                    <a:pt x="72533" y="71868"/>
                  </a:lnTo>
                  <a:lnTo>
                    <a:pt x="42304" y="108154"/>
                  </a:lnTo>
                  <a:lnTo>
                    <a:pt x="19470" y="149781"/>
                  </a:lnTo>
                  <a:lnTo>
                    <a:pt x="5034" y="195754"/>
                  </a:lnTo>
                  <a:lnTo>
                    <a:pt x="0" y="245080"/>
                  </a:lnTo>
                  <a:lnTo>
                    <a:pt x="5127" y="295251"/>
                  </a:lnTo>
                  <a:lnTo>
                    <a:pt x="19863" y="341756"/>
                  </a:lnTo>
                  <a:lnTo>
                    <a:pt x="43240" y="383720"/>
                  </a:lnTo>
                  <a:lnTo>
                    <a:pt x="74287" y="420268"/>
                  </a:lnTo>
                  <a:lnTo>
                    <a:pt x="140108" y="354103"/>
                  </a:lnTo>
                  <a:lnTo>
                    <a:pt x="121009" y="331318"/>
                  </a:lnTo>
                  <a:lnTo>
                    <a:pt x="106491" y="305300"/>
                  </a:lnTo>
                  <a:lnTo>
                    <a:pt x="97262" y="276658"/>
                  </a:lnTo>
                  <a:lnTo>
                    <a:pt x="94028" y="246006"/>
                  </a:lnTo>
                  <a:lnTo>
                    <a:pt x="101841" y="198005"/>
                  </a:lnTo>
                  <a:lnTo>
                    <a:pt x="123595" y="156312"/>
                  </a:lnTo>
                  <a:lnTo>
                    <a:pt x="156767" y="123429"/>
                  </a:lnTo>
                  <a:lnTo>
                    <a:pt x="198830" y="101862"/>
                  </a:lnTo>
                  <a:lnTo>
                    <a:pt x="247261" y="94117"/>
                  </a:lnTo>
                  <a:lnTo>
                    <a:pt x="295693" y="101862"/>
                  </a:lnTo>
                  <a:lnTo>
                    <a:pt x="337756" y="123429"/>
                  </a:lnTo>
                  <a:lnTo>
                    <a:pt x="370928" y="156312"/>
                  </a:lnTo>
                  <a:lnTo>
                    <a:pt x="392682" y="198005"/>
                  </a:lnTo>
                  <a:lnTo>
                    <a:pt x="400495" y="246006"/>
                  </a:lnTo>
                  <a:lnTo>
                    <a:pt x="494521" y="246006"/>
                  </a:lnTo>
                  <a:lnTo>
                    <a:pt x="489223" y="196106"/>
                  </a:lnTo>
                  <a:lnTo>
                    <a:pt x="474674" y="149778"/>
                  </a:lnTo>
                  <a:lnTo>
                    <a:pt x="451842" y="107970"/>
                  </a:lnTo>
                  <a:lnTo>
                    <a:pt x="421697" y="71634"/>
                  </a:lnTo>
                  <a:lnTo>
                    <a:pt x="385207" y="41719"/>
                  </a:lnTo>
                  <a:lnTo>
                    <a:pt x="343341" y="19175"/>
                  </a:lnTo>
                  <a:lnTo>
                    <a:pt x="297067" y="4952"/>
                  </a:lnTo>
                  <a:lnTo>
                    <a:pt x="247355" y="0"/>
                  </a:lnTo>
                  <a:close/>
                </a:path>
              </a:pathLst>
            </a:custGeom>
            <a:solidFill>
              <a:srgbClr val="07CC66"/>
            </a:solidFill>
          </p:spPr>
          <p:txBody>
            <a:bodyPr wrap="square" lIns="0" tIns="0" rIns="0" bIns="0" rtlCol="0"/>
            <a:lstStyle/>
            <a:p>
              <a:endParaRPr/>
            </a:p>
          </p:txBody>
        </p:sp>
        <p:pic>
          <p:nvPicPr>
            <p:cNvPr id="16" name="object 16"/>
            <p:cNvPicPr/>
            <p:nvPr/>
          </p:nvPicPr>
          <p:blipFill>
            <a:blip r:embed="rId4" cstate="print"/>
            <a:stretch>
              <a:fillRect/>
            </a:stretch>
          </p:blipFill>
          <p:spPr>
            <a:xfrm>
              <a:off x="4801260" y="2311028"/>
              <a:ext cx="247259" cy="245080"/>
            </a:xfrm>
            <a:prstGeom prst="rect">
              <a:avLst/>
            </a:prstGeom>
          </p:spPr>
        </p:pic>
        <p:sp>
          <p:nvSpPr>
            <p:cNvPr id="17" name="object 17"/>
            <p:cNvSpPr/>
            <p:nvPr/>
          </p:nvSpPr>
          <p:spPr>
            <a:xfrm>
              <a:off x="4555024" y="2311961"/>
              <a:ext cx="247650" cy="419734"/>
            </a:xfrm>
            <a:custGeom>
              <a:avLst/>
              <a:gdLst/>
              <a:ahLst/>
              <a:cxnLst/>
              <a:rect l="l" t="t" r="r" b="b"/>
              <a:pathLst>
                <a:path w="247650" h="419735">
                  <a:moveTo>
                    <a:pt x="247261" y="0"/>
                  </a:moveTo>
                  <a:lnTo>
                    <a:pt x="197476" y="4948"/>
                  </a:lnTo>
                  <a:lnTo>
                    <a:pt x="151077" y="19146"/>
                  </a:lnTo>
                  <a:lnTo>
                    <a:pt x="109067" y="41621"/>
                  </a:lnTo>
                  <a:lnTo>
                    <a:pt x="72452" y="71402"/>
                  </a:lnTo>
                  <a:lnTo>
                    <a:pt x="42233" y="107516"/>
                  </a:lnTo>
                  <a:lnTo>
                    <a:pt x="19416" y="148993"/>
                  </a:lnTo>
                  <a:lnTo>
                    <a:pt x="5003" y="194860"/>
                  </a:lnTo>
                  <a:lnTo>
                    <a:pt x="0" y="244146"/>
                  </a:lnTo>
                  <a:lnTo>
                    <a:pt x="5127" y="294321"/>
                  </a:lnTo>
                  <a:lnTo>
                    <a:pt x="19863" y="340825"/>
                  </a:lnTo>
                  <a:lnTo>
                    <a:pt x="43240" y="382787"/>
                  </a:lnTo>
                  <a:lnTo>
                    <a:pt x="74287" y="419335"/>
                  </a:lnTo>
                  <a:lnTo>
                    <a:pt x="140108" y="353170"/>
                  </a:lnTo>
                  <a:lnTo>
                    <a:pt x="121009" y="330910"/>
                  </a:lnTo>
                  <a:lnTo>
                    <a:pt x="106491" y="305067"/>
                  </a:lnTo>
                  <a:lnTo>
                    <a:pt x="97262" y="276253"/>
                  </a:lnTo>
                  <a:lnTo>
                    <a:pt x="94028" y="245080"/>
                  </a:lnTo>
                  <a:lnTo>
                    <a:pt x="101841" y="197076"/>
                  </a:lnTo>
                  <a:lnTo>
                    <a:pt x="123595" y="155380"/>
                  </a:lnTo>
                  <a:lnTo>
                    <a:pt x="156767" y="122496"/>
                  </a:lnTo>
                  <a:lnTo>
                    <a:pt x="198830" y="100929"/>
                  </a:lnTo>
                  <a:lnTo>
                    <a:pt x="247261" y="93183"/>
                  </a:lnTo>
                  <a:lnTo>
                    <a:pt x="247261" y="0"/>
                  </a:lnTo>
                  <a:close/>
                </a:path>
              </a:pathLst>
            </a:custGeom>
            <a:solidFill>
              <a:srgbClr val="07CC66"/>
            </a:solidFill>
          </p:spPr>
          <p:txBody>
            <a:bodyPr wrap="square" lIns="0" tIns="0" rIns="0" bIns="0" rtlCol="0"/>
            <a:lstStyle/>
            <a:p>
              <a:endParaRPr/>
            </a:p>
          </p:txBody>
        </p:sp>
        <p:sp>
          <p:nvSpPr>
            <p:cNvPr id="18" name="object 18"/>
            <p:cNvSpPr/>
            <p:nvPr/>
          </p:nvSpPr>
          <p:spPr>
            <a:xfrm>
              <a:off x="4649053" y="2405145"/>
              <a:ext cx="306705" cy="304165"/>
            </a:xfrm>
            <a:custGeom>
              <a:avLst/>
              <a:gdLst/>
              <a:ahLst/>
              <a:cxnLst/>
              <a:rect l="l" t="t" r="r" b="b"/>
              <a:pathLst>
                <a:path w="306704" h="304164">
                  <a:moveTo>
                    <a:pt x="153233" y="0"/>
                  </a:moveTo>
                  <a:lnTo>
                    <a:pt x="104793" y="7752"/>
                  </a:lnTo>
                  <a:lnTo>
                    <a:pt x="62711" y="29371"/>
                  </a:lnTo>
                  <a:lnTo>
                    <a:pt x="29526" y="62396"/>
                  </a:lnTo>
                  <a:lnTo>
                    <a:pt x="7776" y="104366"/>
                  </a:lnTo>
                  <a:lnTo>
                    <a:pt x="0" y="152822"/>
                  </a:lnTo>
                  <a:lnTo>
                    <a:pt x="3233" y="183475"/>
                  </a:lnTo>
                  <a:lnTo>
                    <a:pt x="26981" y="238134"/>
                  </a:lnTo>
                  <a:lnTo>
                    <a:pt x="68909" y="278625"/>
                  </a:lnTo>
                  <a:lnTo>
                    <a:pt x="123020" y="300756"/>
                  </a:lnTo>
                  <a:lnTo>
                    <a:pt x="153233" y="303785"/>
                  </a:lnTo>
                  <a:lnTo>
                    <a:pt x="201664" y="296039"/>
                  </a:lnTo>
                  <a:lnTo>
                    <a:pt x="243728" y="274473"/>
                  </a:lnTo>
                  <a:lnTo>
                    <a:pt x="276899" y="241590"/>
                  </a:lnTo>
                  <a:lnTo>
                    <a:pt x="298654" y="199896"/>
                  </a:lnTo>
                  <a:lnTo>
                    <a:pt x="306467" y="151896"/>
                  </a:lnTo>
                  <a:lnTo>
                    <a:pt x="298654" y="103892"/>
                  </a:lnTo>
                  <a:lnTo>
                    <a:pt x="276899" y="62196"/>
                  </a:lnTo>
                  <a:lnTo>
                    <a:pt x="243728" y="29312"/>
                  </a:lnTo>
                  <a:lnTo>
                    <a:pt x="201664" y="7745"/>
                  </a:lnTo>
                  <a:lnTo>
                    <a:pt x="153233" y="0"/>
                  </a:lnTo>
                  <a:close/>
                </a:path>
              </a:pathLst>
            </a:custGeom>
            <a:solidFill>
              <a:srgbClr val="F88F18"/>
            </a:solidFill>
          </p:spPr>
          <p:txBody>
            <a:bodyPr wrap="square" lIns="0" tIns="0" rIns="0" bIns="0" rtlCol="0"/>
            <a:lstStyle/>
            <a:p>
              <a:endParaRPr/>
            </a:p>
          </p:txBody>
        </p:sp>
        <p:sp>
          <p:nvSpPr>
            <p:cNvPr id="19" name="object 19"/>
            <p:cNvSpPr/>
            <p:nvPr/>
          </p:nvSpPr>
          <p:spPr>
            <a:xfrm>
              <a:off x="4696066" y="2451737"/>
              <a:ext cx="212725" cy="210820"/>
            </a:xfrm>
            <a:custGeom>
              <a:avLst/>
              <a:gdLst/>
              <a:ahLst/>
              <a:cxnLst/>
              <a:rect l="l" t="t" r="r" b="b"/>
              <a:pathLst>
                <a:path w="212725" h="210819">
                  <a:moveTo>
                    <a:pt x="106220" y="0"/>
                  </a:moveTo>
                  <a:lnTo>
                    <a:pt x="64986" y="8197"/>
                  </a:lnTo>
                  <a:lnTo>
                    <a:pt x="31187" y="30635"/>
                  </a:lnTo>
                  <a:lnTo>
                    <a:pt x="8349" y="64081"/>
                  </a:lnTo>
                  <a:lnTo>
                    <a:pt x="0" y="105304"/>
                  </a:lnTo>
                  <a:lnTo>
                    <a:pt x="8270" y="146523"/>
                  </a:lnTo>
                  <a:lnTo>
                    <a:pt x="30907" y="179967"/>
                  </a:lnTo>
                  <a:lnTo>
                    <a:pt x="64645" y="202404"/>
                  </a:lnTo>
                  <a:lnTo>
                    <a:pt x="106220" y="210601"/>
                  </a:lnTo>
                  <a:lnTo>
                    <a:pt x="147795" y="202404"/>
                  </a:lnTo>
                  <a:lnTo>
                    <a:pt x="181533" y="179967"/>
                  </a:lnTo>
                  <a:lnTo>
                    <a:pt x="204169" y="146523"/>
                  </a:lnTo>
                  <a:lnTo>
                    <a:pt x="212440" y="105304"/>
                  </a:lnTo>
                  <a:lnTo>
                    <a:pt x="204038" y="64081"/>
                  </a:lnTo>
                  <a:lnTo>
                    <a:pt x="181183" y="30635"/>
                  </a:lnTo>
                  <a:lnTo>
                    <a:pt x="147402" y="8197"/>
                  </a:lnTo>
                  <a:lnTo>
                    <a:pt x="106220" y="0"/>
                  </a:lnTo>
                  <a:close/>
                </a:path>
              </a:pathLst>
            </a:custGeom>
            <a:solidFill>
              <a:srgbClr val="FFD300"/>
            </a:solidFill>
          </p:spPr>
          <p:txBody>
            <a:bodyPr wrap="square" lIns="0" tIns="0" rIns="0" bIns="0" rtlCol="0"/>
            <a:lstStyle/>
            <a:p>
              <a:endParaRPr/>
            </a:p>
          </p:txBody>
        </p:sp>
        <p:sp>
          <p:nvSpPr>
            <p:cNvPr id="20" name="object 20"/>
            <p:cNvSpPr/>
            <p:nvPr/>
          </p:nvSpPr>
          <p:spPr>
            <a:xfrm>
              <a:off x="5001600" y="2765774"/>
              <a:ext cx="24765" cy="24765"/>
            </a:xfrm>
            <a:custGeom>
              <a:avLst/>
              <a:gdLst/>
              <a:ahLst/>
              <a:cxnLst/>
              <a:rect l="l" t="t" r="r" b="b"/>
              <a:pathLst>
                <a:path w="24764" h="24764">
                  <a:moveTo>
                    <a:pt x="15924" y="0"/>
                  </a:moveTo>
                  <a:lnTo>
                    <a:pt x="8378" y="0"/>
                  </a:lnTo>
                  <a:lnTo>
                    <a:pt x="5588" y="1863"/>
                  </a:lnTo>
                  <a:lnTo>
                    <a:pt x="3722" y="3727"/>
                  </a:lnTo>
                  <a:lnTo>
                    <a:pt x="932" y="5591"/>
                  </a:lnTo>
                  <a:lnTo>
                    <a:pt x="0" y="9318"/>
                  </a:lnTo>
                  <a:lnTo>
                    <a:pt x="0" y="18636"/>
                  </a:lnTo>
                  <a:lnTo>
                    <a:pt x="5588" y="24227"/>
                  </a:lnTo>
                  <a:lnTo>
                    <a:pt x="16010" y="24227"/>
                  </a:lnTo>
                  <a:lnTo>
                    <a:pt x="18808" y="22364"/>
                  </a:lnTo>
                  <a:lnTo>
                    <a:pt x="20665" y="20500"/>
                  </a:lnTo>
                  <a:lnTo>
                    <a:pt x="23463" y="18636"/>
                  </a:lnTo>
                  <a:lnTo>
                    <a:pt x="24396" y="14909"/>
                  </a:lnTo>
                  <a:lnTo>
                    <a:pt x="24396" y="8386"/>
                  </a:lnTo>
                  <a:lnTo>
                    <a:pt x="22531" y="5591"/>
                  </a:lnTo>
                  <a:lnTo>
                    <a:pt x="20665" y="3727"/>
                  </a:lnTo>
                  <a:lnTo>
                    <a:pt x="17782" y="1863"/>
                  </a:lnTo>
                  <a:lnTo>
                    <a:pt x="15924" y="0"/>
                  </a:lnTo>
                  <a:close/>
                </a:path>
              </a:pathLst>
            </a:custGeom>
            <a:solidFill>
              <a:srgbClr val="93D3FF"/>
            </a:solidFill>
          </p:spPr>
          <p:txBody>
            <a:bodyPr wrap="square" lIns="0" tIns="0" rIns="0" bIns="0" rtlCol="0"/>
            <a:lstStyle/>
            <a:p>
              <a:endParaRPr/>
            </a:p>
          </p:txBody>
        </p:sp>
        <p:sp>
          <p:nvSpPr>
            <p:cNvPr id="21" name="object 21"/>
            <p:cNvSpPr/>
            <p:nvPr/>
          </p:nvSpPr>
          <p:spPr>
            <a:xfrm>
              <a:off x="4754434" y="2477830"/>
              <a:ext cx="95885" cy="157480"/>
            </a:xfrm>
            <a:custGeom>
              <a:avLst/>
              <a:gdLst/>
              <a:ahLst/>
              <a:cxnLst/>
              <a:rect l="l" t="t" r="r" b="b"/>
              <a:pathLst>
                <a:path w="95885" h="157480">
                  <a:moveTo>
                    <a:pt x="12194" y="99710"/>
                  </a:moveTo>
                  <a:lnTo>
                    <a:pt x="0" y="123936"/>
                  </a:lnTo>
                  <a:lnTo>
                    <a:pt x="6614" y="127663"/>
                  </a:lnTo>
                  <a:lnTo>
                    <a:pt x="13126" y="130463"/>
                  </a:lnTo>
                  <a:lnTo>
                    <a:pt x="28111" y="136049"/>
                  </a:lnTo>
                  <a:lnTo>
                    <a:pt x="43196" y="137916"/>
                  </a:lnTo>
                  <a:lnTo>
                    <a:pt x="43196" y="157482"/>
                  </a:lnTo>
                  <a:lnTo>
                    <a:pt x="54458" y="157482"/>
                  </a:lnTo>
                  <a:lnTo>
                    <a:pt x="54458" y="137916"/>
                  </a:lnTo>
                  <a:lnTo>
                    <a:pt x="59207" y="136983"/>
                  </a:lnTo>
                  <a:lnTo>
                    <a:pt x="64888" y="136983"/>
                  </a:lnTo>
                  <a:lnTo>
                    <a:pt x="78948" y="131389"/>
                  </a:lnTo>
                  <a:lnTo>
                    <a:pt x="86393" y="125803"/>
                  </a:lnTo>
                  <a:lnTo>
                    <a:pt x="90210" y="122077"/>
                  </a:lnTo>
                  <a:lnTo>
                    <a:pt x="92075" y="117417"/>
                  </a:lnTo>
                  <a:lnTo>
                    <a:pt x="94865" y="113690"/>
                  </a:lnTo>
                  <a:lnTo>
                    <a:pt x="95021" y="112757"/>
                  </a:lnTo>
                  <a:lnTo>
                    <a:pt x="45987" y="112757"/>
                  </a:lnTo>
                  <a:lnTo>
                    <a:pt x="41331" y="111823"/>
                  </a:lnTo>
                  <a:lnTo>
                    <a:pt x="30070" y="109030"/>
                  </a:lnTo>
                  <a:lnTo>
                    <a:pt x="26253" y="107163"/>
                  </a:lnTo>
                  <a:lnTo>
                    <a:pt x="23463" y="106230"/>
                  </a:lnTo>
                  <a:lnTo>
                    <a:pt x="20572" y="105296"/>
                  </a:lnTo>
                  <a:lnTo>
                    <a:pt x="17782" y="103437"/>
                  </a:lnTo>
                  <a:lnTo>
                    <a:pt x="12194" y="100644"/>
                  </a:lnTo>
                  <a:lnTo>
                    <a:pt x="12194" y="99710"/>
                  </a:lnTo>
                  <a:close/>
                </a:path>
                <a:path w="95885" h="157480">
                  <a:moveTo>
                    <a:pt x="54365" y="0"/>
                  </a:moveTo>
                  <a:lnTo>
                    <a:pt x="43103" y="0"/>
                  </a:lnTo>
                  <a:lnTo>
                    <a:pt x="43103" y="17706"/>
                  </a:lnTo>
                  <a:lnTo>
                    <a:pt x="37422" y="18639"/>
                  </a:lnTo>
                  <a:lnTo>
                    <a:pt x="32673" y="19573"/>
                  </a:lnTo>
                  <a:lnTo>
                    <a:pt x="23370" y="23299"/>
                  </a:lnTo>
                  <a:lnTo>
                    <a:pt x="19546" y="26092"/>
                  </a:lnTo>
                  <a:lnTo>
                    <a:pt x="15823" y="28885"/>
                  </a:lnTo>
                  <a:lnTo>
                    <a:pt x="12007" y="31686"/>
                  </a:lnTo>
                  <a:lnTo>
                    <a:pt x="9217" y="35412"/>
                  </a:lnTo>
                  <a:lnTo>
                    <a:pt x="5494" y="44732"/>
                  </a:lnTo>
                  <a:lnTo>
                    <a:pt x="4562" y="50318"/>
                  </a:lnTo>
                  <a:lnTo>
                    <a:pt x="4562" y="60571"/>
                  </a:lnTo>
                  <a:lnTo>
                    <a:pt x="14898" y="78278"/>
                  </a:lnTo>
                  <a:lnTo>
                    <a:pt x="18715" y="81071"/>
                  </a:lnTo>
                  <a:lnTo>
                    <a:pt x="45987" y="90391"/>
                  </a:lnTo>
                  <a:lnTo>
                    <a:pt x="45987" y="112757"/>
                  </a:lnTo>
                  <a:lnTo>
                    <a:pt x="52507" y="112757"/>
                  </a:lnTo>
                  <a:lnTo>
                    <a:pt x="52507" y="93183"/>
                  </a:lnTo>
                  <a:lnTo>
                    <a:pt x="95181" y="93183"/>
                  </a:lnTo>
                  <a:lnTo>
                    <a:pt x="94772" y="91324"/>
                  </a:lnTo>
                  <a:lnTo>
                    <a:pt x="92075" y="85731"/>
                  </a:lnTo>
                  <a:lnTo>
                    <a:pt x="90210" y="81071"/>
                  </a:lnTo>
                  <a:lnTo>
                    <a:pt x="87326" y="78278"/>
                  </a:lnTo>
                  <a:lnTo>
                    <a:pt x="81738" y="72684"/>
                  </a:lnTo>
                  <a:lnTo>
                    <a:pt x="76989" y="70825"/>
                  </a:lnTo>
                  <a:lnTo>
                    <a:pt x="73267" y="68958"/>
                  </a:lnTo>
                  <a:lnTo>
                    <a:pt x="69450" y="67091"/>
                  </a:lnTo>
                  <a:lnTo>
                    <a:pt x="63862" y="66165"/>
                  </a:lnTo>
                  <a:lnTo>
                    <a:pt x="58181" y="64298"/>
                  </a:lnTo>
                  <a:lnTo>
                    <a:pt x="52507" y="63364"/>
                  </a:lnTo>
                  <a:lnTo>
                    <a:pt x="52507" y="61505"/>
                  </a:lnTo>
                  <a:lnTo>
                    <a:pt x="44969" y="61505"/>
                  </a:lnTo>
                  <a:lnTo>
                    <a:pt x="41238" y="60571"/>
                  </a:lnTo>
                  <a:lnTo>
                    <a:pt x="38355" y="59638"/>
                  </a:lnTo>
                  <a:lnTo>
                    <a:pt x="33699" y="54978"/>
                  </a:lnTo>
                  <a:lnTo>
                    <a:pt x="32766" y="53119"/>
                  </a:lnTo>
                  <a:lnTo>
                    <a:pt x="32766" y="44732"/>
                  </a:lnTo>
                  <a:lnTo>
                    <a:pt x="37422" y="41931"/>
                  </a:lnTo>
                  <a:lnTo>
                    <a:pt x="44969" y="41006"/>
                  </a:lnTo>
                  <a:lnTo>
                    <a:pt x="85369" y="41006"/>
                  </a:lnTo>
                  <a:lnTo>
                    <a:pt x="91982" y="28885"/>
                  </a:lnTo>
                  <a:lnTo>
                    <a:pt x="87233" y="27026"/>
                  </a:lnTo>
                  <a:lnTo>
                    <a:pt x="81645" y="24225"/>
                  </a:lnTo>
                  <a:lnTo>
                    <a:pt x="68518" y="18639"/>
                  </a:lnTo>
                  <a:lnTo>
                    <a:pt x="61912" y="17706"/>
                  </a:lnTo>
                  <a:lnTo>
                    <a:pt x="54365" y="16772"/>
                  </a:lnTo>
                  <a:lnTo>
                    <a:pt x="54365" y="0"/>
                  </a:lnTo>
                  <a:close/>
                </a:path>
                <a:path w="95885" h="157480">
                  <a:moveTo>
                    <a:pt x="95181" y="93183"/>
                  </a:moveTo>
                  <a:lnTo>
                    <a:pt x="52507" y="93183"/>
                  </a:lnTo>
                  <a:lnTo>
                    <a:pt x="56230" y="95051"/>
                  </a:lnTo>
                  <a:lnTo>
                    <a:pt x="59114" y="95984"/>
                  </a:lnTo>
                  <a:lnTo>
                    <a:pt x="61912" y="97843"/>
                  </a:lnTo>
                  <a:lnTo>
                    <a:pt x="64702" y="98777"/>
                  </a:lnTo>
                  <a:lnTo>
                    <a:pt x="65634" y="101570"/>
                  </a:lnTo>
                  <a:lnTo>
                    <a:pt x="65634" y="109956"/>
                  </a:lnTo>
                  <a:lnTo>
                    <a:pt x="61912" y="112757"/>
                  </a:lnTo>
                  <a:lnTo>
                    <a:pt x="95021" y="112757"/>
                  </a:lnTo>
                  <a:lnTo>
                    <a:pt x="95798" y="108097"/>
                  </a:lnTo>
                  <a:lnTo>
                    <a:pt x="95798" y="95984"/>
                  </a:lnTo>
                  <a:lnTo>
                    <a:pt x="95181" y="93183"/>
                  </a:lnTo>
                  <a:close/>
                </a:path>
                <a:path w="95885" h="157480">
                  <a:moveTo>
                    <a:pt x="52507" y="41006"/>
                  </a:moveTo>
                  <a:lnTo>
                    <a:pt x="44969" y="41006"/>
                  </a:lnTo>
                  <a:lnTo>
                    <a:pt x="44969" y="61505"/>
                  </a:lnTo>
                  <a:lnTo>
                    <a:pt x="52507" y="61505"/>
                  </a:lnTo>
                  <a:lnTo>
                    <a:pt x="52507" y="41006"/>
                  </a:lnTo>
                  <a:close/>
                </a:path>
                <a:path w="95885" h="157480">
                  <a:moveTo>
                    <a:pt x="85369" y="41006"/>
                  </a:moveTo>
                  <a:lnTo>
                    <a:pt x="55298" y="41006"/>
                  </a:lnTo>
                  <a:lnTo>
                    <a:pt x="59114" y="41931"/>
                  </a:lnTo>
                  <a:lnTo>
                    <a:pt x="61912" y="42865"/>
                  </a:lnTo>
                  <a:lnTo>
                    <a:pt x="64702" y="44732"/>
                  </a:lnTo>
                  <a:lnTo>
                    <a:pt x="73267" y="47525"/>
                  </a:lnTo>
                  <a:lnTo>
                    <a:pt x="78855" y="50318"/>
                  </a:lnTo>
                  <a:lnTo>
                    <a:pt x="79779" y="51251"/>
                  </a:lnTo>
                  <a:lnTo>
                    <a:pt x="85369" y="41006"/>
                  </a:lnTo>
                  <a:close/>
                </a:path>
              </a:pathLst>
            </a:custGeom>
            <a:solidFill>
              <a:srgbClr val="FFFFFF"/>
            </a:solidFill>
          </p:spPr>
          <p:txBody>
            <a:bodyPr wrap="square" lIns="0" tIns="0" rIns="0" bIns="0" rtlCol="0"/>
            <a:lstStyle/>
            <a:p>
              <a:endParaRPr/>
            </a:p>
          </p:txBody>
        </p:sp>
        <p:sp>
          <p:nvSpPr>
            <p:cNvPr id="22" name="object 22"/>
            <p:cNvSpPr/>
            <p:nvPr/>
          </p:nvSpPr>
          <p:spPr>
            <a:xfrm>
              <a:off x="4542726" y="2299855"/>
              <a:ext cx="107314" cy="513715"/>
            </a:xfrm>
            <a:custGeom>
              <a:avLst/>
              <a:gdLst/>
              <a:ahLst/>
              <a:cxnLst/>
              <a:rect l="l" t="t" r="r" b="b"/>
              <a:pathLst>
                <a:path w="107314" h="513714">
                  <a:moveTo>
                    <a:pt x="24396" y="78270"/>
                  </a:moveTo>
                  <a:lnTo>
                    <a:pt x="22529" y="75476"/>
                  </a:lnTo>
                  <a:lnTo>
                    <a:pt x="20675" y="73609"/>
                  </a:lnTo>
                  <a:lnTo>
                    <a:pt x="18808" y="71755"/>
                  </a:lnTo>
                  <a:lnTo>
                    <a:pt x="16014" y="69888"/>
                  </a:lnTo>
                  <a:lnTo>
                    <a:pt x="8382" y="69888"/>
                  </a:lnTo>
                  <a:lnTo>
                    <a:pt x="5588" y="71755"/>
                  </a:lnTo>
                  <a:lnTo>
                    <a:pt x="3721" y="73609"/>
                  </a:lnTo>
                  <a:lnTo>
                    <a:pt x="939" y="75476"/>
                  </a:lnTo>
                  <a:lnTo>
                    <a:pt x="0" y="79209"/>
                  </a:lnTo>
                  <a:lnTo>
                    <a:pt x="0" y="88519"/>
                  </a:lnTo>
                  <a:lnTo>
                    <a:pt x="5676" y="94119"/>
                  </a:lnTo>
                  <a:lnTo>
                    <a:pt x="15925" y="94119"/>
                  </a:lnTo>
                  <a:lnTo>
                    <a:pt x="18808" y="92252"/>
                  </a:lnTo>
                  <a:lnTo>
                    <a:pt x="20675" y="90385"/>
                  </a:lnTo>
                  <a:lnTo>
                    <a:pt x="23469" y="88519"/>
                  </a:lnTo>
                  <a:lnTo>
                    <a:pt x="24396" y="84797"/>
                  </a:lnTo>
                  <a:lnTo>
                    <a:pt x="24396" y="78270"/>
                  </a:lnTo>
                  <a:close/>
                </a:path>
                <a:path w="107314" h="513714">
                  <a:moveTo>
                    <a:pt x="94957" y="8382"/>
                  </a:moveTo>
                  <a:lnTo>
                    <a:pt x="93103" y="5588"/>
                  </a:lnTo>
                  <a:lnTo>
                    <a:pt x="91236" y="3721"/>
                  </a:lnTo>
                  <a:lnTo>
                    <a:pt x="89281" y="1854"/>
                  </a:lnTo>
                  <a:lnTo>
                    <a:pt x="86487" y="0"/>
                  </a:lnTo>
                  <a:lnTo>
                    <a:pt x="78943" y="0"/>
                  </a:lnTo>
                  <a:lnTo>
                    <a:pt x="76161" y="1854"/>
                  </a:lnTo>
                  <a:lnTo>
                    <a:pt x="74295" y="3721"/>
                  </a:lnTo>
                  <a:lnTo>
                    <a:pt x="71501" y="5588"/>
                  </a:lnTo>
                  <a:lnTo>
                    <a:pt x="70573" y="9321"/>
                  </a:lnTo>
                  <a:lnTo>
                    <a:pt x="70573" y="18630"/>
                  </a:lnTo>
                  <a:lnTo>
                    <a:pt x="76161" y="24231"/>
                  </a:lnTo>
                  <a:lnTo>
                    <a:pt x="86575" y="24231"/>
                  </a:lnTo>
                  <a:lnTo>
                    <a:pt x="89382" y="22352"/>
                  </a:lnTo>
                  <a:lnTo>
                    <a:pt x="91236" y="20497"/>
                  </a:lnTo>
                  <a:lnTo>
                    <a:pt x="94030" y="18630"/>
                  </a:lnTo>
                  <a:lnTo>
                    <a:pt x="94957" y="15836"/>
                  </a:lnTo>
                  <a:lnTo>
                    <a:pt x="94957" y="8382"/>
                  </a:lnTo>
                  <a:close/>
                </a:path>
                <a:path w="107314" h="513714">
                  <a:moveTo>
                    <a:pt x="107162" y="497611"/>
                  </a:moveTo>
                  <a:lnTo>
                    <a:pt x="105295" y="494817"/>
                  </a:lnTo>
                  <a:lnTo>
                    <a:pt x="103428" y="492950"/>
                  </a:lnTo>
                  <a:lnTo>
                    <a:pt x="100634" y="491083"/>
                  </a:lnTo>
                  <a:lnTo>
                    <a:pt x="98691" y="489216"/>
                  </a:lnTo>
                  <a:lnTo>
                    <a:pt x="91135" y="489216"/>
                  </a:lnTo>
                  <a:lnTo>
                    <a:pt x="88353" y="491083"/>
                  </a:lnTo>
                  <a:lnTo>
                    <a:pt x="86487" y="492950"/>
                  </a:lnTo>
                  <a:lnTo>
                    <a:pt x="83693" y="494817"/>
                  </a:lnTo>
                  <a:lnTo>
                    <a:pt x="82765" y="498538"/>
                  </a:lnTo>
                  <a:lnTo>
                    <a:pt x="82765" y="507860"/>
                  </a:lnTo>
                  <a:lnTo>
                    <a:pt x="88353" y="513448"/>
                  </a:lnTo>
                  <a:lnTo>
                    <a:pt x="98767" y="513448"/>
                  </a:lnTo>
                  <a:lnTo>
                    <a:pt x="101574" y="511581"/>
                  </a:lnTo>
                  <a:lnTo>
                    <a:pt x="103428" y="509727"/>
                  </a:lnTo>
                  <a:lnTo>
                    <a:pt x="106222" y="507860"/>
                  </a:lnTo>
                  <a:lnTo>
                    <a:pt x="107162" y="504126"/>
                  </a:lnTo>
                  <a:lnTo>
                    <a:pt x="107162" y="497611"/>
                  </a:lnTo>
                  <a:close/>
                </a:path>
              </a:pathLst>
            </a:custGeom>
            <a:solidFill>
              <a:srgbClr val="93D3FF"/>
            </a:solidFill>
          </p:spPr>
          <p:txBody>
            <a:bodyPr wrap="square" lIns="0" tIns="0" rIns="0" bIns="0" rtlCol="0"/>
            <a:lstStyle/>
            <a:p>
              <a:endParaRPr/>
            </a:p>
          </p:txBody>
        </p:sp>
      </p:grpSp>
      <p:grpSp>
        <p:nvGrpSpPr>
          <p:cNvPr id="23" name="object 23"/>
          <p:cNvGrpSpPr/>
          <p:nvPr/>
        </p:nvGrpSpPr>
        <p:grpSpPr>
          <a:xfrm>
            <a:off x="4416671" y="3380754"/>
            <a:ext cx="598805" cy="640080"/>
            <a:chOff x="4416671" y="3380754"/>
            <a:chExt cx="598805" cy="640080"/>
          </a:xfrm>
        </p:grpSpPr>
        <p:sp>
          <p:nvSpPr>
            <p:cNvPr id="24" name="object 24"/>
            <p:cNvSpPr/>
            <p:nvPr/>
          </p:nvSpPr>
          <p:spPr>
            <a:xfrm>
              <a:off x="4446171" y="3695993"/>
              <a:ext cx="568960" cy="324485"/>
            </a:xfrm>
            <a:custGeom>
              <a:avLst/>
              <a:gdLst/>
              <a:ahLst/>
              <a:cxnLst/>
              <a:rect l="l" t="t" r="r" b="b"/>
              <a:pathLst>
                <a:path w="568960" h="324485">
                  <a:moveTo>
                    <a:pt x="537970" y="0"/>
                  </a:moveTo>
                  <a:lnTo>
                    <a:pt x="30738" y="0"/>
                  </a:lnTo>
                  <a:lnTo>
                    <a:pt x="18762" y="2383"/>
                  </a:lnTo>
                  <a:lnTo>
                    <a:pt x="8993" y="8897"/>
                  </a:lnTo>
                  <a:lnTo>
                    <a:pt x="2411" y="18588"/>
                  </a:lnTo>
                  <a:lnTo>
                    <a:pt x="0" y="30500"/>
                  </a:lnTo>
                  <a:lnTo>
                    <a:pt x="0" y="293763"/>
                  </a:lnTo>
                  <a:lnTo>
                    <a:pt x="2396" y="305680"/>
                  </a:lnTo>
                  <a:lnTo>
                    <a:pt x="8951" y="315372"/>
                  </a:lnTo>
                  <a:lnTo>
                    <a:pt x="18715" y="321886"/>
                  </a:lnTo>
                  <a:lnTo>
                    <a:pt x="30738" y="324270"/>
                  </a:lnTo>
                  <a:lnTo>
                    <a:pt x="537970" y="324270"/>
                  </a:lnTo>
                  <a:lnTo>
                    <a:pt x="549994" y="321886"/>
                  </a:lnTo>
                  <a:lnTo>
                    <a:pt x="559759" y="315372"/>
                  </a:lnTo>
                  <a:lnTo>
                    <a:pt x="566315" y="305680"/>
                  </a:lnTo>
                  <a:lnTo>
                    <a:pt x="568712" y="293763"/>
                  </a:lnTo>
                  <a:lnTo>
                    <a:pt x="568712" y="30500"/>
                  </a:lnTo>
                  <a:lnTo>
                    <a:pt x="566252" y="18588"/>
                  </a:lnTo>
                  <a:lnTo>
                    <a:pt x="559674" y="8897"/>
                  </a:lnTo>
                  <a:lnTo>
                    <a:pt x="549930" y="2383"/>
                  </a:lnTo>
                  <a:lnTo>
                    <a:pt x="537970" y="0"/>
                  </a:lnTo>
                  <a:close/>
                </a:path>
              </a:pathLst>
            </a:custGeom>
            <a:solidFill>
              <a:srgbClr val="07CC66"/>
            </a:solidFill>
          </p:spPr>
          <p:txBody>
            <a:bodyPr wrap="square" lIns="0" tIns="0" rIns="0" bIns="0" rtlCol="0"/>
            <a:lstStyle/>
            <a:p>
              <a:endParaRPr/>
            </a:p>
          </p:txBody>
        </p:sp>
        <p:sp>
          <p:nvSpPr>
            <p:cNvPr id="25" name="object 25"/>
            <p:cNvSpPr/>
            <p:nvPr/>
          </p:nvSpPr>
          <p:spPr>
            <a:xfrm>
              <a:off x="4503141" y="3752482"/>
              <a:ext cx="455295" cy="211454"/>
            </a:xfrm>
            <a:custGeom>
              <a:avLst/>
              <a:gdLst/>
              <a:ahLst/>
              <a:cxnLst/>
              <a:rect l="l" t="t" r="r" b="b"/>
              <a:pathLst>
                <a:path w="455295" h="211454">
                  <a:moveTo>
                    <a:pt x="404779" y="0"/>
                  </a:moveTo>
                  <a:lnTo>
                    <a:pt x="48863" y="0"/>
                  </a:lnTo>
                  <a:lnTo>
                    <a:pt x="45061" y="19034"/>
                  </a:lnTo>
                  <a:lnTo>
                    <a:pt x="34651" y="34465"/>
                  </a:lnTo>
                  <a:lnTo>
                    <a:pt x="19132" y="44812"/>
                  </a:lnTo>
                  <a:lnTo>
                    <a:pt x="0" y="48590"/>
                  </a:lnTo>
                  <a:lnTo>
                    <a:pt x="0" y="162701"/>
                  </a:lnTo>
                  <a:lnTo>
                    <a:pt x="19132" y="166479"/>
                  </a:lnTo>
                  <a:lnTo>
                    <a:pt x="34651" y="176825"/>
                  </a:lnTo>
                  <a:lnTo>
                    <a:pt x="45061" y="192256"/>
                  </a:lnTo>
                  <a:lnTo>
                    <a:pt x="48863" y="211288"/>
                  </a:lnTo>
                  <a:lnTo>
                    <a:pt x="405898" y="211288"/>
                  </a:lnTo>
                  <a:lnTo>
                    <a:pt x="409702" y="192256"/>
                  </a:lnTo>
                  <a:lnTo>
                    <a:pt x="420115" y="176825"/>
                  </a:lnTo>
                  <a:lnTo>
                    <a:pt x="435637" y="166479"/>
                  </a:lnTo>
                  <a:lnTo>
                    <a:pt x="454771" y="162701"/>
                  </a:lnTo>
                  <a:lnTo>
                    <a:pt x="454771" y="48590"/>
                  </a:lnTo>
                  <a:lnTo>
                    <a:pt x="435462" y="44812"/>
                  </a:lnTo>
                  <a:lnTo>
                    <a:pt x="419555" y="34465"/>
                  </a:lnTo>
                  <a:lnTo>
                    <a:pt x="408758" y="19034"/>
                  </a:lnTo>
                  <a:lnTo>
                    <a:pt x="404779" y="0"/>
                  </a:lnTo>
                  <a:close/>
                </a:path>
              </a:pathLst>
            </a:custGeom>
            <a:solidFill>
              <a:srgbClr val="18AB5C"/>
            </a:solidFill>
          </p:spPr>
          <p:txBody>
            <a:bodyPr wrap="square" lIns="0" tIns="0" rIns="0" bIns="0" rtlCol="0"/>
            <a:lstStyle/>
            <a:p>
              <a:endParaRPr/>
            </a:p>
          </p:txBody>
        </p:sp>
        <p:sp>
          <p:nvSpPr>
            <p:cNvPr id="26" name="object 26"/>
            <p:cNvSpPr/>
            <p:nvPr/>
          </p:nvSpPr>
          <p:spPr>
            <a:xfrm>
              <a:off x="4607378" y="3380754"/>
              <a:ext cx="242570" cy="273685"/>
            </a:xfrm>
            <a:custGeom>
              <a:avLst/>
              <a:gdLst/>
              <a:ahLst/>
              <a:cxnLst/>
              <a:rect l="l" t="t" r="r" b="b"/>
              <a:pathLst>
                <a:path w="242570" h="273685">
                  <a:moveTo>
                    <a:pt x="120839" y="0"/>
                  </a:moveTo>
                  <a:lnTo>
                    <a:pt x="9373" y="110732"/>
                  </a:lnTo>
                  <a:lnTo>
                    <a:pt x="2343" y="121112"/>
                  </a:lnTo>
                  <a:lnTo>
                    <a:pt x="0" y="132762"/>
                  </a:lnTo>
                  <a:lnTo>
                    <a:pt x="2343" y="144413"/>
                  </a:lnTo>
                  <a:lnTo>
                    <a:pt x="9373" y="154793"/>
                  </a:lnTo>
                  <a:lnTo>
                    <a:pt x="16238" y="160445"/>
                  </a:lnTo>
                  <a:lnTo>
                    <a:pt x="24119" y="163833"/>
                  </a:lnTo>
                  <a:lnTo>
                    <a:pt x="41234" y="163833"/>
                  </a:lnTo>
                  <a:lnTo>
                    <a:pt x="49227" y="160445"/>
                  </a:lnTo>
                  <a:lnTo>
                    <a:pt x="90098" y="119772"/>
                  </a:lnTo>
                  <a:lnTo>
                    <a:pt x="90098" y="241791"/>
                  </a:lnTo>
                  <a:lnTo>
                    <a:pt x="92686" y="254363"/>
                  </a:lnTo>
                  <a:lnTo>
                    <a:pt x="99657" y="264393"/>
                  </a:lnTo>
                  <a:lnTo>
                    <a:pt x="109815" y="271032"/>
                  </a:lnTo>
                  <a:lnTo>
                    <a:pt x="121968" y="273433"/>
                  </a:lnTo>
                  <a:lnTo>
                    <a:pt x="131090" y="273433"/>
                  </a:lnTo>
                  <a:lnTo>
                    <a:pt x="139083" y="270045"/>
                  </a:lnTo>
                  <a:lnTo>
                    <a:pt x="150453" y="258740"/>
                  </a:lnTo>
                  <a:lnTo>
                    <a:pt x="153829" y="250832"/>
                  </a:lnTo>
                  <a:lnTo>
                    <a:pt x="153829" y="119772"/>
                  </a:lnTo>
                  <a:lnTo>
                    <a:pt x="189075" y="154793"/>
                  </a:lnTo>
                  <a:lnTo>
                    <a:pt x="199680" y="161152"/>
                  </a:lnTo>
                  <a:lnTo>
                    <a:pt x="211678" y="163272"/>
                  </a:lnTo>
                  <a:lnTo>
                    <a:pt x="223464" y="161152"/>
                  </a:lnTo>
                  <a:lnTo>
                    <a:pt x="233434" y="154793"/>
                  </a:lnTo>
                  <a:lnTo>
                    <a:pt x="239180" y="148017"/>
                  </a:lnTo>
                  <a:lnTo>
                    <a:pt x="242556" y="141241"/>
                  </a:lnTo>
                  <a:lnTo>
                    <a:pt x="242556" y="123160"/>
                  </a:lnTo>
                  <a:lnTo>
                    <a:pt x="239067" y="115252"/>
                  </a:lnTo>
                  <a:lnTo>
                    <a:pt x="233434" y="109599"/>
                  </a:lnTo>
                  <a:lnTo>
                    <a:pt x="165198" y="44070"/>
                  </a:lnTo>
                  <a:lnTo>
                    <a:pt x="120839" y="0"/>
                  </a:lnTo>
                  <a:close/>
                </a:path>
              </a:pathLst>
            </a:custGeom>
            <a:solidFill>
              <a:srgbClr val="3155C1"/>
            </a:solidFill>
          </p:spPr>
          <p:txBody>
            <a:bodyPr wrap="square" lIns="0" tIns="0" rIns="0" bIns="0" rtlCol="0"/>
            <a:lstStyle/>
            <a:p>
              <a:endParaRPr/>
            </a:p>
          </p:txBody>
        </p:sp>
        <p:pic>
          <p:nvPicPr>
            <p:cNvPr id="27" name="object 27"/>
            <p:cNvPicPr/>
            <p:nvPr/>
          </p:nvPicPr>
          <p:blipFill>
            <a:blip r:embed="rId5" cstate="print"/>
            <a:stretch>
              <a:fillRect/>
            </a:stretch>
          </p:blipFill>
          <p:spPr>
            <a:xfrm>
              <a:off x="4944286" y="3470017"/>
              <a:ext cx="70483" cy="70049"/>
            </a:xfrm>
            <a:prstGeom prst="rect">
              <a:avLst/>
            </a:prstGeom>
          </p:spPr>
        </p:pic>
        <p:sp>
          <p:nvSpPr>
            <p:cNvPr id="28" name="object 28"/>
            <p:cNvSpPr/>
            <p:nvPr/>
          </p:nvSpPr>
          <p:spPr>
            <a:xfrm>
              <a:off x="4474656" y="3540067"/>
              <a:ext cx="57150" cy="56515"/>
            </a:xfrm>
            <a:custGeom>
              <a:avLst/>
              <a:gdLst/>
              <a:ahLst/>
              <a:cxnLst/>
              <a:rect l="l" t="t" r="r" b="b"/>
              <a:pathLst>
                <a:path w="57150" h="56514">
                  <a:moveTo>
                    <a:pt x="28484" y="0"/>
                  </a:moveTo>
                  <a:lnTo>
                    <a:pt x="17289" y="2348"/>
                  </a:lnTo>
                  <a:lnTo>
                    <a:pt x="8247" y="8615"/>
                  </a:lnTo>
                  <a:lnTo>
                    <a:pt x="2202" y="17636"/>
                  </a:lnTo>
                  <a:lnTo>
                    <a:pt x="0" y="28244"/>
                  </a:lnTo>
                  <a:lnTo>
                    <a:pt x="2218" y="39335"/>
                  </a:lnTo>
                  <a:lnTo>
                    <a:pt x="8289" y="48306"/>
                  </a:lnTo>
                  <a:lnTo>
                    <a:pt x="17337" y="54309"/>
                  </a:lnTo>
                  <a:lnTo>
                    <a:pt x="28484" y="56498"/>
                  </a:lnTo>
                  <a:lnTo>
                    <a:pt x="39614" y="54309"/>
                  </a:lnTo>
                  <a:lnTo>
                    <a:pt x="48623" y="48306"/>
                  </a:lnTo>
                  <a:lnTo>
                    <a:pt x="54656" y="39335"/>
                  </a:lnTo>
                  <a:lnTo>
                    <a:pt x="56857" y="28244"/>
                  </a:lnTo>
                  <a:lnTo>
                    <a:pt x="54656" y="17158"/>
                  </a:lnTo>
                  <a:lnTo>
                    <a:pt x="48623" y="8191"/>
                  </a:lnTo>
                  <a:lnTo>
                    <a:pt x="39614" y="2189"/>
                  </a:lnTo>
                  <a:lnTo>
                    <a:pt x="28484" y="0"/>
                  </a:lnTo>
                  <a:close/>
                </a:path>
              </a:pathLst>
            </a:custGeom>
            <a:solidFill>
              <a:srgbClr val="F88F18"/>
            </a:solidFill>
          </p:spPr>
          <p:txBody>
            <a:bodyPr wrap="square" lIns="0" tIns="0" rIns="0" bIns="0" rtlCol="0"/>
            <a:lstStyle/>
            <a:p>
              <a:endParaRPr/>
            </a:p>
          </p:txBody>
        </p:sp>
        <p:sp>
          <p:nvSpPr>
            <p:cNvPr id="29" name="object 29"/>
            <p:cNvSpPr/>
            <p:nvPr/>
          </p:nvSpPr>
          <p:spPr>
            <a:xfrm>
              <a:off x="4559998" y="3802202"/>
              <a:ext cx="342265" cy="113030"/>
            </a:xfrm>
            <a:custGeom>
              <a:avLst/>
              <a:gdLst/>
              <a:ahLst/>
              <a:cxnLst/>
              <a:rect l="l" t="t" r="r" b="b"/>
              <a:pathLst>
                <a:path w="342264" h="113029">
                  <a:moveTo>
                    <a:pt x="56743" y="56502"/>
                  </a:moveTo>
                  <a:lnTo>
                    <a:pt x="54546" y="45415"/>
                  </a:lnTo>
                  <a:lnTo>
                    <a:pt x="48514" y="36449"/>
                  </a:lnTo>
                  <a:lnTo>
                    <a:pt x="39509" y="30441"/>
                  </a:lnTo>
                  <a:lnTo>
                    <a:pt x="28371" y="28257"/>
                  </a:lnTo>
                  <a:lnTo>
                    <a:pt x="17233" y="30441"/>
                  </a:lnTo>
                  <a:lnTo>
                    <a:pt x="8229" y="36449"/>
                  </a:lnTo>
                  <a:lnTo>
                    <a:pt x="2197" y="45415"/>
                  </a:lnTo>
                  <a:lnTo>
                    <a:pt x="0" y="56502"/>
                  </a:lnTo>
                  <a:lnTo>
                    <a:pt x="2197" y="67589"/>
                  </a:lnTo>
                  <a:lnTo>
                    <a:pt x="8229" y="76555"/>
                  </a:lnTo>
                  <a:lnTo>
                    <a:pt x="17233" y="82550"/>
                  </a:lnTo>
                  <a:lnTo>
                    <a:pt x="28371" y="84747"/>
                  </a:lnTo>
                  <a:lnTo>
                    <a:pt x="39509" y="82550"/>
                  </a:lnTo>
                  <a:lnTo>
                    <a:pt x="48514" y="76555"/>
                  </a:lnTo>
                  <a:lnTo>
                    <a:pt x="54546" y="67589"/>
                  </a:lnTo>
                  <a:lnTo>
                    <a:pt x="56743" y="56502"/>
                  </a:lnTo>
                  <a:close/>
                </a:path>
                <a:path w="342264" h="113029">
                  <a:moveTo>
                    <a:pt x="227330" y="56502"/>
                  </a:moveTo>
                  <a:lnTo>
                    <a:pt x="222923" y="34328"/>
                  </a:lnTo>
                  <a:lnTo>
                    <a:pt x="210845" y="16383"/>
                  </a:lnTo>
                  <a:lnTo>
                    <a:pt x="192786" y="4381"/>
                  </a:lnTo>
                  <a:lnTo>
                    <a:pt x="170459" y="0"/>
                  </a:lnTo>
                  <a:lnTo>
                    <a:pt x="148183" y="4381"/>
                  </a:lnTo>
                  <a:lnTo>
                    <a:pt x="130124" y="16383"/>
                  </a:lnTo>
                  <a:lnTo>
                    <a:pt x="118021" y="34328"/>
                  </a:lnTo>
                  <a:lnTo>
                    <a:pt x="113601" y="56502"/>
                  </a:lnTo>
                  <a:lnTo>
                    <a:pt x="118008" y="78676"/>
                  </a:lnTo>
                  <a:lnTo>
                    <a:pt x="130086" y="96608"/>
                  </a:lnTo>
                  <a:lnTo>
                    <a:pt x="148132" y="108610"/>
                  </a:lnTo>
                  <a:lnTo>
                    <a:pt x="170459" y="112991"/>
                  </a:lnTo>
                  <a:lnTo>
                    <a:pt x="192786" y="108610"/>
                  </a:lnTo>
                  <a:lnTo>
                    <a:pt x="210845" y="96608"/>
                  </a:lnTo>
                  <a:lnTo>
                    <a:pt x="222923" y="78676"/>
                  </a:lnTo>
                  <a:lnTo>
                    <a:pt x="227330" y="56502"/>
                  </a:lnTo>
                  <a:close/>
                </a:path>
                <a:path w="342264" h="113029">
                  <a:moveTo>
                    <a:pt x="342176" y="56502"/>
                  </a:moveTo>
                  <a:lnTo>
                    <a:pt x="339966" y="45415"/>
                  </a:lnTo>
                  <a:lnTo>
                    <a:pt x="333933" y="36449"/>
                  </a:lnTo>
                  <a:lnTo>
                    <a:pt x="324929" y="30441"/>
                  </a:lnTo>
                  <a:lnTo>
                    <a:pt x="313804" y="28257"/>
                  </a:lnTo>
                  <a:lnTo>
                    <a:pt x="302653" y="30441"/>
                  </a:lnTo>
                  <a:lnTo>
                    <a:pt x="293598" y="36449"/>
                  </a:lnTo>
                  <a:lnTo>
                    <a:pt x="287528" y="45415"/>
                  </a:lnTo>
                  <a:lnTo>
                    <a:pt x="285318" y="56502"/>
                  </a:lnTo>
                  <a:lnTo>
                    <a:pt x="287528" y="67589"/>
                  </a:lnTo>
                  <a:lnTo>
                    <a:pt x="293598" y="76555"/>
                  </a:lnTo>
                  <a:lnTo>
                    <a:pt x="302653" y="82550"/>
                  </a:lnTo>
                  <a:lnTo>
                    <a:pt x="313804" y="84747"/>
                  </a:lnTo>
                  <a:lnTo>
                    <a:pt x="324929" y="82550"/>
                  </a:lnTo>
                  <a:lnTo>
                    <a:pt x="333933" y="76555"/>
                  </a:lnTo>
                  <a:lnTo>
                    <a:pt x="339966" y="67589"/>
                  </a:lnTo>
                  <a:lnTo>
                    <a:pt x="342176" y="56502"/>
                  </a:lnTo>
                  <a:close/>
                </a:path>
              </a:pathLst>
            </a:custGeom>
            <a:solidFill>
              <a:srgbClr val="FFD300"/>
            </a:solidFill>
          </p:spPr>
          <p:txBody>
            <a:bodyPr wrap="square" lIns="0" tIns="0" rIns="0" bIns="0" rtlCol="0"/>
            <a:lstStyle/>
            <a:p>
              <a:endParaRPr/>
            </a:p>
          </p:txBody>
        </p:sp>
        <p:sp>
          <p:nvSpPr>
            <p:cNvPr id="30" name="object 30"/>
            <p:cNvSpPr/>
            <p:nvPr/>
          </p:nvSpPr>
          <p:spPr>
            <a:xfrm>
              <a:off x="4814684" y="3398837"/>
              <a:ext cx="172085" cy="241935"/>
            </a:xfrm>
            <a:custGeom>
              <a:avLst/>
              <a:gdLst/>
              <a:ahLst/>
              <a:cxnLst/>
              <a:rect l="l" t="t" r="r" b="b"/>
              <a:pathLst>
                <a:path w="172085" h="241935">
                  <a:moveTo>
                    <a:pt x="29502" y="222592"/>
                  </a:moveTo>
                  <a:lnTo>
                    <a:pt x="27254" y="219202"/>
                  </a:lnTo>
                  <a:lnTo>
                    <a:pt x="24993" y="216941"/>
                  </a:lnTo>
                  <a:lnTo>
                    <a:pt x="22745" y="213550"/>
                  </a:lnTo>
                  <a:lnTo>
                    <a:pt x="19253" y="212420"/>
                  </a:lnTo>
                  <a:lnTo>
                    <a:pt x="10134" y="212420"/>
                  </a:lnTo>
                  <a:lnTo>
                    <a:pt x="6756" y="214680"/>
                  </a:lnTo>
                  <a:lnTo>
                    <a:pt x="4508" y="216941"/>
                  </a:lnTo>
                  <a:lnTo>
                    <a:pt x="1130" y="219202"/>
                  </a:lnTo>
                  <a:lnTo>
                    <a:pt x="0" y="223710"/>
                  </a:lnTo>
                  <a:lnTo>
                    <a:pt x="0" y="235026"/>
                  </a:lnTo>
                  <a:lnTo>
                    <a:pt x="6756" y="241795"/>
                  </a:lnTo>
                  <a:lnTo>
                    <a:pt x="19367" y="241795"/>
                  </a:lnTo>
                  <a:lnTo>
                    <a:pt x="22745" y="239534"/>
                  </a:lnTo>
                  <a:lnTo>
                    <a:pt x="24993" y="237274"/>
                  </a:lnTo>
                  <a:lnTo>
                    <a:pt x="28371" y="235026"/>
                  </a:lnTo>
                  <a:lnTo>
                    <a:pt x="29502" y="231635"/>
                  </a:lnTo>
                  <a:lnTo>
                    <a:pt x="29502" y="222592"/>
                  </a:lnTo>
                  <a:close/>
                </a:path>
                <a:path w="172085" h="241935">
                  <a:moveTo>
                    <a:pt x="114731" y="10172"/>
                  </a:moveTo>
                  <a:lnTo>
                    <a:pt x="112483" y="6781"/>
                  </a:lnTo>
                  <a:lnTo>
                    <a:pt x="110236" y="4521"/>
                  </a:lnTo>
                  <a:lnTo>
                    <a:pt x="107975" y="2273"/>
                  </a:lnTo>
                  <a:lnTo>
                    <a:pt x="104597" y="0"/>
                  </a:lnTo>
                  <a:lnTo>
                    <a:pt x="95364" y="0"/>
                  </a:lnTo>
                  <a:lnTo>
                    <a:pt x="91986" y="2273"/>
                  </a:lnTo>
                  <a:lnTo>
                    <a:pt x="89738" y="4521"/>
                  </a:lnTo>
                  <a:lnTo>
                    <a:pt x="86360" y="6781"/>
                  </a:lnTo>
                  <a:lnTo>
                    <a:pt x="85242" y="11303"/>
                  </a:lnTo>
                  <a:lnTo>
                    <a:pt x="85242" y="22606"/>
                  </a:lnTo>
                  <a:lnTo>
                    <a:pt x="91986" y="29375"/>
                  </a:lnTo>
                  <a:lnTo>
                    <a:pt x="104597" y="29375"/>
                  </a:lnTo>
                  <a:lnTo>
                    <a:pt x="107975" y="27127"/>
                  </a:lnTo>
                  <a:lnTo>
                    <a:pt x="110236" y="24866"/>
                  </a:lnTo>
                  <a:lnTo>
                    <a:pt x="113614" y="22606"/>
                  </a:lnTo>
                  <a:lnTo>
                    <a:pt x="114731" y="19202"/>
                  </a:lnTo>
                  <a:lnTo>
                    <a:pt x="114731" y="10172"/>
                  </a:lnTo>
                  <a:close/>
                </a:path>
                <a:path w="172085" h="241935">
                  <a:moveTo>
                    <a:pt x="171589" y="207899"/>
                  </a:moveTo>
                  <a:lnTo>
                    <a:pt x="169341" y="204508"/>
                  </a:lnTo>
                  <a:lnTo>
                    <a:pt x="167093" y="202260"/>
                  </a:lnTo>
                  <a:lnTo>
                    <a:pt x="164833" y="199986"/>
                  </a:lnTo>
                  <a:lnTo>
                    <a:pt x="161455" y="197739"/>
                  </a:lnTo>
                  <a:lnTo>
                    <a:pt x="152234" y="197739"/>
                  </a:lnTo>
                  <a:lnTo>
                    <a:pt x="148844" y="199986"/>
                  </a:lnTo>
                  <a:lnTo>
                    <a:pt x="146596" y="202260"/>
                  </a:lnTo>
                  <a:lnTo>
                    <a:pt x="143217" y="204508"/>
                  </a:lnTo>
                  <a:lnTo>
                    <a:pt x="142100" y="209029"/>
                  </a:lnTo>
                  <a:lnTo>
                    <a:pt x="142100" y="220332"/>
                  </a:lnTo>
                  <a:lnTo>
                    <a:pt x="148844" y="227114"/>
                  </a:lnTo>
                  <a:lnTo>
                    <a:pt x="161455" y="227114"/>
                  </a:lnTo>
                  <a:lnTo>
                    <a:pt x="164833" y="224853"/>
                  </a:lnTo>
                  <a:lnTo>
                    <a:pt x="167093" y="222592"/>
                  </a:lnTo>
                  <a:lnTo>
                    <a:pt x="170472" y="220332"/>
                  </a:lnTo>
                  <a:lnTo>
                    <a:pt x="171589" y="216941"/>
                  </a:lnTo>
                  <a:lnTo>
                    <a:pt x="171589" y="207899"/>
                  </a:lnTo>
                  <a:close/>
                </a:path>
              </a:pathLst>
            </a:custGeom>
            <a:solidFill>
              <a:srgbClr val="93D3FF"/>
            </a:solidFill>
          </p:spPr>
          <p:txBody>
            <a:bodyPr wrap="square" lIns="0" tIns="0" rIns="0" bIns="0" rtlCol="0"/>
            <a:lstStyle/>
            <a:p>
              <a:endParaRPr/>
            </a:p>
          </p:txBody>
        </p:sp>
        <p:sp>
          <p:nvSpPr>
            <p:cNvPr id="31" name="object 31"/>
            <p:cNvSpPr/>
            <p:nvPr/>
          </p:nvSpPr>
          <p:spPr>
            <a:xfrm>
              <a:off x="4706598" y="3819144"/>
              <a:ext cx="46990" cy="78105"/>
            </a:xfrm>
            <a:custGeom>
              <a:avLst/>
              <a:gdLst/>
              <a:ahLst/>
              <a:cxnLst/>
              <a:rect l="l" t="t" r="r" b="b"/>
              <a:pathLst>
                <a:path w="46989" h="78104">
                  <a:moveTo>
                    <a:pt x="5745" y="49713"/>
                  </a:moveTo>
                  <a:lnTo>
                    <a:pt x="0" y="61018"/>
                  </a:lnTo>
                  <a:lnTo>
                    <a:pt x="6874" y="64406"/>
                  </a:lnTo>
                  <a:lnTo>
                    <a:pt x="14754" y="66662"/>
                  </a:lnTo>
                  <a:lnTo>
                    <a:pt x="21732" y="67794"/>
                  </a:lnTo>
                  <a:lnTo>
                    <a:pt x="21732" y="77967"/>
                  </a:lnTo>
                  <a:lnTo>
                    <a:pt x="26237" y="77967"/>
                  </a:lnTo>
                  <a:lnTo>
                    <a:pt x="26237" y="66662"/>
                  </a:lnTo>
                  <a:lnTo>
                    <a:pt x="31973" y="66662"/>
                  </a:lnTo>
                  <a:lnTo>
                    <a:pt x="34230" y="65539"/>
                  </a:lnTo>
                  <a:lnTo>
                    <a:pt x="37719" y="64406"/>
                  </a:lnTo>
                  <a:lnTo>
                    <a:pt x="38848" y="63274"/>
                  </a:lnTo>
                  <a:lnTo>
                    <a:pt x="41095" y="62141"/>
                  </a:lnTo>
                  <a:lnTo>
                    <a:pt x="44471" y="58754"/>
                  </a:lnTo>
                  <a:lnTo>
                    <a:pt x="45597" y="56498"/>
                  </a:lnTo>
                  <a:lnTo>
                    <a:pt x="26237" y="56498"/>
                  </a:lnTo>
                  <a:lnTo>
                    <a:pt x="26237" y="55366"/>
                  </a:lnTo>
                  <a:lnTo>
                    <a:pt x="19372" y="55366"/>
                  </a:lnTo>
                  <a:lnTo>
                    <a:pt x="17115" y="54233"/>
                  </a:lnTo>
                  <a:lnTo>
                    <a:pt x="13626" y="54233"/>
                  </a:lnTo>
                  <a:lnTo>
                    <a:pt x="10250" y="51978"/>
                  </a:lnTo>
                  <a:lnTo>
                    <a:pt x="7993" y="50845"/>
                  </a:lnTo>
                  <a:lnTo>
                    <a:pt x="6874" y="50845"/>
                  </a:lnTo>
                  <a:lnTo>
                    <a:pt x="5745" y="49713"/>
                  </a:lnTo>
                  <a:close/>
                </a:path>
                <a:path w="46989" h="78104">
                  <a:moveTo>
                    <a:pt x="46728" y="46325"/>
                  </a:moveTo>
                  <a:lnTo>
                    <a:pt x="28484" y="46325"/>
                  </a:lnTo>
                  <a:lnTo>
                    <a:pt x="29613" y="47458"/>
                  </a:lnTo>
                  <a:lnTo>
                    <a:pt x="30854" y="48590"/>
                  </a:lnTo>
                  <a:lnTo>
                    <a:pt x="33102" y="49713"/>
                  </a:lnTo>
                  <a:lnTo>
                    <a:pt x="33102" y="55366"/>
                  </a:lnTo>
                  <a:lnTo>
                    <a:pt x="30741" y="56498"/>
                  </a:lnTo>
                  <a:lnTo>
                    <a:pt x="45597" y="56498"/>
                  </a:lnTo>
                  <a:lnTo>
                    <a:pt x="46728" y="54233"/>
                  </a:lnTo>
                  <a:lnTo>
                    <a:pt x="46728" y="46325"/>
                  </a:lnTo>
                  <a:close/>
                </a:path>
                <a:path w="46989" h="78104">
                  <a:moveTo>
                    <a:pt x="26124" y="0"/>
                  </a:moveTo>
                  <a:lnTo>
                    <a:pt x="20491" y="0"/>
                  </a:lnTo>
                  <a:lnTo>
                    <a:pt x="20491" y="7908"/>
                  </a:lnTo>
                  <a:lnTo>
                    <a:pt x="18131" y="9040"/>
                  </a:lnTo>
                  <a:lnTo>
                    <a:pt x="15874" y="9040"/>
                  </a:lnTo>
                  <a:lnTo>
                    <a:pt x="13626" y="10172"/>
                  </a:lnTo>
                  <a:lnTo>
                    <a:pt x="9009" y="11305"/>
                  </a:lnTo>
                  <a:lnTo>
                    <a:pt x="5633" y="14693"/>
                  </a:lnTo>
                  <a:lnTo>
                    <a:pt x="2256" y="21468"/>
                  </a:lnTo>
                  <a:lnTo>
                    <a:pt x="2256" y="33897"/>
                  </a:lnTo>
                  <a:lnTo>
                    <a:pt x="5745" y="37285"/>
                  </a:lnTo>
                  <a:lnTo>
                    <a:pt x="11369" y="40682"/>
                  </a:lnTo>
                  <a:lnTo>
                    <a:pt x="20491" y="42937"/>
                  </a:lnTo>
                  <a:lnTo>
                    <a:pt x="22748" y="44070"/>
                  </a:lnTo>
                  <a:lnTo>
                    <a:pt x="22748" y="55366"/>
                  </a:lnTo>
                  <a:lnTo>
                    <a:pt x="26237" y="55366"/>
                  </a:lnTo>
                  <a:lnTo>
                    <a:pt x="26237" y="46325"/>
                  </a:lnTo>
                  <a:lnTo>
                    <a:pt x="46728" y="46325"/>
                  </a:lnTo>
                  <a:lnTo>
                    <a:pt x="46728" y="44070"/>
                  </a:lnTo>
                  <a:lnTo>
                    <a:pt x="45600" y="41805"/>
                  </a:lnTo>
                  <a:lnTo>
                    <a:pt x="44471" y="38417"/>
                  </a:lnTo>
                  <a:lnTo>
                    <a:pt x="42111" y="36162"/>
                  </a:lnTo>
                  <a:lnTo>
                    <a:pt x="36478" y="33897"/>
                  </a:lnTo>
                  <a:lnTo>
                    <a:pt x="34117" y="32764"/>
                  </a:lnTo>
                  <a:lnTo>
                    <a:pt x="30741" y="32764"/>
                  </a:lnTo>
                  <a:lnTo>
                    <a:pt x="26237" y="30509"/>
                  </a:lnTo>
                  <a:lnTo>
                    <a:pt x="20491" y="30509"/>
                  </a:lnTo>
                  <a:lnTo>
                    <a:pt x="19372" y="29377"/>
                  </a:lnTo>
                  <a:lnTo>
                    <a:pt x="18243" y="29377"/>
                  </a:lnTo>
                  <a:lnTo>
                    <a:pt x="17115" y="28244"/>
                  </a:lnTo>
                  <a:lnTo>
                    <a:pt x="17115" y="23733"/>
                  </a:lnTo>
                  <a:lnTo>
                    <a:pt x="19372" y="21468"/>
                  </a:lnTo>
                  <a:lnTo>
                    <a:pt x="26237" y="21468"/>
                  </a:lnTo>
                  <a:lnTo>
                    <a:pt x="26237" y="19213"/>
                  </a:lnTo>
                  <a:lnTo>
                    <a:pt x="41549" y="19213"/>
                  </a:lnTo>
                  <a:lnTo>
                    <a:pt x="44368" y="13560"/>
                  </a:lnTo>
                  <a:lnTo>
                    <a:pt x="41998" y="12428"/>
                  </a:lnTo>
                  <a:lnTo>
                    <a:pt x="39751" y="11305"/>
                  </a:lnTo>
                  <a:lnTo>
                    <a:pt x="32989" y="9040"/>
                  </a:lnTo>
                  <a:lnTo>
                    <a:pt x="29500" y="7908"/>
                  </a:lnTo>
                  <a:lnTo>
                    <a:pt x="26124" y="7908"/>
                  </a:lnTo>
                  <a:lnTo>
                    <a:pt x="26124" y="0"/>
                  </a:lnTo>
                  <a:close/>
                </a:path>
                <a:path w="46989" h="78104">
                  <a:moveTo>
                    <a:pt x="26237" y="21468"/>
                  </a:moveTo>
                  <a:lnTo>
                    <a:pt x="22748" y="21468"/>
                  </a:lnTo>
                  <a:lnTo>
                    <a:pt x="22748" y="30509"/>
                  </a:lnTo>
                  <a:lnTo>
                    <a:pt x="26237" y="30509"/>
                  </a:lnTo>
                  <a:lnTo>
                    <a:pt x="26237" y="21468"/>
                  </a:lnTo>
                  <a:close/>
                </a:path>
                <a:path w="46989" h="78104">
                  <a:moveTo>
                    <a:pt x="41549" y="19213"/>
                  </a:moveTo>
                  <a:lnTo>
                    <a:pt x="27365" y="19213"/>
                  </a:lnTo>
                  <a:lnTo>
                    <a:pt x="29613" y="20336"/>
                  </a:lnTo>
                  <a:lnTo>
                    <a:pt x="30741" y="20336"/>
                  </a:lnTo>
                  <a:lnTo>
                    <a:pt x="33102" y="21468"/>
                  </a:lnTo>
                  <a:lnTo>
                    <a:pt x="36478" y="22601"/>
                  </a:lnTo>
                  <a:lnTo>
                    <a:pt x="37606" y="23733"/>
                  </a:lnTo>
                  <a:lnTo>
                    <a:pt x="37606" y="24856"/>
                  </a:lnTo>
                  <a:lnTo>
                    <a:pt x="38735" y="24856"/>
                  </a:lnTo>
                  <a:lnTo>
                    <a:pt x="41549" y="19213"/>
                  </a:lnTo>
                  <a:close/>
                </a:path>
              </a:pathLst>
            </a:custGeom>
            <a:solidFill>
              <a:srgbClr val="FFFFFF"/>
            </a:solidFill>
          </p:spPr>
          <p:txBody>
            <a:bodyPr wrap="square" lIns="0" tIns="0" rIns="0" bIns="0" rtlCol="0"/>
            <a:lstStyle/>
            <a:p>
              <a:endParaRPr/>
            </a:p>
          </p:txBody>
        </p:sp>
        <p:sp>
          <p:nvSpPr>
            <p:cNvPr id="32" name="object 32"/>
            <p:cNvSpPr/>
            <p:nvPr/>
          </p:nvSpPr>
          <p:spPr>
            <a:xfrm>
              <a:off x="4416666" y="3427082"/>
              <a:ext cx="200660" cy="227329"/>
            </a:xfrm>
            <a:custGeom>
              <a:avLst/>
              <a:gdLst/>
              <a:ahLst/>
              <a:cxnLst/>
              <a:rect l="l" t="t" r="r" b="b"/>
              <a:pathLst>
                <a:path w="200660" h="227329">
                  <a:moveTo>
                    <a:pt x="29502" y="207899"/>
                  </a:moveTo>
                  <a:lnTo>
                    <a:pt x="27241" y="204508"/>
                  </a:lnTo>
                  <a:lnTo>
                    <a:pt x="24993" y="202260"/>
                  </a:lnTo>
                  <a:lnTo>
                    <a:pt x="22745" y="199986"/>
                  </a:lnTo>
                  <a:lnTo>
                    <a:pt x="19367" y="197739"/>
                  </a:lnTo>
                  <a:lnTo>
                    <a:pt x="10134" y="197739"/>
                  </a:lnTo>
                  <a:lnTo>
                    <a:pt x="6756" y="199986"/>
                  </a:lnTo>
                  <a:lnTo>
                    <a:pt x="4508" y="202260"/>
                  </a:lnTo>
                  <a:lnTo>
                    <a:pt x="1130" y="204508"/>
                  </a:lnTo>
                  <a:lnTo>
                    <a:pt x="0" y="209029"/>
                  </a:lnTo>
                  <a:lnTo>
                    <a:pt x="0" y="220332"/>
                  </a:lnTo>
                  <a:lnTo>
                    <a:pt x="6870" y="227114"/>
                  </a:lnTo>
                  <a:lnTo>
                    <a:pt x="19367" y="227114"/>
                  </a:lnTo>
                  <a:lnTo>
                    <a:pt x="22745" y="224853"/>
                  </a:lnTo>
                  <a:lnTo>
                    <a:pt x="24993" y="222592"/>
                  </a:lnTo>
                  <a:lnTo>
                    <a:pt x="28371" y="220332"/>
                  </a:lnTo>
                  <a:lnTo>
                    <a:pt x="29502" y="216941"/>
                  </a:lnTo>
                  <a:lnTo>
                    <a:pt x="29502" y="207899"/>
                  </a:lnTo>
                  <a:close/>
                </a:path>
                <a:path w="200660" h="227329">
                  <a:moveTo>
                    <a:pt x="129590" y="10172"/>
                  </a:moveTo>
                  <a:lnTo>
                    <a:pt x="127342" y="6794"/>
                  </a:lnTo>
                  <a:lnTo>
                    <a:pt x="125095" y="4521"/>
                  </a:lnTo>
                  <a:lnTo>
                    <a:pt x="121716" y="2273"/>
                  </a:lnTo>
                  <a:lnTo>
                    <a:pt x="119341" y="0"/>
                  </a:lnTo>
                  <a:lnTo>
                    <a:pt x="110223" y="0"/>
                  </a:lnTo>
                  <a:lnTo>
                    <a:pt x="106845" y="2273"/>
                  </a:lnTo>
                  <a:lnTo>
                    <a:pt x="104597" y="4521"/>
                  </a:lnTo>
                  <a:lnTo>
                    <a:pt x="101219" y="6794"/>
                  </a:lnTo>
                  <a:lnTo>
                    <a:pt x="100101" y="11315"/>
                  </a:lnTo>
                  <a:lnTo>
                    <a:pt x="100101" y="22606"/>
                  </a:lnTo>
                  <a:lnTo>
                    <a:pt x="106845" y="29375"/>
                  </a:lnTo>
                  <a:lnTo>
                    <a:pt x="119456" y="29375"/>
                  </a:lnTo>
                  <a:lnTo>
                    <a:pt x="122834" y="27127"/>
                  </a:lnTo>
                  <a:lnTo>
                    <a:pt x="125095" y="24866"/>
                  </a:lnTo>
                  <a:lnTo>
                    <a:pt x="128473" y="22606"/>
                  </a:lnTo>
                  <a:lnTo>
                    <a:pt x="129590" y="19215"/>
                  </a:lnTo>
                  <a:lnTo>
                    <a:pt x="129590" y="10172"/>
                  </a:lnTo>
                  <a:close/>
                </a:path>
                <a:path w="200660" h="227329">
                  <a:moveTo>
                    <a:pt x="200075" y="194348"/>
                  </a:moveTo>
                  <a:lnTo>
                    <a:pt x="197827" y="190957"/>
                  </a:lnTo>
                  <a:lnTo>
                    <a:pt x="195580" y="188696"/>
                  </a:lnTo>
                  <a:lnTo>
                    <a:pt x="193319" y="185305"/>
                  </a:lnTo>
                  <a:lnTo>
                    <a:pt x="189941" y="184175"/>
                  </a:lnTo>
                  <a:lnTo>
                    <a:pt x="180708" y="184175"/>
                  </a:lnTo>
                  <a:lnTo>
                    <a:pt x="177330" y="186436"/>
                  </a:lnTo>
                  <a:lnTo>
                    <a:pt x="175082" y="188696"/>
                  </a:lnTo>
                  <a:lnTo>
                    <a:pt x="171704" y="190957"/>
                  </a:lnTo>
                  <a:lnTo>
                    <a:pt x="170573" y="195465"/>
                  </a:lnTo>
                  <a:lnTo>
                    <a:pt x="170573" y="206781"/>
                  </a:lnTo>
                  <a:lnTo>
                    <a:pt x="177330" y="213550"/>
                  </a:lnTo>
                  <a:lnTo>
                    <a:pt x="189941" y="213550"/>
                  </a:lnTo>
                  <a:lnTo>
                    <a:pt x="193319" y="211289"/>
                  </a:lnTo>
                  <a:lnTo>
                    <a:pt x="195580" y="209029"/>
                  </a:lnTo>
                  <a:lnTo>
                    <a:pt x="198945" y="206781"/>
                  </a:lnTo>
                  <a:lnTo>
                    <a:pt x="200075" y="203390"/>
                  </a:lnTo>
                  <a:lnTo>
                    <a:pt x="200075" y="194348"/>
                  </a:lnTo>
                  <a:close/>
                </a:path>
              </a:pathLst>
            </a:custGeom>
            <a:solidFill>
              <a:srgbClr val="93D3FF"/>
            </a:solidFill>
          </p:spPr>
          <p:txBody>
            <a:bodyPr wrap="square" lIns="0" tIns="0" rIns="0" bIns="0" rtlCol="0"/>
            <a:lstStyle/>
            <a:p>
              <a:endParaRPr/>
            </a:p>
          </p:txBody>
        </p:sp>
      </p:grpSp>
      <p:grpSp>
        <p:nvGrpSpPr>
          <p:cNvPr id="33" name="object 33"/>
          <p:cNvGrpSpPr/>
          <p:nvPr/>
        </p:nvGrpSpPr>
        <p:grpSpPr>
          <a:xfrm>
            <a:off x="4479055" y="4738438"/>
            <a:ext cx="542925" cy="537210"/>
            <a:chOff x="4479055" y="4738438"/>
            <a:chExt cx="542925" cy="537210"/>
          </a:xfrm>
        </p:grpSpPr>
        <p:sp>
          <p:nvSpPr>
            <p:cNvPr id="34" name="object 34"/>
            <p:cNvSpPr/>
            <p:nvPr/>
          </p:nvSpPr>
          <p:spPr>
            <a:xfrm>
              <a:off x="4501782" y="4797259"/>
              <a:ext cx="495934" cy="467359"/>
            </a:xfrm>
            <a:custGeom>
              <a:avLst/>
              <a:gdLst/>
              <a:ahLst/>
              <a:cxnLst/>
              <a:rect l="l" t="t" r="r" b="b"/>
              <a:pathLst>
                <a:path w="495935" h="467360">
                  <a:moveTo>
                    <a:pt x="47244" y="127939"/>
                  </a:moveTo>
                  <a:lnTo>
                    <a:pt x="45402" y="118770"/>
                  </a:lnTo>
                  <a:lnTo>
                    <a:pt x="40360" y="111353"/>
                  </a:lnTo>
                  <a:lnTo>
                    <a:pt x="32842" y="106400"/>
                  </a:lnTo>
                  <a:lnTo>
                    <a:pt x="23571" y="104584"/>
                  </a:lnTo>
                  <a:lnTo>
                    <a:pt x="14706" y="106527"/>
                  </a:lnTo>
                  <a:lnTo>
                    <a:pt x="7162" y="111709"/>
                  </a:lnTo>
                  <a:lnTo>
                    <a:pt x="1917" y="119164"/>
                  </a:lnTo>
                  <a:lnTo>
                    <a:pt x="0" y="127939"/>
                  </a:lnTo>
                  <a:lnTo>
                    <a:pt x="1828" y="137096"/>
                  </a:lnTo>
                  <a:lnTo>
                    <a:pt x="6845" y="144500"/>
                  </a:lnTo>
                  <a:lnTo>
                    <a:pt x="14325" y="149466"/>
                  </a:lnTo>
                  <a:lnTo>
                    <a:pt x="23571" y="151269"/>
                  </a:lnTo>
                  <a:lnTo>
                    <a:pt x="32880" y="149466"/>
                  </a:lnTo>
                  <a:lnTo>
                    <a:pt x="40386" y="144500"/>
                  </a:lnTo>
                  <a:lnTo>
                    <a:pt x="45415" y="137096"/>
                  </a:lnTo>
                  <a:lnTo>
                    <a:pt x="47244" y="127939"/>
                  </a:lnTo>
                  <a:close/>
                </a:path>
                <a:path w="495935" h="467360">
                  <a:moveTo>
                    <a:pt x="59397" y="443547"/>
                  </a:moveTo>
                  <a:lnTo>
                    <a:pt x="57569" y="434378"/>
                  </a:lnTo>
                  <a:lnTo>
                    <a:pt x="52565" y="426974"/>
                  </a:lnTo>
                  <a:lnTo>
                    <a:pt x="45085" y="422008"/>
                  </a:lnTo>
                  <a:lnTo>
                    <a:pt x="35826" y="420204"/>
                  </a:lnTo>
                  <a:lnTo>
                    <a:pt x="26581" y="422008"/>
                  </a:lnTo>
                  <a:lnTo>
                    <a:pt x="19088" y="426974"/>
                  </a:lnTo>
                  <a:lnTo>
                    <a:pt x="14046" y="434378"/>
                  </a:lnTo>
                  <a:lnTo>
                    <a:pt x="12166" y="443547"/>
                  </a:lnTo>
                  <a:lnTo>
                    <a:pt x="14008" y="452704"/>
                  </a:lnTo>
                  <a:lnTo>
                    <a:pt x="19050" y="460121"/>
                  </a:lnTo>
                  <a:lnTo>
                    <a:pt x="26568" y="465074"/>
                  </a:lnTo>
                  <a:lnTo>
                    <a:pt x="35826" y="466890"/>
                  </a:lnTo>
                  <a:lnTo>
                    <a:pt x="45085" y="465074"/>
                  </a:lnTo>
                  <a:lnTo>
                    <a:pt x="52565" y="460121"/>
                  </a:lnTo>
                  <a:lnTo>
                    <a:pt x="57569" y="452704"/>
                  </a:lnTo>
                  <a:lnTo>
                    <a:pt x="59397" y="443547"/>
                  </a:lnTo>
                  <a:close/>
                </a:path>
                <a:path w="495935" h="467360">
                  <a:moveTo>
                    <a:pt x="495909" y="28956"/>
                  </a:moveTo>
                  <a:lnTo>
                    <a:pt x="493598" y="17729"/>
                  </a:lnTo>
                  <a:lnTo>
                    <a:pt x="487311" y="8521"/>
                  </a:lnTo>
                  <a:lnTo>
                    <a:pt x="477989" y="2298"/>
                  </a:lnTo>
                  <a:lnTo>
                    <a:pt x="466623" y="0"/>
                  </a:lnTo>
                  <a:lnTo>
                    <a:pt x="455307" y="2298"/>
                  </a:lnTo>
                  <a:lnTo>
                    <a:pt x="445998" y="8521"/>
                  </a:lnTo>
                  <a:lnTo>
                    <a:pt x="439674" y="17729"/>
                  </a:lnTo>
                  <a:lnTo>
                    <a:pt x="437349" y="28956"/>
                  </a:lnTo>
                  <a:lnTo>
                    <a:pt x="439661" y="40170"/>
                  </a:lnTo>
                  <a:lnTo>
                    <a:pt x="445960" y="49377"/>
                  </a:lnTo>
                  <a:lnTo>
                    <a:pt x="455269" y="55613"/>
                  </a:lnTo>
                  <a:lnTo>
                    <a:pt x="466623" y="57899"/>
                  </a:lnTo>
                  <a:lnTo>
                    <a:pt x="477989" y="55613"/>
                  </a:lnTo>
                  <a:lnTo>
                    <a:pt x="487311" y="49377"/>
                  </a:lnTo>
                  <a:lnTo>
                    <a:pt x="493598" y="40170"/>
                  </a:lnTo>
                  <a:lnTo>
                    <a:pt x="495909" y="28956"/>
                  </a:lnTo>
                  <a:close/>
                </a:path>
              </a:pathLst>
            </a:custGeom>
            <a:solidFill>
              <a:srgbClr val="07CC66"/>
            </a:solidFill>
          </p:spPr>
          <p:txBody>
            <a:bodyPr wrap="square" lIns="0" tIns="0" rIns="0" bIns="0" rtlCol="0"/>
            <a:lstStyle/>
            <a:p>
              <a:endParaRPr/>
            </a:p>
          </p:txBody>
        </p:sp>
        <p:sp>
          <p:nvSpPr>
            <p:cNvPr id="35" name="object 35"/>
            <p:cNvSpPr/>
            <p:nvPr/>
          </p:nvSpPr>
          <p:spPr>
            <a:xfrm>
              <a:off x="4655775" y="4820605"/>
              <a:ext cx="189230" cy="187325"/>
            </a:xfrm>
            <a:custGeom>
              <a:avLst/>
              <a:gdLst/>
              <a:ahLst/>
              <a:cxnLst/>
              <a:rect l="l" t="t" r="r" b="b"/>
              <a:pathLst>
                <a:path w="189229" h="187325">
                  <a:moveTo>
                    <a:pt x="94484" y="0"/>
                  </a:moveTo>
                  <a:lnTo>
                    <a:pt x="57779" y="7368"/>
                  </a:lnTo>
                  <a:lnTo>
                    <a:pt x="27738" y="27429"/>
                  </a:lnTo>
                  <a:lnTo>
                    <a:pt x="7449" y="57119"/>
                  </a:lnTo>
                  <a:lnTo>
                    <a:pt x="0" y="93374"/>
                  </a:lnTo>
                  <a:lnTo>
                    <a:pt x="7462" y="129632"/>
                  </a:lnTo>
                  <a:lnTo>
                    <a:pt x="27773" y="159322"/>
                  </a:lnTo>
                  <a:lnTo>
                    <a:pt x="57818" y="179381"/>
                  </a:lnTo>
                  <a:lnTo>
                    <a:pt x="94484" y="186748"/>
                  </a:lnTo>
                  <a:lnTo>
                    <a:pt x="131189" y="179381"/>
                  </a:lnTo>
                  <a:lnTo>
                    <a:pt x="161230" y="159322"/>
                  </a:lnTo>
                  <a:lnTo>
                    <a:pt x="181519" y="129632"/>
                  </a:lnTo>
                  <a:lnTo>
                    <a:pt x="188968" y="93374"/>
                  </a:lnTo>
                  <a:lnTo>
                    <a:pt x="181506" y="57119"/>
                  </a:lnTo>
                  <a:lnTo>
                    <a:pt x="161195" y="27429"/>
                  </a:lnTo>
                  <a:lnTo>
                    <a:pt x="131150" y="7368"/>
                  </a:lnTo>
                  <a:lnTo>
                    <a:pt x="94484" y="0"/>
                  </a:lnTo>
                  <a:close/>
                </a:path>
              </a:pathLst>
            </a:custGeom>
            <a:solidFill>
              <a:srgbClr val="FFD300"/>
            </a:solidFill>
          </p:spPr>
          <p:txBody>
            <a:bodyPr wrap="square" lIns="0" tIns="0" rIns="0" bIns="0" rtlCol="0"/>
            <a:lstStyle/>
            <a:p>
              <a:endParaRPr/>
            </a:p>
          </p:txBody>
        </p:sp>
        <p:sp>
          <p:nvSpPr>
            <p:cNvPr id="36" name="object 36"/>
            <p:cNvSpPr/>
            <p:nvPr/>
          </p:nvSpPr>
          <p:spPr>
            <a:xfrm>
              <a:off x="4479049" y="5033505"/>
              <a:ext cx="542925" cy="231140"/>
            </a:xfrm>
            <a:custGeom>
              <a:avLst/>
              <a:gdLst/>
              <a:ahLst/>
              <a:cxnLst/>
              <a:rect l="l" t="t" r="r" b="b"/>
              <a:pathLst>
                <a:path w="542925" h="231139">
                  <a:moveTo>
                    <a:pt x="235280" y="157810"/>
                  </a:moveTo>
                  <a:lnTo>
                    <a:pt x="228142" y="122377"/>
                  </a:lnTo>
                  <a:lnTo>
                    <a:pt x="208673" y="93497"/>
                  </a:lnTo>
                  <a:lnTo>
                    <a:pt x="179832" y="73901"/>
                  </a:lnTo>
                  <a:lnTo>
                    <a:pt x="144538" y="66306"/>
                  </a:lnTo>
                  <a:lnTo>
                    <a:pt x="136956" y="66306"/>
                  </a:lnTo>
                  <a:lnTo>
                    <a:pt x="116751" y="64236"/>
                  </a:lnTo>
                  <a:lnTo>
                    <a:pt x="97574" y="58127"/>
                  </a:lnTo>
                  <a:lnTo>
                    <a:pt x="80149" y="48183"/>
                  </a:lnTo>
                  <a:lnTo>
                    <a:pt x="65201" y="34544"/>
                  </a:lnTo>
                  <a:lnTo>
                    <a:pt x="40601" y="7480"/>
                  </a:lnTo>
                  <a:lnTo>
                    <a:pt x="35826" y="2806"/>
                  </a:lnTo>
                  <a:lnTo>
                    <a:pt x="30213" y="0"/>
                  </a:lnTo>
                  <a:lnTo>
                    <a:pt x="23571" y="0"/>
                  </a:lnTo>
                  <a:lnTo>
                    <a:pt x="14719" y="1676"/>
                  </a:lnTo>
                  <a:lnTo>
                    <a:pt x="7188" y="6426"/>
                  </a:lnTo>
                  <a:lnTo>
                    <a:pt x="1955" y="13792"/>
                  </a:lnTo>
                  <a:lnTo>
                    <a:pt x="0" y="23355"/>
                  </a:lnTo>
                  <a:lnTo>
                    <a:pt x="0" y="29883"/>
                  </a:lnTo>
                  <a:lnTo>
                    <a:pt x="65201" y="105511"/>
                  </a:lnTo>
                  <a:lnTo>
                    <a:pt x="97294" y="128866"/>
                  </a:lnTo>
                  <a:lnTo>
                    <a:pt x="136956" y="137261"/>
                  </a:lnTo>
                  <a:lnTo>
                    <a:pt x="147637" y="139395"/>
                  </a:lnTo>
                  <a:lnTo>
                    <a:pt x="156349" y="145199"/>
                  </a:lnTo>
                  <a:lnTo>
                    <a:pt x="162217" y="153809"/>
                  </a:lnTo>
                  <a:lnTo>
                    <a:pt x="164376" y="164350"/>
                  </a:lnTo>
                  <a:lnTo>
                    <a:pt x="164376" y="230644"/>
                  </a:lnTo>
                  <a:lnTo>
                    <a:pt x="235280" y="230644"/>
                  </a:lnTo>
                  <a:lnTo>
                    <a:pt x="235280" y="157810"/>
                  </a:lnTo>
                  <a:close/>
                </a:path>
                <a:path w="542925" h="231139">
                  <a:moveTo>
                    <a:pt x="542315" y="23355"/>
                  </a:moveTo>
                  <a:lnTo>
                    <a:pt x="540372" y="13804"/>
                  </a:lnTo>
                  <a:lnTo>
                    <a:pt x="535254" y="6540"/>
                  </a:lnTo>
                  <a:lnTo>
                    <a:pt x="528027" y="2070"/>
                  </a:lnTo>
                  <a:lnTo>
                    <a:pt x="519772" y="939"/>
                  </a:lnTo>
                  <a:lnTo>
                    <a:pt x="514057" y="939"/>
                  </a:lnTo>
                  <a:lnTo>
                    <a:pt x="507428" y="2806"/>
                  </a:lnTo>
                  <a:lnTo>
                    <a:pt x="502742" y="8407"/>
                  </a:lnTo>
                  <a:lnTo>
                    <a:pt x="478142" y="35483"/>
                  </a:lnTo>
                  <a:lnTo>
                    <a:pt x="463194" y="49110"/>
                  </a:lnTo>
                  <a:lnTo>
                    <a:pt x="445757" y="59067"/>
                  </a:lnTo>
                  <a:lnTo>
                    <a:pt x="426554" y="65163"/>
                  </a:lnTo>
                  <a:lnTo>
                    <a:pt x="406298" y="67233"/>
                  </a:lnTo>
                  <a:lnTo>
                    <a:pt x="398716" y="67233"/>
                  </a:lnTo>
                  <a:lnTo>
                    <a:pt x="366433" y="74434"/>
                  </a:lnTo>
                  <a:lnTo>
                    <a:pt x="336905" y="93967"/>
                  </a:lnTo>
                  <a:lnTo>
                    <a:pt x="315366" y="122783"/>
                  </a:lnTo>
                  <a:lnTo>
                    <a:pt x="307035" y="157810"/>
                  </a:lnTo>
                  <a:lnTo>
                    <a:pt x="307035" y="230644"/>
                  </a:lnTo>
                  <a:lnTo>
                    <a:pt x="377952" y="230644"/>
                  </a:lnTo>
                  <a:lnTo>
                    <a:pt x="377952" y="164350"/>
                  </a:lnTo>
                  <a:lnTo>
                    <a:pt x="380098" y="153809"/>
                  </a:lnTo>
                  <a:lnTo>
                    <a:pt x="385965" y="145199"/>
                  </a:lnTo>
                  <a:lnTo>
                    <a:pt x="394677" y="139395"/>
                  </a:lnTo>
                  <a:lnTo>
                    <a:pt x="405358" y="137261"/>
                  </a:lnTo>
                  <a:lnTo>
                    <a:pt x="415798" y="136740"/>
                  </a:lnTo>
                  <a:lnTo>
                    <a:pt x="425894" y="135166"/>
                  </a:lnTo>
                  <a:lnTo>
                    <a:pt x="462114" y="118935"/>
                  </a:lnTo>
                  <a:lnTo>
                    <a:pt x="536613" y="39230"/>
                  </a:lnTo>
                  <a:lnTo>
                    <a:pt x="542315" y="28956"/>
                  </a:lnTo>
                  <a:lnTo>
                    <a:pt x="542315" y="23355"/>
                  </a:lnTo>
                  <a:close/>
                </a:path>
              </a:pathLst>
            </a:custGeom>
            <a:solidFill>
              <a:srgbClr val="FFD4AB"/>
            </a:solidFill>
          </p:spPr>
          <p:txBody>
            <a:bodyPr wrap="square" lIns="0" tIns="0" rIns="0" bIns="0" rtlCol="0"/>
            <a:lstStyle/>
            <a:p>
              <a:endParaRPr/>
            </a:p>
          </p:txBody>
        </p:sp>
        <p:sp>
          <p:nvSpPr>
            <p:cNvPr id="37" name="object 37"/>
            <p:cNvSpPr/>
            <p:nvPr/>
          </p:nvSpPr>
          <p:spPr>
            <a:xfrm>
              <a:off x="4856061" y="4738446"/>
              <a:ext cx="142875" cy="503555"/>
            </a:xfrm>
            <a:custGeom>
              <a:avLst/>
              <a:gdLst/>
              <a:ahLst/>
              <a:cxnLst/>
              <a:rect l="l" t="t" r="r" b="b"/>
              <a:pathLst>
                <a:path w="142875" h="503554">
                  <a:moveTo>
                    <a:pt x="24511" y="5600"/>
                  </a:moveTo>
                  <a:lnTo>
                    <a:pt x="18897" y="0"/>
                  </a:lnTo>
                  <a:lnTo>
                    <a:pt x="12255" y="0"/>
                  </a:lnTo>
                  <a:lnTo>
                    <a:pt x="5613" y="0"/>
                  </a:lnTo>
                  <a:lnTo>
                    <a:pt x="0" y="5600"/>
                  </a:lnTo>
                  <a:lnTo>
                    <a:pt x="0" y="18669"/>
                  </a:lnTo>
                  <a:lnTo>
                    <a:pt x="5613" y="24269"/>
                  </a:lnTo>
                  <a:lnTo>
                    <a:pt x="18796" y="24269"/>
                  </a:lnTo>
                  <a:lnTo>
                    <a:pt x="24511" y="18669"/>
                  </a:lnTo>
                  <a:lnTo>
                    <a:pt x="24511" y="5600"/>
                  </a:lnTo>
                  <a:close/>
                </a:path>
                <a:path w="142875" h="503554">
                  <a:moveTo>
                    <a:pt x="95326" y="484619"/>
                  </a:moveTo>
                  <a:lnTo>
                    <a:pt x="89712" y="479018"/>
                  </a:lnTo>
                  <a:lnTo>
                    <a:pt x="83070" y="479018"/>
                  </a:lnTo>
                  <a:lnTo>
                    <a:pt x="76517" y="479018"/>
                  </a:lnTo>
                  <a:lnTo>
                    <a:pt x="70815" y="483679"/>
                  </a:lnTo>
                  <a:lnTo>
                    <a:pt x="70815" y="497687"/>
                  </a:lnTo>
                  <a:lnTo>
                    <a:pt x="76517" y="503288"/>
                  </a:lnTo>
                  <a:lnTo>
                    <a:pt x="89623" y="503288"/>
                  </a:lnTo>
                  <a:lnTo>
                    <a:pt x="95326" y="497687"/>
                  </a:lnTo>
                  <a:lnTo>
                    <a:pt x="95326" y="484619"/>
                  </a:lnTo>
                  <a:close/>
                </a:path>
                <a:path w="142875" h="503554">
                  <a:moveTo>
                    <a:pt x="95326" y="262382"/>
                  </a:moveTo>
                  <a:lnTo>
                    <a:pt x="89712" y="256781"/>
                  </a:lnTo>
                  <a:lnTo>
                    <a:pt x="83070" y="256781"/>
                  </a:lnTo>
                  <a:lnTo>
                    <a:pt x="76517" y="256781"/>
                  </a:lnTo>
                  <a:lnTo>
                    <a:pt x="70815" y="262382"/>
                  </a:lnTo>
                  <a:lnTo>
                    <a:pt x="70815" y="275450"/>
                  </a:lnTo>
                  <a:lnTo>
                    <a:pt x="76517" y="281051"/>
                  </a:lnTo>
                  <a:lnTo>
                    <a:pt x="89623" y="281051"/>
                  </a:lnTo>
                  <a:lnTo>
                    <a:pt x="95326" y="275450"/>
                  </a:lnTo>
                  <a:lnTo>
                    <a:pt x="95326" y="262382"/>
                  </a:lnTo>
                  <a:close/>
                </a:path>
                <a:path w="142875" h="503554">
                  <a:moveTo>
                    <a:pt x="130314" y="157797"/>
                  </a:moveTo>
                  <a:lnTo>
                    <a:pt x="124701" y="152196"/>
                  </a:lnTo>
                  <a:lnTo>
                    <a:pt x="118059" y="152196"/>
                  </a:lnTo>
                  <a:lnTo>
                    <a:pt x="111417" y="152196"/>
                  </a:lnTo>
                  <a:lnTo>
                    <a:pt x="106743" y="156870"/>
                  </a:lnTo>
                  <a:lnTo>
                    <a:pt x="105803" y="164338"/>
                  </a:lnTo>
                  <a:lnTo>
                    <a:pt x="105803" y="170878"/>
                  </a:lnTo>
                  <a:lnTo>
                    <a:pt x="111417" y="176479"/>
                  </a:lnTo>
                  <a:lnTo>
                    <a:pt x="124612" y="176479"/>
                  </a:lnTo>
                  <a:lnTo>
                    <a:pt x="130314" y="170878"/>
                  </a:lnTo>
                  <a:lnTo>
                    <a:pt x="130314" y="157797"/>
                  </a:lnTo>
                  <a:close/>
                </a:path>
                <a:path w="142875" h="503554">
                  <a:moveTo>
                    <a:pt x="142570" y="437934"/>
                  </a:moveTo>
                  <a:lnTo>
                    <a:pt x="136956" y="432320"/>
                  </a:lnTo>
                  <a:lnTo>
                    <a:pt x="130314" y="432320"/>
                  </a:lnTo>
                  <a:lnTo>
                    <a:pt x="123761" y="432320"/>
                  </a:lnTo>
                  <a:lnTo>
                    <a:pt x="118059" y="436994"/>
                  </a:lnTo>
                  <a:lnTo>
                    <a:pt x="118059" y="451002"/>
                  </a:lnTo>
                  <a:lnTo>
                    <a:pt x="123761" y="456603"/>
                  </a:lnTo>
                  <a:lnTo>
                    <a:pt x="136867" y="456603"/>
                  </a:lnTo>
                  <a:lnTo>
                    <a:pt x="142570" y="451002"/>
                  </a:lnTo>
                  <a:lnTo>
                    <a:pt x="142570" y="437934"/>
                  </a:lnTo>
                  <a:close/>
                </a:path>
              </a:pathLst>
            </a:custGeom>
            <a:solidFill>
              <a:srgbClr val="93D3FF"/>
            </a:solidFill>
          </p:spPr>
          <p:txBody>
            <a:bodyPr wrap="square" lIns="0" tIns="0" rIns="0" bIns="0" rtlCol="0"/>
            <a:lstStyle/>
            <a:p>
              <a:endParaRPr/>
            </a:p>
          </p:txBody>
        </p:sp>
        <p:sp>
          <p:nvSpPr>
            <p:cNvPr id="38" name="object 38"/>
            <p:cNvSpPr/>
            <p:nvPr/>
          </p:nvSpPr>
          <p:spPr>
            <a:xfrm>
              <a:off x="4707599" y="4845820"/>
              <a:ext cx="85090" cy="136525"/>
            </a:xfrm>
            <a:custGeom>
              <a:avLst/>
              <a:gdLst/>
              <a:ahLst/>
              <a:cxnLst/>
              <a:rect l="l" t="t" r="r" b="b"/>
              <a:pathLst>
                <a:path w="85089" h="136525">
                  <a:moveTo>
                    <a:pt x="10386" y="84967"/>
                  </a:moveTo>
                  <a:lnTo>
                    <a:pt x="0" y="106448"/>
                  </a:lnTo>
                  <a:lnTo>
                    <a:pt x="4768" y="110181"/>
                  </a:lnTo>
                  <a:lnTo>
                    <a:pt x="11321" y="112980"/>
                  </a:lnTo>
                  <a:lnTo>
                    <a:pt x="24606" y="116714"/>
                  </a:lnTo>
                  <a:lnTo>
                    <a:pt x="32087" y="117647"/>
                  </a:lnTo>
                  <a:lnTo>
                    <a:pt x="38733" y="118588"/>
                  </a:lnTo>
                  <a:lnTo>
                    <a:pt x="38733" y="136328"/>
                  </a:lnTo>
                  <a:lnTo>
                    <a:pt x="49112" y="136328"/>
                  </a:lnTo>
                  <a:lnTo>
                    <a:pt x="49112" y="119521"/>
                  </a:lnTo>
                  <a:lnTo>
                    <a:pt x="54823" y="119521"/>
                  </a:lnTo>
                  <a:lnTo>
                    <a:pt x="58657" y="118588"/>
                  </a:lnTo>
                  <a:lnTo>
                    <a:pt x="63332" y="117647"/>
                  </a:lnTo>
                  <a:lnTo>
                    <a:pt x="67080" y="116714"/>
                  </a:lnTo>
                  <a:lnTo>
                    <a:pt x="70913" y="114847"/>
                  </a:lnTo>
                  <a:lnTo>
                    <a:pt x="74654" y="112047"/>
                  </a:lnTo>
                  <a:lnTo>
                    <a:pt x="77552" y="110181"/>
                  </a:lnTo>
                  <a:lnTo>
                    <a:pt x="80365" y="106448"/>
                  </a:lnTo>
                  <a:lnTo>
                    <a:pt x="84105" y="98974"/>
                  </a:lnTo>
                  <a:lnTo>
                    <a:pt x="47335" y="98974"/>
                  </a:lnTo>
                  <a:lnTo>
                    <a:pt x="47335" y="98040"/>
                  </a:lnTo>
                  <a:lnTo>
                    <a:pt x="39668" y="98040"/>
                  </a:lnTo>
                  <a:lnTo>
                    <a:pt x="35928" y="97107"/>
                  </a:lnTo>
                  <a:lnTo>
                    <a:pt x="33022" y="96174"/>
                  </a:lnTo>
                  <a:lnTo>
                    <a:pt x="25541" y="94307"/>
                  </a:lnTo>
                  <a:lnTo>
                    <a:pt x="22643" y="92441"/>
                  </a:lnTo>
                  <a:lnTo>
                    <a:pt x="16931" y="90574"/>
                  </a:lnTo>
                  <a:lnTo>
                    <a:pt x="15061" y="88708"/>
                  </a:lnTo>
                  <a:lnTo>
                    <a:pt x="13191" y="87766"/>
                  </a:lnTo>
                  <a:lnTo>
                    <a:pt x="12256" y="85900"/>
                  </a:lnTo>
                  <a:lnTo>
                    <a:pt x="10386" y="85900"/>
                  </a:lnTo>
                  <a:lnTo>
                    <a:pt x="10386" y="84967"/>
                  </a:lnTo>
                  <a:close/>
                </a:path>
                <a:path w="85089" h="136525">
                  <a:moveTo>
                    <a:pt x="85040" y="81234"/>
                  </a:moveTo>
                  <a:lnTo>
                    <a:pt x="47335" y="81234"/>
                  </a:lnTo>
                  <a:lnTo>
                    <a:pt x="51083" y="82167"/>
                  </a:lnTo>
                  <a:lnTo>
                    <a:pt x="53982" y="83100"/>
                  </a:lnTo>
                  <a:lnTo>
                    <a:pt x="55852" y="85900"/>
                  </a:lnTo>
                  <a:lnTo>
                    <a:pt x="57722" y="86833"/>
                  </a:lnTo>
                  <a:lnTo>
                    <a:pt x="58657" y="88708"/>
                  </a:lnTo>
                  <a:lnTo>
                    <a:pt x="58657" y="96174"/>
                  </a:lnTo>
                  <a:lnTo>
                    <a:pt x="54917" y="98974"/>
                  </a:lnTo>
                  <a:lnTo>
                    <a:pt x="84105" y="98974"/>
                  </a:lnTo>
                  <a:lnTo>
                    <a:pt x="85040" y="94307"/>
                  </a:lnTo>
                  <a:lnTo>
                    <a:pt x="85040" y="81234"/>
                  </a:lnTo>
                  <a:close/>
                </a:path>
                <a:path w="85089" h="136525">
                  <a:moveTo>
                    <a:pt x="47148" y="0"/>
                  </a:moveTo>
                  <a:lnTo>
                    <a:pt x="36769" y="0"/>
                  </a:lnTo>
                  <a:lnTo>
                    <a:pt x="36769" y="14940"/>
                  </a:lnTo>
                  <a:lnTo>
                    <a:pt x="32087" y="14940"/>
                  </a:lnTo>
                  <a:lnTo>
                    <a:pt x="27318" y="15873"/>
                  </a:lnTo>
                  <a:lnTo>
                    <a:pt x="19830" y="19606"/>
                  </a:lnTo>
                  <a:lnTo>
                    <a:pt x="15996" y="21473"/>
                  </a:lnTo>
                  <a:lnTo>
                    <a:pt x="13191" y="24272"/>
                  </a:lnTo>
                  <a:lnTo>
                    <a:pt x="9358" y="27072"/>
                  </a:lnTo>
                  <a:lnTo>
                    <a:pt x="5617" y="34546"/>
                  </a:lnTo>
                  <a:lnTo>
                    <a:pt x="3740" y="39213"/>
                  </a:lnTo>
                  <a:lnTo>
                    <a:pt x="2805" y="42954"/>
                  </a:lnTo>
                  <a:lnTo>
                    <a:pt x="2805" y="52286"/>
                  </a:lnTo>
                  <a:lnTo>
                    <a:pt x="3740" y="56019"/>
                  </a:lnTo>
                  <a:lnTo>
                    <a:pt x="4675" y="58827"/>
                  </a:lnTo>
                  <a:lnTo>
                    <a:pt x="6646" y="61627"/>
                  </a:lnTo>
                  <a:lnTo>
                    <a:pt x="8516" y="64427"/>
                  </a:lnTo>
                  <a:lnTo>
                    <a:pt x="12256" y="68160"/>
                  </a:lnTo>
                  <a:lnTo>
                    <a:pt x="15155" y="70026"/>
                  </a:lnTo>
                  <a:lnTo>
                    <a:pt x="22643" y="73767"/>
                  </a:lnTo>
                  <a:lnTo>
                    <a:pt x="27411" y="74701"/>
                  </a:lnTo>
                  <a:lnTo>
                    <a:pt x="32087" y="76567"/>
                  </a:lnTo>
                  <a:lnTo>
                    <a:pt x="39668" y="78434"/>
                  </a:lnTo>
                  <a:lnTo>
                    <a:pt x="39668" y="98040"/>
                  </a:lnTo>
                  <a:lnTo>
                    <a:pt x="47335" y="98040"/>
                  </a:lnTo>
                  <a:lnTo>
                    <a:pt x="47335" y="81234"/>
                  </a:lnTo>
                  <a:lnTo>
                    <a:pt x="85040" y="81234"/>
                  </a:lnTo>
                  <a:lnTo>
                    <a:pt x="85040" y="80300"/>
                  </a:lnTo>
                  <a:lnTo>
                    <a:pt x="83170" y="76567"/>
                  </a:lnTo>
                  <a:lnTo>
                    <a:pt x="81207" y="73767"/>
                  </a:lnTo>
                  <a:lnTo>
                    <a:pt x="79329" y="70960"/>
                  </a:lnTo>
                  <a:lnTo>
                    <a:pt x="73719" y="65360"/>
                  </a:lnTo>
                  <a:lnTo>
                    <a:pt x="69885" y="63493"/>
                  </a:lnTo>
                  <a:lnTo>
                    <a:pt x="66145" y="61627"/>
                  </a:lnTo>
                  <a:lnTo>
                    <a:pt x="56693" y="57894"/>
                  </a:lnTo>
                  <a:lnTo>
                    <a:pt x="47335" y="56019"/>
                  </a:lnTo>
                  <a:lnTo>
                    <a:pt x="47335" y="53220"/>
                  </a:lnTo>
                  <a:lnTo>
                    <a:pt x="39762" y="53220"/>
                  </a:lnTo>
                  <a:lnTo>
                    <a:pt x="36956" y="52286"/>
                  </a:lnTo>
                  <a:lnTo>
                    <a:pt x="34144" y="50420"/>
                  </a:lnTo>
                  <a:lnTo>
                    <a:pt x="32180" y="48553"/>
                  </a:lnTo>
                  <a:lnTo>
                    <a:pt x="30310" y="47620"/>
                  </a:lnTo>
                  <a:lnTo>
                    <a:pt x="29375" y="45753"/>
                  </a:lnTo>
                  <a:lnTo>
                    <a:pt x="29375" y="38279"/>
                  </a:lnTo>
                  <a:lnTo>
                    <a:pt x="33115" y="35480"/>
                  </a:lnTo>
                  <a:lnTo>
                    <a:pt x="39762" y="34546"/>
                  </a:lnTo>
                  <a:lnTo>
                    <a:pt x="76017" y="34546"/>
                  </a:lnTo>
                  <a:lnTo>
                    <a:pt x="80264" y="26139"/>
                  </a:lnTo>
                  <a:lnTo>
                    <a:pt x="75495" y="24272"/>
                  </a:lnTo>
                  <a:lnTo>
                    <a:pt x="70820" y="21473"/>
                  </a:lnTo>
                  <a:lnTo>
                    <a:pt x="65109" y="19606"/>
                  </a:lnTo>
                  <a:lnTo>
                    <a:pt x="59405" y="16806"/>
                  </a:lnTo>
                  <a:lnTo>
                    <a:pt x="53795" y="15873"/>
                  </a:lnTo>
                  <a:lnTo>
                    <a:pt x="47148" y="14940"/>
                  </a:lnTo>
                  <a:lnTo>
                    <a:pt x="47148" y="0"/>
                  </a:lnTo>
                  <a:close/>
                </a:path>
                <a:path w="85089" h="136525">
                  <a:moveTo>
                    <a:pt x="76017" y="34546"/>
                  </a:moveTo>
                  <a:lnTo>
                    <a:pt x="39762" y="34546"/>
                  </a:lnTo>
                  <a:lnTo>
                    <a:pt x="39762" y="53220"/>
                  </a:lnTo>
                  <a:lnTo>
                    <a:pt x="47335" y="53220"/>
                  </a:lnTo>
                  <a:lnTo>
                    <a:pt x="47335" y="35480"/>
                  </a:lnTo>
                  <a:lnTo>
                    <a:pt x="75546" y="35480"/>
                  </a:lnTo>
                  <a:lnTo>
                    <a:pt x="76017" y="34546"/>
                  </a:lnTo>
                  <a:close/>
                </a:path>
                <a:path w="85089" h="136525">
                  <a:moveTo>
                    <a:pt x="75546" y="35480"/>
                  </a:moveTo>
                  <a:lnTo>
                    <a:pt x="50140" y="35480"/>
                  </a:lnTo>
                  <a:lnTo>
                    <a:pt x="53047" y="36413"/>
                  </a:lnTo>
                  <a:lnTo>
                    <a:pt x="53795" y="39213"/>
                  </a:lnTo>
                  <a:lnTo>
                    <a:pt x="56693" y="40146"/>
                  </a:lnTo>
                  <a:lnTo>
                    <a:pt x="59498" y="41079"/>
                  </a:lnTo>
                  <a:lnTo>
                    <a:pt x="61368" y="42013"/>
                  </a:lnTo>
                  <a:lnTo>
                    <a:pt x="64267" y="42954"/>
                  </a:lnTo>
                  <a:lnTo>
                    <a:pt x="65202" y="43887"/>
                  </a:lnTo>
                  <a:lnTo>
                    <a:pt x="68950" y="45753"/>
                  </a:lnTo>
                  <a:lnTo>
                    <a:pt x="69885" y="46687"/>
                  </a:lnTo>
                  <a:lnTo>
                    <a:pt x="75546" y="35480"/>
                  </a:lnTo>
                  <a:close/>
                </a:path>
              </a:pathLst>
            </a:custGeom>
            <a:solidFill>
              <a:srgbClr val="FFFFFF"/>
            </a:solidFill>
          </p:spPr>
          <p:txBody>
            <a:bodyPr wrap="square" lIns="0" tIns="0" rIns="0" bIns="0" rtlCol="0"/>
            <a:lstStyle/>
            <a:p>
              <a:endParaRPr/>
            </a:p>
          </p:txBody>
        </p:sp>
        <p:sp>
          <p:nvSpPr>
            <p:cNvPr id="39" name="object 39"/>
            <p:cNvSpPr/>
            <p:nvPr/>
          </p:nvSpPr>
          <p:spPr>
            <a:xfrm>
              <a:off x="4489437" y="4750574"/>
              <a:ext cx="95885" cy="421640"/>
            </a:xfrm>
            <a:custGeom>
              <a:avLst/>
              <a:gdLst/>
              <a:ahLst/>
              <a:cxnLst/>
              <a:rect l="l" t="t" r="r" b="b"/>
              <a:pathLst>
                <a:path w="95885" h="421639">
                  <a:moveTo>
                    <a:pt x="24511" y="75641"/>
                  </a:moveTo>
                  <a:lnTo>
                    <a:pt x="18897" y="70040"/>
                  </a:lnTo>
                  <a:lnTo>
                    <a:pt x="12255" y="70040"/>
                  </a:lnTo>
                  <a:lnTo>
                    <a:pt x="5702" y="70040"/>
                  </a:lnTo>
                  <a:lnTo>
                    <a:pt x="0" y="75641"/>
                  </a:lnTo>
                  <a:lnTo>
                    <a:pt x="0" y="88709"/>
                  </a:lnTo>
                  <a:lnTo>
                    <a:pt x="5613" y="94322"/>
                  </a:lnTo>
                  <a:lnTo>
                    <a:pt x="18796" y="94322"/>
                  </a:lnTo>
                  <a:lnTo>
                    <a:pt x="24511" y="88709"/>
                  </a:lnTo>
                  <a:lnTo>
                    <a:pt x="24511" y="75641"/>
                  </a:lnTo>
                  <a:close/>
                </a:path>
                <a:path w="95885" h="421639">
                  <a:moveTo>
                    <a:pt x="36855" y="402450"/>
                  </a:moveTo>
                  <a:lnTo>
                    <a:pt x="31242" y="396849"/>
                  </a:lnTo>
                  <a:lnTo>
                    <a:pt x="24599" y="396849"/>
                  </a:lnTo>
                  <a:lnTo>
                    <a:pt x="17957" y="396849"/>
                  </a:lnTo>
                  <a:lnTo>
                    <a:pt x="12255" y="401523"/>
                  </a:lnTo>
                  <a:lnTo>
                    <a:pt x="12344" y="408990"/>
                  </a:lnTo>
                  <a:lnTo>
                    <a:pt x="12344" y="415531"/>
                  </a:lnTo>
                  <a:lnTo>
                    <a:pt x="17957" y="421132"/>
                  </a:lnTo>
                  <a:lnTo>
                    <a:pt x="31153" y="421132"/>
                  </a:lnTo>
                  <a:lnTo>
                    <a:pt x="36855" y="415531"/>
                  </a:lnTo>
                  <a:lnTo>
                    <a:pt x="36855" y="402450"/>
                  </a:lnTo>
                  <a:close/>
                </a:path>
                <a:path w="95885" h="421639">
                  <a:moveTo>
                    <a:pt x="95415" y="262394"/>
                  </a:moveTo>
                  <a:lnTo>
                    <a:pt x="89801" y="256781"/>
                  </a:lnTo>
                  <a:lnTo>
                    <a:pt x="83159" y="256781"/>
                  </a:lnTo>
                  <a:lnTo>
                    <a:pt x="76517" y="256781"/>
                  </a:lnTo>
                  <a:lnTo>
                    <a:pt x="70904" y="262394"/>
                  </a:lnTo>
                  <a:lnTo>
                    <a:pt x="70904" y="275463"/>
                  </a:lnTo>
                  <a:lnTo>
                    <a:pt x="76517" y="281063"/>
                  </a:lnTo>
                  <a:lnTo>
                    <a:pt x="89712" y="281063"/>
                  </a:lnTo>
                  <a:lnTo>
                    <a:pt x="95415" y="275463"/>
                  </a:lnTo>
                  <a:lnTo>
                    <a:pt x="95415" y="262394"/>
                  </a:lnTo>
                  <a:close/>
                </a:path>
                <a:path w="95885" h="421639">
                  <a:moveTo>
                    <a:pt x="95415" y="5613"/>
                  </a:moveTo>
                  <a:lnTo>
                    <a:pt x="89801" y="0"/>
                  </a:lnTo>
                  <a:lnTo>
                    <a:pt x="83159" y="0"/>
                  </a:lnTo>
                  <a:lnTo>
                    <a:pt x="76517" y="0"/>
                  </a:lnTo>
                  <a:lnTo>
                    <a:pt x="70904" y="5613"/>
                  </a:lnTo>
                  <a:lnTo>
                    <a:pt x="70904" y="18681"/>
                  </a:lnTo>
                  <a:lnTo>
                    <a:pt x="76517" y="24282"/>
                  </a:lnTo>
                  <a:lnTo>
                    <a:pt x="89801" y="24282"/>
                  </a:lnTo>
                  <a:lnTo>
                    <a:pt x="95415" y="18681"/>
                  </a:lnTo>
                  <a:lnTo>
                    <a:pt x="95415" y="5613"/>
                  </a:lnTo>
                  <a:close/>
                </a:path>
              </a:pathLst>
            </a:custGeom>
            <a:solidFill>
              <a:srgbClr val="93D3FF"/>
            </a:solidFill>
          </p:spPr>
          <p:txBody>
            <a:bodyPr wrap="square" lIns="0" tIns="0" rIns="0" bIns="0" rtlCol="0"/>
            <a:lstStyle/>
            <a:p>
              <a:endParaRPr/>
            </a:p>
          </p:txBody>
        </p:sp>
        <p:sp>
          <p:nvSpPr>
            <p:cNvPr id="40" name="object 40"/>
            <p:cNvSpPr/>
            <p:nvPr/>
          </p:nvSpPr>
          <p:spPr>
            <a:xfrm>
              <a:off x="4583926" y="5251069"/>
              <a:ext cx="332105" cy="24765"/>
            </a:xfrm>
            <a:custGeom>
              <a:avLst/>
              <a:gdLst/>
              <a:ahLst/>
              <a:cxnLst/>
              <a:rect l="l" t="t" r="r" b="b"/>
              <a:pathLst>
                <a:path w="332104" h="24764">
                  <a:moveTo>
                    <a:pt x="325934" y="0"/>
                  </a:moveTo>
                  <a:lnTo>
                    <a:pt x="5703" y="0"/>
                  </a:lnTo>
                  <a:lnTo>
                    <a:pt x="0" y="5602"/>
                  </a:lnTo>
                  <a:lnTo>
                    <a:pt x="0" y="18674"/>
                  </a:lnTo>
                  <a:lnTo>
                    <a:pt x="5610" y="24277"/>
                  </a:lnTo>
                  <a:lnTo>
                    <a:pt x="319381" y="24277"/>
                  </a:lnTo>
                  <a:lnTo>
                    <a:pt x="325934" y="24277"/>
                  </a:lnTo>
                  <a:lnTo>
                    <a:pt x="331638" y="19608"/>
                  </a:lnTo>
                  <a:lnTo>
                    <a:pt x="331544" y="5602"/>
                  </a:lnTo>
                  <a:lnTo>
                    <a:pt x="325934" y="0"/>
                  </a:lnTo>
                  <a:close/>
                </a:path>
              </a:pathLst>
            </a:custGeom>
            <a:solidFill>
              <a:srgbClr val="C76C36"/>
            </a:solidFill>
          </p:spPr>
          <p:txBody>
            <a:bodyPr wrap="square" lIns="0" tIns="0" rIns="0" bIns="0" rtlCol="0"/>
            <a:lstStyle/>
            <a:p>
              <a:endParaRPr/>
            </a:p>
          </p:txBody>
        </p:sp>
        <p:sp>
          <p:nvSpPr>
            <p:cNvPr id="41" name="object 41"/>
            <p:cNvSpPr/>
            <p:nvPr/>
          </p:nvSpPr>
          <p:spPr>
            <a:xfrm>
              <a:off x="4584954" y="4750523"/>
              <a:ext cx="330200" cy="327025"/>
            </a:xfrm>
            <a:custGeom>
              <a:avLst/>
              <a:gdLst/>
              <a:ahLst/>
              <a:cxnLst/>
              <a:rect l="l" t="t" r="r" b="b"/>
              <a:pathLst>
                <a:path w="330200" h="327025">
                  <a:moveTo>
                    <a:pt x="255104" y="295122"/>
                  </a:moveTo>
                  <a:lnTo>
                    <a:pt x="249402" y="283921"/>
                  </a:lnTo>
                  <a:lnTo>
                    <a:pt x="241922" y="282054"/>
                  </a:lnTo>
                  <a:lnTo>
                    <a:pt x="236207" y="284848"/>
                  </a:lnTo>
                  <a:lnTo>
                    <a:pt x="192354" y="301040"/>
                  </a:lnTo>
                  <a:lnTo>
                    <a:pt x="146812" y="302361"/>
                  </a:lnTo>
                  <a:lnTo>
                    <a:pt x="103212" y="289318"/>
                  </a:lnTo>
                  <a:lnTo>
                    <a:pt x="65201" y="262445"/>
                  </a:lnTo>
                  <a:lnTo>
                    <a:pt x="34544" y="217157"/>
                  </a:lnTo>
                  <a:lnTo>
                    <a:pt x="23660" y="163461"/>
                  </a:lnTo>
                  <a:lnTo>
                    <a:pt x="26428" y="135915"/>
                  </a:lnTo>
                  <a:lnTo>
                    <a:pt x="34505" y="109778"/>
                  </a:lnTo>
                  <a:lnTo>
                    <a:pt x="47536" y="85725"/>
                  </a:lnTo>
                  <a:lnTo>
                    <a:pt x="65201" y="64490"/>
                  </a:lnTo>
                  <a:lnTo>
                    <a:pt x="69875" y="59817"/>
                  </a:lnTo>
                  <a:lnTo>
                    <a:pt x="69977" y="52349"/>
                  </a:lnTo>
                  <a:lnTo>
                    <a:pt x="60426" y="43002"/>
                  </a:lnTo>
                  <a:lnTo>
                    <a:pt x="52857" y="43002"/>
                  </a:lnTo>
                  <a:lnTo>
                    <a:pt x="27495" y="72593"/>
                  </a:lnTo>
                  <a:lnTo>
                    <a:pt x="3136" y="131191"/>
                  </a:lnTo>
                  <a:lnTo>
                    <a:pt x="0" y="163461"/>
                  </a:lnTo>
                  <a:lnTo>
                    <a:pt x="3136" y="195732"/>
                  </a:lnTo>
                  <a:lnTo>
                    <a:pt x="27495" y="254330"/>
                  </a:lnTo>
                  <a:lnTo>
                    <a:pt x="74041" y="299694"/>
                  </a:lnTo>
                  <a:lnTo>
                    <a:pt x="133591" y="323761"/>
                  </a:lnTo>
                  <a:lnTo>
                    <a:pt x="165303" y="326872"/>
                  </a:lnTo>
                  <a:lnTo>
                    <a:pt x="186461" y="325488"/>
                  </a:lnTo>
                  <a:lnTo>
                    <a:pt x="207403" y="321386"/>
                  </a:lnTo>
                  <a:lnTo>
                    <a:pt x="227876" y="314667"/>
                  </a:lnTo>
                  <a:lnTo>
                    <a:pt x="253238" y="302590"/>
                  </a:lnTo>
                  <a:lnTo>
                    <a:pt x="255104" y="295122"/>
                  </a:lnTo>
                  <a:close/>
                </a:path>
                <a:path w="330200" h="327025">
                  <a:moveTo>
                    <a:pt x="329666" y="162534"/>
                  </a:moveTo>
                  <a:lnTo>
                    <a:pt x="317258" y="99733"/>
                  </a:lnTo>
                  <a:lnTo>
                    <a:pt x="281495" y="46736"/>
                  </a:lnTo>
                  <a:lnTo>
                    <a:pt x="239750" y="16573"/>
                  </a:lnTo>
                  <a:lnTo>
                    <a:pt x="191985" y="749"/>
                  </a:lnTo>
                  <a:lnTo>
                    <a:pt x="141719" y="0"/>
                  </a:lnTo>
                  <a:lnTo>
                    <a:pt x="92519" y="14998"/>
                  </a:lnTo>
                  <a:lnTo>
                    <a:pt x="86817" y="17792"/>
                  </a:lnTo>
                  <a:lnTo>
                    <a:pt x="84010" y="25273"/>
                  </a:lnTo>
                  <a:lnTo>
                    <a:pt x="89712" y="36474"/>
                  </a:lnTo>
                  <a:lnTo>
                    <a:pt x="97193" y="39268"/>
                  </a:lnTo>
                  <a:lnTo>
                    <a:pt x="102908" y="36474"/>
                  </a:lnTo>
                  <a:lnTo>
                    <a:pt x="145440" y="23761"/>
                  </a:lnTo>
                  <a:lnTo>
                    <a:pt x="188785" y="24447"/>
                  </a:lnTo>
                  <a:lnTo>
                    <a:pt x="229806" y="37922"/>
                  </a:lnTo>
                  <a:lnTo>
                    <a:pt x="265404" y="63550"/>
                  </a:lnTo>
                  <a:lnTo>
                    <a:pt x="296062" y="108839"/>
                  </a:lnTo>
                  <a:lnTo>
                    <a:pt x="306933" y="162534"/>
                  </a:lnTo>
                  <a:lnTo>
                    <a:pt x="304165" y="190080"/>
                  </a:lnTo>
                  <a:lnTo>
                    <a:pt x="296087" y="216217"/>
                  </a:lnTo>
                  <a:lnTo>
                    <a:pt x="283057" y="240271"/>
                  </a:lnTo>
                  <a:lnTo>
                    <a:pt x="265404" y="261505"/>
                  </a:lnTo>
                  <a:lnTo>
                    <a:pt x="260718" y="266179"/>
                  </a:lnTo>
                  <a:lnTo>
                    <a:pt x="260718" y="273646"/>
                  </a:lnTo>
                  <a:lnTo>
                    <a:pt x="268211" y="281114"/>
                  </a:lnTo>
                  <a:lnTo>
                    <a:pt x="271106" y="282054"/>
                  </a:lnTo>
                  <a:lnTo>
                    <a:pt x="273913" y="282054"/>
                  </a:lnTo>
                  <a:lnTo>
                    <a:pt x="276720" y="282054"/>
                  </a:lnTo>
                  <a:lnTo>
                    <a:pt x="279615" y="281114"/>
                  </a:lnTo>
                  <a:lnTo>
                    <a:pt x="281495" y="278320"/>
                  </a:lnTo>
                  <a:lnTo>
                    <a:pt x="302158" y="253403"/>
                  </a:lnTo>
                  <a:lnTo>
                    <a:pt x="317258" y="225323"/>
                  </a:lnTo>
                  <a:lnTo>
                    <a:pt x="326517" y="194805"/>
                  </a:lnTo>
                  <a:lnTo>
                    <a:pt x="329666" y="162534"/>
                  </a:lnTo>
                  <a:close/>
                </a:path>
              </a:pathLst>
            </a:custGeom>
            <a:solidFill>
              <a:srgbClr val="5CBDFF"/>
            </a:solidFill>
          </p:spPr>
          <p:txBody>
            <a:bodyPr wrap="square" lIns="0" tIns="0" rIns="0" bIns="0" rtlCol="0"/>
            <a:lstStyle/>
            <a:p>
              <a:endParaRPr/>
            </a:p>
          </p:txBody>
        </p:sp>
        <p:sp>
          <p:nvSpPr>
            <p:cNvPr id="42" name="object 42"/>
            <p:cNvSpPr/>
            <p:nvPr/>
          </p:nvSpPr>
          <p:spPr>
            <a:xfrm>
              <a:off x="4607585" y="4794465"/>
              <a:ext cx="285750" cy="238125"/>
            </a:xfrm>
            <a:custGeom>
              <a:avLst/>
              <a:gdLst/>
              <a:ahLst/>
              <a:cxnLst/>
              <a:rect l="l" t="t" r="r" b="b"/>
              <a:pathLst>
                <a:path w="285750" h="238125">
                  <a:moveTo>
                    <a:pt x="46215" y="5600"/>
                  </a:moveTo>
                  <a:lnTo>
                    <a:pt x="40601" y="0"/>
                  </a:lnTo>
                  <a:lnTo>
                    <a:pt x="5613" y="0"/>
                  </a:lnTo>
                  <a:lnTo>
                    <a:pt x="0" y="5600"/>
                  </a:lnTo>
                  <a:lnTo>
                    <a:pt x="0" y="18669"/>
                  </a:lnTo>
                  <a:lnTo>
                    <a:pt x="5613" y="24282"/>
                  </a:lnTo>
                  <a:lnTo>
                    <a:pt x="21704" y="24282"/>
                  </a:lnTo>
                  <a:lnTo>
                    <a:pt x="21704" y="39217"/>
                  </a:lnTo>
                  <a:lnTo>
                    <a:pt x="27317" y="44818"/>
                  </a:lnTo>
                  <a:lnTo>
                    <a:pt x="33959" y="44818"/>
                  </a:lnTo>
                  <a:lnTo>
                    <a:pt x="40601" y="44818"/>
                  </a:lnTo>
                  <a:lnTo>
                    <a:pt x="45288" y="40157"/>
                  </a:lnTo>
                  <a:lnTo>
                    <a:pt x="46215" y="33616"/>
                  </a:lnTo>
                  <a:lnTo>
                    <a:pt x="46215" y="5600"/>
                  </a:lnTo>
                  <a:close/>
                </a:path>
                <a:path w="285750" h="238125">
                  <a:moveTo>
                    <a:pt x="285330" y="232511"/>
                  </a:moveTo>
                  <a:lnTo>
                    <a:pt x="285242" y="225971"/>
                  </a:lnTo>
                  <a:lnTo>
                    <a:pt x="285242" y="219430"/>
                  </a:lnTo>
                  <a:lnTo>
                    <a:pt x="279628" y="213829"/>
                  </a:lnTo>
                  <a:lnTo>
                    <a:pt x="263537" y="213829"/>
                  </a:lnTo>
                  <a:lnTo>
                    <a:pt x="263537" y="197954"/>
                  </a:lnTo>
                  <a:lnTo>
                    <a:pt x="257924" y="192354"/>
                  </a:lnTo>
                  <a:lnTo>
                    <a:pt x="244729" y="192354"/>
                  </a:lnTo>
                  <a:lnTo>
                    <a:pt x="239026" y="197954"/>
                  </a:lnTo>
                  <a:lnTo>
                    <a:pt x="239026" y="232511"/>
                  </a:lnTo>
                  <a:lnTo>
                    <a:pt x="244640" y="238112"/>
                  </a:lnTo>
                  <a:lnTo>
                    <a:pt x="272986" y="238112"/>
                  </a:lnTo>
                  <a:lnTo>
                    <a:pt x="279628" y="238112"/>
                  </a:lnTo>
                  <a:lnTo>
                    <a:pt x="285330" y="232511"/>
                  </a:lnTo>
                  <a:close/>
                </a:path>
              </a:pathLst>
            </a:custGeom>
            <a:solidFill>
              <a:srgbClr val="079CFF"/>
            </a:solidFill>
          </p:spPr>
          <p:txBody>
            <a:bodyPr wrap="square" lIns="0" tIns="0" rIns="0" bIns="0" rtlCol="0"/>
            <a:lstStyle/>
            <a:p>
              <a:endParaRPr/>
            </a:p>
          </p:txBody>
        </p:sp>
      </p:grpSp>
      <p:sp>
        <p:nvSpPr>
          <p:cNvPr id="43" name="object 43"/>
          <p:cNvSpPr/>
          <p:nvPr/>
        </p:nvSpPr>
        <p:spPr>
          <a:xfrm>
            <a:off x="4120515" y="1487932"/>
            <a:ext cx="347345" cy="347345"/>
          </a:xfrm>
          <a:custGeom>
            <a:avLst/>
            <a:gdLst/>
            <a:ahLst/>
            <a:cxnLst/>
            <a:rect l="l" t="t" r="r" b="b"/>
            <a:pathLst>
              <a:path w="347345" h="347344">
                <a:moveTo>
                  <a:pt x="173609" y="0"/>
                </a:moveTo>
                <a:lnTo>
                  <a:pt x="127455" y="6201"/>
                </a:lnTo>
                <a:lnTo>
                  <a:pt x="85983" y="23701"/>
                </a:lnTo>
                <a:lnTo>
                  <a:pt x="50847" y="50847"/>
                </a:lnTo>
                <a:lnTo>
                  <a:pt x="23701" y="85983"/>
                </a:lnTo>
                <a:lnTo>
                  <a:pt x="6201" y="127455"/>
                </a:lnTo>
                <a:lnTo>
                  <a:pt x="0" y="173608"/>
                </a:lnTo>
                <a:lnTo>
                  <a:pt x="6201" y="219762"/>
                </a:lnTo>
                <a:lnTo>
                  <a:pt x="23701" y="261234"/>
                </a:lnTo>
                <a:lnTo>
                  <a:pt x="50847" y="296370"/>
                </a:lnTo>
                <a:lnTo>
                  <a:pt x="85983" y="323516"/>
                </a:lnTo>
                <a:lnTo>
                  <a:pt x="127455" y="341016"/>
                </a:lnTo>
                <a:lnTo>
                  <a:pt x="173609" y="347217"/>
                </a:lnTo>
                <a:lnTo>
                  <a:pt x="219762" y="341016"/>
                </a:lnTo>
                <a:lnTo>
                  <a:pt x="261234" y="323516"/>
                </a:lnTo>
                <a:lnTo>
                  <a:pt x="296370" y="296370"/>
                </a:lnTo>
                <a:lnTo>
                  <a:pt x="323516" y="261234"/>
                </a:lnTo>
                <a:lnTo>
                  <a:pt x="341016" y="219762"/>
                </a:lnTo>
                <a:lnTo>
                  <a:pt x="347218" y="173608"/>
                </a:lnTo>
                <a:lnTo>
                  <a:pt x="341016" y="127455"/>
                </a:lnTo>
                <a:lnTo>
                  <a:pt x="323516" y="85983"/>
                </a:lnTo>
                <a:lnTo>
                  <a:pt x="296370" y="50847"/>
                </a:lnTo>
                <a:lnTo>
                  <a:pt x="261234" y="23701"/>
                </a:lnTo>
                <a:lnTo>
                  <a:pt x="219762" y="6201"/>
                </a:lnTo>
                <a:lnTo>
                  <a:pt x="173609" y="0"/>
                </a:lnTo>
                <a:close/>
              </a:path>
            </a:pathLst>
          </a:custGeom>
          <a:solidFill>
            <a:srgbClr val="FFC000"/>
          </a:solidFill>
        </p:spPr>
        <p:txBody>
          <a:bodyPr wrap="square" lIns="0" tIns="0" rIns="0" bIns="0" rtlCol="0"/>
          <a:lstStyle/>
          <a:p>
            <a:endParaRPr/>
          </a:p>
        </p:txBody>
      </p:sp>
      <p:sp>
        <p:nvSpPr>
          <p:cNvPr id="44" name="object 44"/>
          <p:cNvSpPr/>
          <p:nvPr/>
        </p:nvSpPr>
        <p:spPr>
          <a:xfrm>
            <a:off x="4120515" y="5715000"/>
            <a:ext cx="347345" cy="347345"/>
          </a:xfrm>
          <a:custGeom>
            <a:avLst/>
            <a:gdLst/>
            <a:ahLst/>
            <a:cxnLst/>
            <a:rect l="l" t="t" r="r" b="b"/>
            <a:pathLst>
              <a:path w="347345" h="347345">
                <a:moveTo>
                  <a:pt x="173609" y="0"/>
                </a:moveTo>
                <a:lnTo>
                  <a:pt x="127455" y="6201"/>
                </a:lnTo>
                <a:lnTo>
                  <a:pt x="85983" y="23702"/>
                </a:lnTo>
                <a:lnTo>
                  <a:pt x="50847" y="50849"/>
                </a:lnTo>
                <a:lnTo>
                  <a:pt x="23701" y="85987"/>
                </a:lnTo>
                <a:lnTo>
                  <a:pt x="6201" y="127463"/>
                </a:lnTo>
                <a:lnTo>
                  <a:pt x="0" y="173621"/>
                </a:lnTo>
                <a:lnTo>
                  <a:pt x="6201" y="219769"/>
                </a:lnTo>
                <a:lnTo>
                  <a:pt x="23701" y="261238"/>
                </a:lnTo>
                <a:lnTo>
                  <a:pt x="50847" y="296371"/>
                </a:lnTo>
                <a:lnTo>
                  <a:pt x="85983" y="323516"/>
                </a:lnTo>
                <a:lnTo>
                  <a:pt x="127455" y="341016"/>
                </a:lnTo>
                <a:lnTo>
                  <a:pt x="173609" y="347218"/>
                </a:lnTo>
                <a:lnTo>
                  <a:pt x="219762" y="341016"/>
                </a:lnTo>
                <a:lnTo>
                  <a:pt x="261234" y="323516"/>
                </a:lnTo>
                <a:lnTo>
                  <a:pt x="296370" y="296371"/>
                </a:lnTo>
                <a:lnTo>
                  <a:pt x="323516" y="261238"/>
                </a:lnTo>
                <a:lnTo>
                  <a:pt x="341016" y="219769"/>
                </a:lnTo>
                <a:lnTo>
                  <a:pt x="347218" y="173621"/>
                </a:lnTo>
                <a:lnTo>
                  <a:pt x="341016" y="127463"/>
                </a:lnTo>
                <a:lnTo>
                  <a:pt x="323516" y="85987"/>
                </a:lnTo>
                <a:lnTo>
                  <a:pt x="296370" y="50849"/>
                </a:lnTo>
                <a:lnTo>
                  <a:pt x="261234" y="23702"/>
                </a:lnTo>
                <a:lnTo>
                  <a:pt x="219762" y="6201"/>
                </a:lnTo>
                <a:lnTo>
                  <a:pt x="173609" y="0"/>
                </a:lnTo>
                <a:close/>
              </a:path>
            </a:pathLst>
          </a:custGeom>
          <a:solidFill>
            <a:srgbClr val="FFC000"/>
          </a:solidFill>
        </p:spPr>
        <p:txBody>
          <a:bodyPr wrap="square" lIns="0" tIns="0" rIns="0" bIns="0" rtlCol="0"/>
          <a:lstStyle/>
          <a:p>
            <a:endParaRPr/>
          </a:p>
        </p:txBody>
      </p:sp>
      <p:sp>
        <p:nvSpPr>
          <p:cNvPr id="45" name="object 45"/>
          <p:cNvSpPr/>
          <p:nvPr/>
        </p:nvSpPr>
        <p:spPr>
          <a:xfrm>
            <a:off x="4120515" y="6143701"/>
            <a:ext cx="347345" cy="347345"/>
          </a:xfrm>
          <a:custGeom>
            <a:avLst/>
            <a:gdLst/>
            <a:ahLst/>
            <a:cxnLst/>
            <a:rect l="l" t="t" r="r" b="b"/>
            <a:pathLst>
              <a:path w="347345" h="347345">
                <a:moveTo>
                  <a:pt x="173609" y="0"/>
                </a:moveTo>
                <a:lnTo>
                  <a:pt x="127455" y="6201"/>
                </a:lnTo>
                <a:lnTo>
                  <a:pt x="85983" y="23701"/>
                </a:lnTo>
                <a:lnTo>
                  <a:pt x="50847" y="50846"/>
                </a:lnTo>
                <a:lnTo>
                  <a:pt x="23701" y="85979"/>
                </a:lnTo>
                <a:lnTo>
                  <a:pt x="6201" y="127448"/>
                </a:lnTo>
                <a:lnTo>
                  <a:pt x="0" y="173596"/>
                </a:lnTo>
                <a:lnTo>
                  <a:pt x="6201" y="219744"/>
                </a:lnTo>
                <a:lnTo>
                  <a:pt x="23701" y="261212"/>
                </a:lnTo>
                <a:lnTo>
                  <a:pt x="50847" y="296346"/>
                </a:lnTo>
                <a:lnTo>
                  <a:pt x="85983" y="323491"/>
                </a:lnTo>
                <a:lnTo>
                  <a:pt x="127455" y="340991"/>
                </a:lnTo>
                <a:lnTo>
                  <a:pt x="173609" y="347192"/>
                </a:lnTo>
                <a:lnTo>
                  <a:pt x="219762" y="340991"/>
                </a:lnTo>
                <a:lnTo>
                  <a:pt x="261234" y="323491"/>
                </a:lnTo>
                <a:lnTo>
                  <a:pt x="296370" y="296346"/>
                </a:lnTo>
                <a:lnTo>
                  <a:pt x="323516" y="261212"/>
                </a:lnTo>
                <a:lnTo>
                  <a:pt x="341016" y="219744"/>
                </a:lnTo>
                <a:lnTo>
                  <a:pt x="347218" y="173596"/>
                </a:lnTo>
                <a:lnTo>
                  <a:pt x="341016" y="127448"/>
                </a:lnTo>
                <a:lnTo>
                  <a:pt x="323516" y="85979"/>
                </a:lnTo>
                <a:lnTo>
                  <a:pt x="296370" y="50846"/>
                </a:lnTo>
                <a:lnTo>
                  <a:pt x="261234" y="23701"/>
                </a:lnTo>
                <a:lnTo>
                  <a:pt x="219762" y="6201"/>
                </a:lnTo>
                <a:lnTo>
                  <a:pt x="173609" y="0"/>
                </a:lnTo>
                <a:close/>
              </a:path>
            </a:pathLst>
          </a:custGeom>
          <a:solidFill>
            <a:srgbClr val="FFC000"/>
          </a:solidFill>
        </p:spPr>
        <p:txBody>
          <a:bodyPr wrap="square" lIns="0" tIns="0" rIns="0" bIns="0" rtlCol="0"/>
          <a:lstStyle/>
          <a:p>
            <a:endParaRPr/>
          </a:p>
        </p:txBody>
      </p:sp>
      <p:sp>
        <p:nvSpPr>
          <p:cNvPr id="46" name="object 46"/>
          <p:cNvSpPr txBox="1"/>
          <p:nvPr/>
        </p:nvSpPr>
        <p:spPr>
          <a:xfrm>
            <a:off x="4489437" y="5595348"/>
            <a:ext cx="7822819" cy="881652"/>
          </a:xfrm>
          <a:prstGeom prst="rect">
            <a:avLst/>
          </a:prstGeom>
        </p:spPr>
        <p:txBody>
          <a:bodyPr vert="horz" wrap="square" lIns="0" tIns="136525" rIns="0" bIns="0" rtlCol="0">
            <a:spAutoFit/>
          </a:bodyPr>
          <a:lstStyle/>
          <a:p>
            <a:pPr marL="12700">
              <a:lnSpc>
                <a:spcPct val="100000"/>
              </a:lnSpc>
              <a:spcBef>
                <a:spcPts val="1075"/>
              </a:spcBef>
              <a:tabLst>
                <a:tab pos="354965" algn="l"/>
              </a:tabLst>
            </a:pPr>
            <a:r>
              <a:rPr sz="2400" baseline="1736" dirty="0">
                <a:solidFill>
                  <a:srgbClr val="393838"/>
                </a:solidFill>
                <a:latin typeface="Wingdings"/>
                <a:cs typeface="Wingdings"/>
              </a:rPr>
              <a:t></a:t>
            </a:r>
            <a:r>
              <a:rPr sz="2000" b="1" dirty="0">
                <a:solidFill>
                  <a:srgbClr val="001F5F"/>
                </a:solidFill>
                <a:latin typeface="Arial"/>
                <a:cs typeface="Arial"/>
              </a:rPr>
              <a:t>3	</a:t>
            </a:r>
            <a:r>
              <a:rPr sz="2400" baseline="1736" dirty="0">
                <a:solidFill>
                  <a:srgbClr val="393838"/>
                </a:solidFill>
                <a:latin typeface="Tahoma"/>
                <a:cs typeface="Tahoma"/>
              </a:rPr>
              <a:t>Menjaga kondusivitas daerah sebagai prasyarat pembangunan berkelanjutan</a:t>
            </a:r>
            <a:endParaRPr sz="2400" baseline="1736" dirty="0">
              <a:latin typeface="Tahoma"/>
              <a:cs typeface="Tahoma"/>
            </a:endParaRPr>
          </a:p>
          <a:p>
            <a:pPr marL="12700">
              <a:lnSpc>
                <a:spcPct val="100000"/>
              </a:lnSpc>
              <a:spcBef>
                <a:spcPts val="975"/>
              </a:spcBef>
              <a:tabLst>
                <a:tab pos="354965" algn="l"/>
              </a:tabLst>
            </a:pPr>
            <a:r>
              <a:rPr sz="2400" baseline="1736" dirty="0">
                <a:solidFill>
                  <a:srgbClr val="393838"/>
                </a:solidFill>
                <a:latin typeface="Wingdings"/>
                <a:cs typeface="Wingdings"/>
              </a:rPr>
              <a:t></a:t>
            </a:r>
            <a:r>
              <a:rPr sz="2000" b="1" dirty="0">
                <a:solidFill>
                  <a:srgbClr val="001F5F"/>
                </a:solidFill>
                <a:latin typeface="Arial"/>
                <a:cs typeface="Arial"/>
              </a:rPr>
              <a:t>4	</a:t>
            </a:r>
            <a:r>
              <a:rPr sz="2400" baseline="1736" dirty="0">
                <a:solidFill>
                  <a:srgbClr val="393838"/>
                </a:solidFill>
                <a:latin typeface="Tahoma"/>
                <a:cs typeface="Tahoma"/>
              </a:rPr>
              <a:t>Inovasi, kolaborasi, dan sinergi untuk menjawab tantangan nyata di daerah</a:t>
            </a:r>
            <a:endParaRPr sz="2400" baseline="1736" dirty="0">
              <a:latin typeface="Tahoma"/>
              <a:cs typeface="Tahoma"/>
            </a:endParaRPr>
          </a:p>
        </p:txBody>
      </p:sp>
      <p:sp>
        <p:nvSpPr>
          <p:cNvPr id="47" name="object 47"/>
          <p:cNvSpPr/>
          <p:nvPr/>
        </p:nvSpPr>
        <p:spPr>
          <a:xfrm>
            <a:off x="4096130" y="1899285"/>
            <a:ext cx="347345" cy="347345"/>
          </a:xfrm>
          <a:custGeom>
            <a:avLst/>
            <a:gdLst/>
            <a:ahLst/>
            <a:cxnLst/>
            <a:rect l="l" t="t" r="r" b="b"/>
            <a:pathLst>
              <a:path w="347345" h="347344">
                <a:moveTo>
                  <a:pt x="173609" y="0"/>
                </a:moveTo>
                <a:lnTo>
                  <a:pt x="127455" y="6201"/>
                </a:lnTo>
                <a:lnTo>
                  <a:pt x="85983" y="23701"/>
                </a:lnTo>
                <a:lnTo>
                  <a:pt x="50847" y="50847"/>
                </a:lnTo>
                <a:lnTo>
                  <a:pt x="23701" y="85983"/>
                </a:lnTo>
                <a:lnTo>
                  <a:pt x="6201" y="127455"/>
                </a:lnTo>
                <a:lnTo>
                  <a:pt x="0" y="173609"/>
                </a:lnTo>
                <a:lnTo>
                  <a:pt x="6201" y="219762"/>
                </a:lnTo>
                <a:lnTo>
                  <a:pt x="23701" y="261234"/>
                </a:lnTo>
                <a:lnTo>
                  <a:pt x="50847" y="296370"/>
                </a:lnTo>
                <a:lnTo>
                  <a:pt x="85983" y="323516"/>
                </a:lnTo>
                <a:lnTo>
                  <a:pt x="127455" y="341016"/>
                </a:lnTo>
                <a:lnTo>
                  <a:pt x="173609" y="347217"/>
                </a:lnTo>
                <a:lnTo>
                  <a:pt x="219708" y="341016"/>
                </a:lnTo>
                <a:lnTo>
                  <a:pt x="261144" y="323516"/>
                </a:lnTo>
                <a:lnTo>
                  <a:pt x="296259" y="296370"/>
                </a:lnTo>
                <a:lnTo>
                  <a:pt x="323393" y="261234"/>
                </a:lnTo>
                <a:lnTo>
                  <a:pt x="340890" y="219762"/>
                </a:lnTo>
                <a:lnTo>
                  <a:pt x="347091" y="173609"/>
                </a:lnTo>
                <a:lnTo>
                  <a:pt x="340890" y="127455"/>
                </a:lnTo>
                <a:lnTo>
                  <a:pt x="323393" y="85983"/>
                </a:lnTo>
                <a:lnTo>
                  <a:pt x="296259" y="50847"/>
                </a:lnTo>
                <a:lnTo>
                  <a:pt x="261144" y="23701"/>
                </a:lnTo>
                <a:lnTo>
                  <a:pt x="219708" y="6201"/>
                </a:lnTo>
                <a:lnTo>
                  <a:pt x="173609" y="0"/>
                </a:lnTo>
                <a:close/>
              </a:path>
            </a:pathLst>
          </a:custGeom>
          <a:solidFill>
            <a:srgbClr val="FFC000"/>
          </a:solidFill>
        </p:spPr>
        <p:txBody>
          <a:bodyPr wrap="square" lIns="0" tIns="0" rIns="0" bIns="0" rtlCol="0"/>
          <a:lstStyle/>
          <a:p>
            <a:endParaRPr/>
          </a:p>
        </p:txBody>
      </p:sp>
      <p:sp>
        <p:nvSpPr>
          <p:cNvPr id="48" name="object 48"/>
          <p:cNvSpPr txBox="1"/>
          <p:nvPr/>
        </p:nvSpPr>
        <p:spPr>
          <a:xfrm>
            <a:off x="4194174" y="1410690"/>
            <a:ext cx="8323935" cy="3768980"/>
          </a:xfrm>
          <a:prstGeom prst="rect">
            <a:avLst/>
          </a:prstGeom>
        </p:spPr>
        <p:txBody>
          <a:bodyPr vert="horz" wrap="square" lIns="0" tIns="95250" rIns="0" bIns="0" rtlCol="0">
            <a:spAutoFit/>
          </a:bodyPr>
          <a:lstStyle/>
          <a:p>
            <a:pPr marL="17780">
              <a:lnSpc>
                <a:spcPct val="100000"/>
              </a:lnSpc>
              <a:spcBef>
                <a:spcPts val="750"/>
              </a:spcBef>
              <a:tabLst>
                <a:tab pos="360680" algn="l"/>
              </a:tabLst>
            </a:pPr>
            <a:r>
              <a:rPr lang="en-ID" sz="3000" b="1" baseline="1388" dirty="0">
                <a:solidFill>
                  <a:srgbClr val="001F5F"/>
                </a:solidFill>
                <a:latin typeface="Tahoma" panose="020B0604030504040204" pitchFamily="34" charset="0"/>
                <a:ea typeface="Tahoma" panose="020B0604030504040204" pitchFamily="34" charset="0"/>
                <a:cs typeface="Tahoma" panose="020B0604030504040204" pitchFamily="34" charset="0"/>
              </a:rPr>
              <a:t>1	</a:t>
            </a:r>
            <a:r>
              <a:rPr sz="1600" dirty="0" err="1">
                <a:solidFill>
                  <a:srgbClr val="393838"/>
                </a:solidFill>
                <a:latin typeface="Tahoma" panose="020B0604030504040204" pitchFamily="34" charset="0"/>
                <a:ea typeface="Tahoma" panose="020B0604030504040204" pitchFamily="34" charset="0"/>
                <a:cs typeface="Tahoma" panose="020B0604030504040204" pitchFamily="34" charset="0"/>
              </a:rPr>
              <a:t>Kepemimpinan</a:t>
            </a:r>
            <a:r>
              <a:rPr sz="1600" dirty="0">
                <a:solidFill>
                  <a:srgbClr val="393838"/>
                </a:solidFill>
                <a:latin typeface="Tahoma" panose="020B0604030504040204" pitchFamily="34" charset="0"/>
                <a:ea typeface="Tahoma" panose="020B0604030504040204" pitchFamily="34" charset="0"/>
                <a:cs typeface="Tahoma" panose="020B0604030504040204" pitchFamily="34" charset="0"/>
              </a:rPr>
              <a:t> yang efektif dan transformatif dalam pelaksanaan urusan pemerintahan</a:t>
            </a:r>
            <a:endParaRPr sz="1600" dirty="0">
              <a:latin typeface="Tahoma" panose="020B0604030504040204" pitchFamily="34" charset="0"/>
              <a:ea typeface="Tahoma" panose="020B0604030504040204" pitchFamily="34" charset="0"/>
              <a:cs typeface="Tahoma" panose="020B0604030504040204" pitchFamily="34" charset="0"/>
            </a:endParaRPr>
          </a:p>
          <a:p>
            <a:pPr marL="12700">
              <a:lnSpc>
                <a:spcPct val="100000"/>
              </a:lnSpc>
              <a:spcBef>
                <a:spcPts val="655"/>
              </a:spcBef>
              <a:tabLst>
                <a:tab pos="360680" algn="l"/>
              </a:tabLst>
            </a:pPr>
            <a:r>
              <a:rPr sz="3000" b="1" baseline="-4166" dirty="0">
                <a:solidFill>
                  <a:srgbClr val="001F5F"/>
                </a:solidFill>
                <a:latin typeface="Tahoma" panose="020B0604030504040204" pitchFamily="34" charset="0"/>
                <a:ea typeface="Tahoma" panose="020B0604030504040204" pitchFamily="34" charset="0"/>
                <a:cs typeface="Tahoma" panose="020B0604030504040204" pitchFamily="34" charset="0"/>
              </a:rPr>
              <a:t>2</a:t>
            </a:r>
            <a:r>
              <a:rPr lang="en-US" sz="1600" b="1" baseline="-4166" dirty="0">
                <a:solidFill>
                  <a:srgbClr val="393838"/>
                </a:solidFill>
                <a:latin typeface="Tahoma" panose="020B0604030504040204" pitchFamily="34" charset="0"/>
                <a:ea typeface="Tahoma" panose="020B0604030504040204" pitchFamily="34" charset="0"/>
                <a:cs typeface="Tahoma" panose="020B0604030504040204" pitchFamily="34" charset="0"/>
              </a:rPr>
              <a:t>     </a:t>
            </a:r>
            <a:r>
              <a:rPr sz="1600" dirty="0" err="1">
                <a:solidFill>
                  <a:srgbClr val="393838"/>
                </a:solidFill>
                <a:latin typeface="Tahoma" panose="020B0604030504040204" pitchFamily="34" charset="0"/>
                <a:ea typeface="Tahoma" panose="020B0604030504040204" pitchFamily="34" charset="0"/>
                <a:cs typeface="Tahoma" panose="020B0604030504040204" pitchFamily="34" charset="0"/>
              </a:rPr>
              <a:t>Reformasi</a:t>
            </a:r>
            <a:r>
              <a:rPr sz="1600" dirty="0">
                <a:solidFill>
                  <a:srgbClr val="393838"/>
                </a:solidFill>
                <a:latin typeface="Tahoma" panose="020B0604030504040204" pitchFamily="34" charset="0"/>
                <a:ea typeface="Tahoma" panose="020B0604030504040204" pitchFamily="34" charset="0"/>
                <a:cs typeface="Tahoma" panose="020B0604030504040204" pitchFamily="34" charset="0"/>
              </a:rPr>
              <a:t> keuangan daerah agar prudent, efektif, efisien, dan taat asas:</a:t>
            </a:r>
            <a:endParaRPr sz="1600" dirty="0">
              <a:latin typeface="Tahoma" panose="020B0604030504040204" pitchFamily="34" charset="0"/>
              <a:ea typeface="Tahoma" panose="020B0604030504040204" pitchFamily="34" charset="0"/>
              <a:cs typeface="Tahoma" panose="020B0604030504040204" pitchFamily="34" charset="0"/>
            </a:endParaRPr>
          </a:p>
          <a:p>
            <a:pPr marL="1001394">
              <a:lnSpc>
                <a:spcPct val="100000"/>
              </a:lnSpc>
              <a:spcBef>
                <a:spcPts val="430"/>
              </a:spcBef>
            </a:pPr>
            <a:r>
              <a:rPr sz="1800" b="1" dirty="0">
                <a:solidFill>
                  <a:srgbClr val="393838"/>
                </a:solidFill>
                <a:latin typeface="Tahoma" panose="020B0604030504040204" pitchFamily="34" charset="0"/>
                <a:ea typeface="Tahoma" panose="020B0604030504040204" pitchFamily="34" charset="0"/>
                <a:cs typeface="Tahoma" panose="020B0604030504040204" pitchFamily="34" charset="0"/>
              </a:rPr>
              <a:t>Efisiensi Belanja Daerah</a:t>
            </a:r>
            <a:endParaRPr sz="1800" dirty="0">
              <a:latin typeface="Tahoma" panose="020B0604030504040204" pitchFamily="34" charset="0"/>
              <a:ea typeface="Tahoma" panose="020B0604030504040204" pitchFamily="34" charset="0"/>
              <a:cs typeface="Tahoma" panose="020B0604030504040204" pitchFamily="34" charset="0"/>
            </a:endParaRPr>
          </a:p>
          <a:p>
            <a:pPr marL="1240155" indent="-240029">
              <a:lnSpc>
                <a:spcPct val="100000"/>
              </a:lnSpc>
              <a:spcBef>
                <a:spcPts val="10"/>
              </a:spcBef>
              <a:buAutoNum type="arabicPeriod"/>
              <a:tabLst>
                <a:tab pos="1240155" algn="l"/>
              </a:tabLst>
            </a:pPr>
            <a:r>
              <a:rPr sz="1600" dirty="0">
                <a:solidFill>
                  <a:srgbClr val="393838"/>
                </a:solidFill>
                <a:latin typeface="Tahoma" panose="020B0604030504040204" pitchFamily="34" charset="0"/>
                <a:ea typeface="Tahoma" panose="020B0604030504040204" pitchFamily="34" charset="0"/>
                <a:cs typeface="Tahoma" panose="020B0604030504040204" pitchFamily="34" charset="0"/>
              </a:rPr>
              <a:t>Momentum reformasi dan </a:t>
            </a:r>
            <a:r>
              <a:rPr sz="1600" i="1" dirty="0">
                <a:solidFill>
                  <a:srgbClr val="393838"/>
                </a:solidFill>
                <a:latin typeface="Tahoma" panose="020B0604030504040204" pitchFamily="34" charset="0"/>
                <a:ea typeface="Tahoma" panose="020B0604030504040204" pitchFamily="34" charset="0"/>
                <a:cs typeface="Tahoma" panose="020B0604030504040204" pitchFamily="34" charset="0"/>
              </a:rPr>
              <a:t>baseline </a:t>
            </a:r>
            <a:r>
              <a:rPr sz="1600" dirty="0">
                <a:solidFill>
                  <a:srgbClr val="393838"/>
                </a:solidFill>
                <a:latin typeface="Tahoma" panose="020B0604030504040204" pitchFamily="34" charset="0"/>
                <a:ea typeface="Tahoma" panose="020B0604030504040204" pitchFamily="34" charset="0"/>
                <a:cs typeface="Tahoma" panose="020B0604030504040204" pitchFamily="34" charset="0"/>
              </a:rPr>
              <a:t>pengelolaan keuangan daerah</a:t>
            </a:r>
            <a:endParaRPr sz="1600" dirty="0">
              <a:latin typeface="Tahoma" panose="020B0604030504040204" pitchFamily="34" charset="0"/>
              <a:ea typeface="Tahoma" panose="020B0604030504040204" pitchFamily="34" charset="0"/>
              <a:cs typeface="Tahoma" panose="020B0604030504040204" pitchFamily="34" charset="0"/>
            </a:endParaRPr>
          </a:p>
          <a:p>
            <a:pPr marL="1240155" indent="-240029">
              <a:lnSpc>
                <a:spcPct val="100000"/>
              </a:lnSpc>
              <a:buAutoNum type="arabicPeriod"/>
              <a:tabLst>
                <a:tab pos="1240155" algn="l"/>
              </a:tabLst>
            </a:pPr>
            <a:r>
              <a:rPr sz="1600" dirty="0">
                <a:solidFill>
                  <a:srgbClr val="393838"/>
                </a:solidFill>
                <a:latin typeface="Tahoma" panose="020B0604030504040204" pitchFamily="34" charset="0"/>
                <a:ea typeface="Tahoma" panose="020B0604030504040204" pitchFamily="34" charset="0"/>
                <a:cs typeface="Tahoma" panose="020B0604030504040204" pitchFamily="34" charset="0"/>
              </a:rPr>
              <a:t>Belanja birokrasi dan administrasi dialihkan kepada belanja produktif</a:t>
            </a:r>
            <a:endParaRPr sz="1600" dirty="0">
              <a:latin typeface="Tahoma" panose="020B0604030504040204" pitchFamily="34" charset="0"/>
              <a:ea typeface="Tahoma" panose="020B0604030504040204" pitchFamily="34" charset="0"/>
              <a:cs typeface="Tahoma" panose="020B0604030504040204" pitchFamily="34" charset="0"/>
            </a:endParaRPr>
          </a:p>
          <a:p>
            <a:pPr marL="1240155" indent="-240029">
              <a:lnSpc>
                <a:spcPct val="100000"/>
              </a:lnSpc>
              <a:buAutoNum type="arabicPeriod"/>
              <a:tabLst>
                <a:tab pos="1240155" algn="l"/>
              </a:tabLst>
            </a:pPr>
            <a:r>
              <a:rPr sz="1600" dirty="0">
                <a:solidFill>
                  <a:srgbClr val="393838"/>
                </a:solidFill>
                <a:latin typeface="Tahoma" panose="020B0604030504040204" pitchFamily="34" charset="0"/>
                <a:ea typeface="Tahoma" panose="020B0604030504040204" pitchFamily="34" charset="0"/>
                <a:cs typeface="Tahoma" panose="020B0604030504040204" pitchFamily="34" charset="0"/>
              </a:rPr>
              <a:t>Hasil efisiensi sebagai tambahan </a:t>
            </a:r>
            <a:r>
              <a:rPr sz="1600" i="1" dirty="0">
                <a:solidFill>
                  <a:srgbClr val="393838"/>
                </a:solidFill>
                <a:latin typeface="Tahoma" panose="020B0604030504040204" pitchFamily="34" charset="0"/>
                <a:ea typeface="Tahoma" panose="020B0604030504040204" pitchFamily="34" charset="0"/>
                <a:cs typeface="Tahoma" panose="020B0604030504040204" pitchFamily="34" charset="0"/>
              </a:rPr>
              <a:t>fiscal space </a:t>
            </a:r>
            <a:r>
              <a:rPr sz="1600" dirty="0">
                <a:solidFill>
                  <a:srgbClr val="393838"/>
                </a:solidFill>
                <a:latin typeface="Tahoma" panose="020B0604030504040204" pitchFamily="34" charset="0"/>
                <a:ea typeface="Tahoma" panose="020B0604030504040204" pitchFamily="34" charset="0"/>
                <a:cs typeface="Tahoma" panose="020B0604030504040204" pitchFamily="34" charset="0"/>
              </a:rPr>
              <a:t>bagi Kepala Daerah dalam</a:t>
            </a:r>
            <a:endParaRPr sz="1600" dirty="0">
              <a:latin typeface="Tahoma" panose="020B0604030504040204" pitchFamily="34" charset="0"/>
              <a:ea typeface="Tahoma" panose="020B0604030504040204" pitchFamily="34" charset="0"/>
              <a:cs typeface="Tahoma" panose="020B0604030504040204" pitchFamily="34" charset="0"/>
            </a:endParaRPr>
          </a:p>
          <a:p>
            <a:pPr marL="1240790">
              <a:lnSpc>
                <a:spcPct val="100000"/>
              </a:lnSpc>
            </a:pPr>
            <a:r>
              <a:rPr sz="1600" dirty="0">
                <a:solidFill>
                  <a:srgbClr val="393838"/>
                </a:solidFill>
                <a:latin typeface="Tahoma" panose="020B0604030504040204" pitchFamily="34" charset="0"/>
                <a:ea typeface="Tahoma" panose="020B0604030504040204" pitchFamily="34" charset="0"/>
                <a:cs typeface="Tahoma" panose="020B0604030504040204" pitchFamily="34" charset="0"/>
              </a:rPr>
              <a:t>mewujudkan visi misi</a:t>
            </a:r>
            <a:endParaRPr sz="1600" dirty="0">
              <a:latin typeface="Tahoma" panose="020B0604030504040204" pitchFamily="34" charset="0"/>
              <a:ea typeface="Tahoma" panose="020B0604030504040204" pitchFamily="34" charset="0"/>
              <a:cs typeface="Tahoma" panose="020B0604030504040204" pitchFamily="34" charset="0"/>
            </a:endParaRPr>
          </a:p>
          <a:p>
            <a:pPr marL="963930">
              <a:lnSpc>
                <a:spcPct val="100000"/>
              </a:lnSpc>
              <a:spcBef>
                <a:spcPts val="685"/>
              </a:spcBef>
            </a:pPr>
            <a:r>
              <a:rPr sz="1800" b="1" dirty="0">
                <a:solidFill>
                  <a:srgbClr val="393838"/>
                </a:solidFill>
                <a:latin typeface="Tahoma" panose="020B0604030504040204" pitchFamily="34" charset="0"/>
                <a:ea typeface="Tahoma" panose="020B0604030504040204" pitchFamily="34" charset="0"/>
                <a:cs typeface="Tahoma" panose="020B0604030504040204" pitchFamily="34" charset="0"/>
              </a:rPr>
              <a:t>Optimalisasi Pendapatan Daerah</a:t>
            </a:r>
            <a:endParaRPr sz="1800" dirty="0">
              <a:latin typeface="Tahoma" panose="020B0604030504040204" pitchFamily="34" charset="0"/>
              <a:ea typeface="Tahoma" panose="020B0604030504040204" pitchFamily="34" charset="0"/>
              <a:cs typeface="Tahoma" panose="020B0604030504040204" pitchFamily="34" charset="0"/>
            </a:endParaRPr>
          </a:p>
          <a:p>
            <a:pPr marL="1202055" marR="511175" indent="-240029">
              <a:lnSpc>
                <a:spcPct val="100000"/>
              </a:lnSpc>
              <a:spcBef>
                <a:spcPts val="10"/>
              </a:spcBef>
              <a:buAutoNum type="arabicPeriod"/>
              <a:tabLst>
                <a:tab pos="1203325" algn="l"/>
              </a:tabLst>
            </a:pPr>
            <a:r>
              <a:rPr sz="1600" dirty="0">
                <a:solidFill>
                  <a:srgbClr val="393838"/>
                </a:solidFill>
                <a:latin typeface="Tahoma" panose="020B0604030504040204" pitchFamily="34" charset="0"/>
                <a:ea typeface="Tahoma" panose="020B0604030504040204" pitchFamily="34" charset="0"/>
                <a:cs typeface="Tahoma" panose="020B0604030504040204" pitchFamily="34" charset="0"/>
              </a:rPr>
              <a:t>Pajak &amp; Retribusi (termasuk pemanfaatan aset) dengan tetap menjaga 	perekonomian dan akses layanan publik</a:t>
            </a:r>
            <a:endParaRPr sz="1600" dirty="0">
              <a:latin typeface="Tahoma" panose="020B0604030504040204" pitchFamily="34" charset="0"/>
              <a:ea typeface="Tahoma" panose="020B0604030504040204" pitchFamily="34" charset="0"/>
              <a:cs typeface="Tahoma" panose="020B0604030504040204" pitchFamily="34" charset="0"/>
            </a:endParaRPr>
          </a:p>
          <a:p>
            <a:pPr marL="1202055" marR="474345" indent="-240029">
              <a:lnSpc>
                <a:spcPct val="100000"/>
              </a:lnSpc>
              <a:buAutoNum type="arabicPeriod"/>
              <a:tabLst>
                <a:tab pos="1203325" algn="l"/>
              </a:tabLst>
            </a:pPr>
            <a:r>
              <a:rPr sz="1600" dirty="0">
                <a:solidFill>
                  <a:srgbClr val="393838"/>
                </a:solidFill>
                <a:latin typeface="Tahoma" panose="020B0604030504040204" pitchFamily="34" charset="0"/>
                <a:ea typeface="Tahoma" panose="020B0604030504040204" pitchFamily="34" charset="0"/>
                <a:cs typeface="Tahoma" panose="020B0604030504040204" pitchFamily="34" charset="0"/>
              </a:rPr>
              <a:t>Sumber non pungutan, a.l. optimalisasi BUMD, BLUD, atau kerja sama 	dengan badan usaha</a:t>
            </a:r>
            <a:endParaRPr sz="1600" dirty="0">
              <a:latin typeface="Tahoma" panose="020B0604030504040204" pitchFamily="34" charset="0"/>
              <a:ea typeface="Tahoma" panose="020B0604030504040204" pitchFamily="34" charset="0"/>
              <a:cs typeface="Tahoma" panose="020B0604030504040204" pitchFamily="34" charset="0"/>
            </a:endParaRPr>
          </a:p>
          <a:p>
            <a:pPr marL="958850">
              <a:lnSpc>
                <a:spcPct val="100000"/>
              </a:lnSpc>
              <a:spcBef>
                <a:spcPts val="195"/>
              </a:spcBef>
            </a:pPr>
            <a:r>
              <a:rPr sz="1800" b="1" dirty="0">
                <a:solidFill>
                  <a:srgbClr val="393838"/>
                </a:solidFill>
                <a:latin typeface="Tahoma" panose="020B0604030504040204" pitchFamily="34" charset="0"/>
                <a:ea typeface="Tahoma" panose="020B0604030504040204" pitchFamily="34" charset="0"/>
                <a:cs typeface="Tahoma" panose="020B0604030504040204" pitchFamily="34" charset="0"/>
              </a:rPr>
              <a:t>Mendorong pemanfaatan pembiayaan daerah secara </a:t>
            </a:r>
            <a:r>
              <a:rPr sz="1800" b="1" i="1" dirty="0">
                <a:solidFill>
                  <a:srgbClr val="393838"/>
                </a:solidFill>
                <a:latin typeface="Tahoma" panose="020B0604030504040204" pitchFamily="34" charset="0"/>
                <a:ea typeface="Tahoma" panose="020B0604030504040204" pitchFamily="34" charset="0"/>
                <a:cs typeface="Tahoma" panose="020B0604030504040204" pitchFamily="34" charset="0"/>
              </a:rPr>
              <a:t>prudent</a:t>
            </a:r>
            <a:endParaRPr sz="1800" dirty="0">
              <a:latin typeface="Tahoma" panose="020B0604030504040204" pitchFamily="34" charset="0"/>
              <a:ea typeface="Tahoma" panose="020B0604030504040204" pitchFamily="34" charset="0"/>
              <a:cs typeface="Tahoma" panose="020B0604030504040204" pitchFamily="34" charset="0"/>
            </a:endParaRPr>
          </a:p>
        </p:txBody>
      </p:sp>
      <p:pic>
        <p:nvPicPr>
          <p:cNvPr id="49" name="object 49"/>
          <p:cNvPicPr/>
          <p:nvPr/>
        </p:nvPicPr>
        <p:blipFill>
          <a:blip r:embed="rId6" cstate="print"/>
          <a:stretch>
            <a:fillRect/>
          </a:stretch>
        </p:blipFill>
        <p:spPr>
          <a:xfrm>
            <a:off x="994714" y="839216"/>
            <a:ext cx="1692782" cy="1706372"/>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2000" cy="6858000"/>
            </a:xfrm>
            <a:prstGeom prst="rect">
              <a:avLst/>
            </a:prstGeom>
          </p:spPr>
        </p:pic>
        <p:pic>
          <p:nvPicPr>
            <p:cNvPr id="4" name="object 4"/>
            <p:cNvPicPr/>
            <p:nvPr/>
          </p:nvPicPr>
          <p:blipFill>
            <a:blip r:embed="rId3" cstate="print"/>
            <a:stretch>
              <a:fillRect/>
            </a:stretch>
          </p:blipFill>
          <p:spPr>
            <a:xfrm>
              <a:off x="263347" y="284149"/>
              <a:ext cx="514980" cy="463753"/>
            </a:xfrm>
            <a:prstGeom prst="rect">
              <a:avLst/>
            </a:prstGeom>
          </p:spPr>
        </p:pic>
        <p:pic>
          <p:nvPicPr>
            <p:cNvPr id="5" name="object 5"/>
            <p:cNvPicPr/>
            <p:nvPr/>
          </p:nvPicPr>
          <p:blipFill>
            <a:blip r:embed="rId4" cstate="print"/>
            <a:stretch>
              <a:fillRect/>
            </a:stretch>
          </p:blipFill>
          <p:spPr>
            <a:xfrm>
              <a:off x="858639" y="647342"/>
              <a:ext cx="230729" cy="73445"/>
            </a:xfrm>
            <a:prstGeom prst="rect">
              <a:avLst/>
            </a:prstGeom>
          </p:spPr>
        </p:pic>
        <p:pic>
          <p:nvPicPr>
            <p:cNvPr id="6" name="object 6"/>
            <p:cNvPicPr/>
            <p:nvPr/>
          </p:nvPicPr>
          <p:blipFill>
            <a:blip r:embed="rId5" cstate="print"/>
            <a:stretch>
              <a:fillRect/>
            </a:stretch>
          </p:blipFill>
          <p:spPr>
            <a:xfrm>
              <a:off x="1108997" y="647342"/>
              <a:ext cx="119617" cy="73445"/>
            </a:xfrm>
            <a:prstGeom prst="rect">
              <a:avLst/>
            </a:prstGeom>
          </p:spPr>
        </p:pic>
        <p:sp>
          <p:nvSpPr>
            <p:cNvPr id="7" name="object 7"/>
            <p:cNvSpPr/>
            <p:nvPr/>
          </p:nvSpPr>
          <p:spPr>
            <a:xfrm>
              <a:off x="1247762" y="647344"/>
              <a:ext cx="100965" cy="73025"/>
            </a:xfrm>
            <a:custGeom>
              <a:avLst/>
              <a:gdLst/>
              <a:ahLst/>
              <a:cxnLst/>
              <a:rect l="l" t="t" r="r" b="b"/>
              <a:pathLst>
                <a:path w="100965" h="73025">
                  <a:moveTo>
                    <a:pt x="54902" y="72999"/>
                  </a:moveTo>
                  <a:lnTo>
                    <a:pt x="20523" y="35839"/>
                  </a:lnTo>
                  <a:lnTo>
                    <a:pt x="52705" y="0"/>
                  </a:lnTo>
                  <a:lnTo>
                    <a:pt x="38836" y="0"/>
                  </a:lnTo>
                  <a:lnTo>
                    <a:pt x="15646" y="26428"/>
                  </a:lnTo>
                  <a:lnTo>
                    <a:pt x="14757" y="28219"/>
                  </a:lnTo>
                  <a:lnTo>
                    <a:pt x="13855" y="29121"/>
                  </a:lnTo>
                  <a:lnTo>
                    <a:pt x="11176" y="32245"/>
                  </a:lnTo>
                  <a:lnTo>
                    <a:pt x="11176" y="0"/>
                  </a:lnTo>
                  <a:lnTo>
                    <a:pt x="0" y="0"/>
                  </a:lnTo>
                  <a:lnTo>
                    <a:pt x="0" y="72999"/>
                  </a:lnTo>
                  <a:lnTo>
                    <a:pt x="11176" y="72999"/>
                  </a:lnTo>
                  <a:lnTo>
                    <a:pt x="11176" y="41211"/>
                  </a:lnTo>
                  <a:lnTo>
                    <a:pt x="14757" y="44792"/>
                  </a:lnTo>
                  <a:lnTo>
                    <a:pt x="40627" y="72999"/>
                  </a:lnTo>
                  <a:lnTo>
                    <a:pt x="54902" y="72999"/>
                  </a:lnTo>
                  <a:close/>
                </a:path>
                <a:path w="100965" h="73025">
                  <a:moveTo>
                    <a:pt x="100406" y="0"/>
                  </a:moveTo>
                  <a:lnTo>
                    <a:pt x="89281" y="0"/>
                  </a:lnTo>
                  <a:lnTo>
                    <a:pt x="89281" y="72999"/>
                  </a:lnTo>
                  <a:lnTo>
                    <a:pt x="100406" y="72999"/>
                  </a:lnTo>
                  <a:lnTo>
                    <a:pt x="100406" y="0"/>
                  </a:lnTo>
                  <a:close/>
                </a:path>
              </a:pathLst>
            </a:custGeom>
            <a:solidFill>
              <a:srgbClr val="000000"/>
            </a:solidFill>
          </p:spPr>
          <p:txBody>
            <a:bodyPr wrap="square" lIns="0" tIns="0" rIns="0" bIns="0" rtlCol="0"/>
            <a:lstStyle/>
            <a:p>
              <a:endParaRPr/>
            </a:p>
          </p:txBody>
        </p:sp>
        <p:pic>
          <p:nvPicPr>
            <p:cNvPr id="8" name="object 8"/>
            <p:cNvPicPr/>
            <p:nvPr/>
          </p:nvPicPr>
          <p:blipFill>
            <a:blip r:embed="rId6" cstate="print"/>
            <a:stretch>
              <a:fillRect/>
            </a:stretch>
          </p:blipFill>
          <p:spPr>
            <a:xfrm>
              <a:off x="1367385" y="647343"/>
              <a:ext cx="63823" cy="72997"/>
            </a:xfrm>
            <a:prstGeom prst="rect">
              <a:avLst/>
            </a:prstGeom>
          </p:spPr>
        </p:pic>
        <p:pic>
          <p:nvPicPr>
            <p:cNvPr id="9" name="object 9"/>
            <p:cNvPicPr/>
            <p:nvPr/>
          </p:nvPicPr>
          <p:blipFill>
            <a:blip r:embed="rId7" cstate="print"/>
            <a:stretch>
              <a:fillRect/>
            </a:stretch>
          </p:blipFill>
          <p:spPr>
            <a:xfrm>
              <a:off x="1450362" y="647343"/>
              <a:ext cx="222699" cy="72997"/>
            </a:xfrm>
            <a:prstGeom prst="rect">
              <a:avLst/>
            </a:prstGeom>
          </p:spPr>
        </p:pic>
        <p:pic>
          <p:nvPicPr>
            <p:cNvPr id="10" name="object 10"/>
            <p:cNvPicPr/>
            <p:nvPr/>
          </p:nvPicPr>
          <p:blipFill>
            <a:blip r:embed="rId8" cstate="print"/>
            <a:stretch>
              <a:fillRect/>
            </a:stretch>
          </p:blipFill>
          <p:spPr>
            <a:xfrm>
              <a:off x="1692274" y="647343"/>
              <a:ext cx="198133" cy="72997"/>
            </a:xfrm>
            <a:prstGeom prst="rect">
              <a:avLst/>
            </a:prstGeom>
          </p:spPr>
        </p:pic>
        <p:sp>
          <p:nvSpPr>
            <p:cNvPr id="11" name="object 11"/>
            <p:cNvSpPr/>
            <p:nvPr/>
          </p:nvSpPr>
          <p:spPr>
            <a:xfrm>
              <a:off x="858634" y="486460"/>
              <a:ext cx="1349375" cy="80645"/>
            </a:xfrm>
            <a:custGeom>
              <a:avLst/>
              <a:gdLst/>
              <a:ahLst/>
              <a:cxnLst/>
              <a:rect l="l" t="t" r="r" b="b"/>
              <a:pathLst>
                <a:path w="1349375" h="80645">
                  <a:moveTo>
                    <a:pt x="63817" y="80276"/>
                  </a:moveTo>
                  <a:lnTo>
                    <a:pt x="25869" y="39522"/>
                  </a:lnTo>
                  <a:lnTo>
                    <a:pt x="60731" y="114"/>
                  </a:lnTo>
                  <a:lnTo>
                    <a:pt x="41516" y="114"/>
                  </a:lnTo>
                  <a:lnTo>
                    <a:pt x="16535" y="28778"/>
                  </a:lnTo>
                  <a:lnTo>
                    <a:pt x="16535" y="29222"/>
                  </a:lnTo>
                  <a:lnTo>
                    <a:pt x="15646" y="30124"/>
                  </a:lnTo>
                  <a:lnTo>
                    <a:pt x="15163" y="114"/>
                  </a:lnTo>
                  <a:lnTo>
                    <a:pt x="0" y="114"/>
                  </a:lnTo>
                  <a:lnTo>
                    <a:pt x="0" y="80276"/>
                  </a:lnTo>
                  <a:lnTo>
                    <a:pt x="15163" y="80276"/>
                  </a:lnTo>
                  <a:lnTo>
                    <a:pt x="15163" y="49822"/>
                  </a:lnTo>
                  <a:lnTo>
                    <a:pt x="43307" y="80276"/>
                  </a:lnTo>
                  <a:lnTo>
                    <a:pt x="63817" y="80276"/>
                  </a:lnTo>
                  <a:close/>
                </a:path>
                <a:path w="1349375" h="80645">
                  <a:moveTo>
                    <a:pt x="109804" y="114"/>
                  </a:moveTo>
                  <a:lnTo>
                    <a:pt x="67868" y="114"/>
                  </a:lnTo>
                  <a:lnTo>
                    <a:pt x="67868" y="80276"/>
                  </a:lnTo>
                  <a:lnTo>
                    <a:pt x="109804" y="80276"/>
                  </a:lnTo>
                  <a:lnTo>
                    <a:pt x="109804" y="66840"/>
                  </a:lnTo>
                  <a:lnTo>
                    <a:pt x="83032" y="66840"/>
                  </a:lnTo>
                  <a:lnTo>
                    <a:pt x="83032" y="46685"/>
                  </a:lnTo>
                  <a:lnTo>
                    <a:pt x="109804" y="46685"/>
                  </a:lnTo>
                  <a:lnTo>
                    <a:pt x="109804" y="33261"/>
                  </a:lnTo>
                  <a:lnTo>
                    <a:pt x="83032" y="33261"/>
                  </a:lnTo>
                  <a:lnTo>
                    <a:pt x="83032" y="13995"/>
                  </a:lnTo>
                  <a:lnTo>
                    <a:pt x="109804" y="13995"/>
                  </a:lnTo>
                  <a:lnTo>
                    <a:pt x="109804" y="114"/>
                  </a:lnTo>
                  <a:close/>
                </a:path>
                <a:path w="1349375" h="80645">
                  <a:moveTo>
                    <a:pt x="208419" y="80276"/>
                  </a:moveTo>
                  <a:lnTo>
                    <a:pt x="205917" y="30568"/>
                  </a:lnTo>
                  <a:lnTo>
                    <a:pt x="204381" y="114"/>
                  </a:lnTo>
                  <a:lnTo>
                    <a:pt x="188315" y="114"/>
                  </a:lnTo>
                  <a:lnTo>
                    <a:pt x="166014" y="57442"/>
                  </a:lnTo>
                  <a:lnTo>
                    <a:pt x="166014" y="57886"/>
                  </a:lnTo>
                  <a:lnTo>
                    <a:pt x="165595" y="58331"/>
                  </a:lnTo>
                  <a:lnTo>
                    <a:pt x="165125" y="57886"/>
                  </a:lnTo>
                  <a:lnTo>
                    <a:pt x="165125" y="57442"/>
                  </a:lnTo>
                  <a:lnTo>
                    <a:pt x="154495" y="30124"/>
                  </a:lnTo>
                  <a:lnTo>
                    <a:pt x="142811" y="114"/>
                  </a:lnTo>
                  <a:lnTo>
                    <a:pt x="127165" y="114"/>
                  </a:lnTo>
                  <a:lnTo>
                    <a:pt x="121399" y="80276"/>
                  </a:lnTo>
                  <a:lnTo>
                    <a:pt x="136093" y="80276"/>
                  </a:lnTo>
                  <a:lnTo>
                    <a:pt x="139217" y="30568"/>
                  </a:lnTo>
                  <a:lnTo>
                    <a:pt x="139242" y="30124"/>
                  </a:lnTo>
                  <a:lnTo>
                    <a:pt x="158877" y="80276"/>
                  </a:lnTo>
                  <a:lnTo>
                    <a:pt x="172262" y="80276"/>
                  </a:lnTo>
                  <a:lnTo>
                    <a:pt x="180187" y="59232"/>
                  </a:lnTo>
                  <a:lnTo>
                    <a:pt x="190995" y="30568"/>
                  </a:lnTo>
                  <a:lnTo>
                    <a:pt x="193675" y="80276"/>
                  </a:lnTo>
                  <a:lnTo>
                    <a:pt x="208419" y="80276"/>
                  </a:lnTo>
                  <a:close/>
                </a:path>
                <a:path w="1349375" h="80645">
                  <a:moveTo>
                    <a:pt x="266001" y="114"/>
                  </a:moveTo>
                  <a:lnTo>
                    <a:pt x="224002" y="114"/>
                  </a:lnTo>
                  <a:lnTo>
                    <a:pt x="224002" y="80276"/>
                  </a:lnTo>
                  <a:lnTo>
                    <a:pt x="266001" y="80276"/>
                  </a:lnTo>
                  <a:lnTo>
                    <a:pt x="266001" y="66840"/>
                  </a:lnTo>
                  <a:lnTo>
                    <a:pt x="239649" y="66840"/>
                  </a:lnTo>
                  <a:lnTo>
                    <a:pt x="239649" y="46685"/>
                  </a:lnTo>
                  <a:lnTo>
                    <a:pt x="266001" y="46685"/>
                  </a:lnTo>
                  <a:lnTo>
                    <a:pt x="266001" y="33261"/>
                  </a:lnTo>
                  <a:lnTo>
                    <a:pt x="239649" y="33261"/>
                  </a:lnTo>
                  <a:lnTo>
                    <a:pt x="239649" y="13995"/>
                  </a:lnTo>
                  <a:lnTo>
                    <a:pt x="266001" y="13995"/>
                  </a:lnTo>
                  <a:lnTo>
                    <a:pt x="266001" y="114"/>
                  </a:lnTo>
                  <a:close/>
                </a:path>
                <a:path w="1349375" h="80645">
                  <a:moveTo>
                    <a:pt x="350761" y="114"/>
                  </a:moveTo>
                  <a:lnTo>
                    <a:pt x="336067" y="114"/>
                  </a:lnTo>
                  <a:lnTo>
                    <a:pt x="336067" y="55194"/>
                  </a:lnTo>
                  <a:lnTo>
                    <a:pt x="333806" y="51612"/>
                  </a:lnTo>
                  <a:lnTo>
                    <a:pt x="295440" y="114"/>
                  </a:lnTo>
                  <a:lnTo>
                    <a:pt x="280276" y="114"/>
                  </a:lnTo>
                  <a:lnTo>
                    <a:pt x="280276" y="80276"/>
                  </a:lnTo>
                  <a:lnTo>
                    <a:pt x="294970" y="80276"/>
                  </a:lnTo>
                  <a:lnTo>
                    <a:pt x="294970" y="24739"/>
                  </a:lnTo>
                  <a:lnTo>
                    <a:pt x="296748" y="27876"/>
                  </a:lnTo>
                  <a:lnTo>
                    <a:pt x="297649" y="28778"/>
                  </a:lnTo>
                  <a:lnTo>
                    <a:pt x="298119" y="29667"/>
                  </a:lnTo>
                  <a:lnTo>
                    <a:pt x="298538" y="30124"/>
                  </a:lnTo>
                  <a:lnTo>
                    <a:pt x="336486" y="80276"/>
                  </a:lnTo>
                  <a:lnTo>
                    <a:pt x="350761" y="80276"/>
                  </a:lnTo>
                  <a:lnTo>
                    <a:pt x="350761" y="114"/>
                  </a:lnTo>
                  <a:close/>
                </a:path>
                <a:path w="1349375" h="80645">
                  <a:moveTo>
                    <a:pt x="415899" y="114"/>
                  </a:moveTo>
                  <a:lnTo>
                    <a:pt x="361950" y="114"/>
                  </a:lnTo>
                  <a:lnTo>
                    <a:pt x="361950" y="13995"/>
                  </a:lnTo>
                  <a:lnTo>
                    <a:pt x="381101" y="13995"/>
                  </a:lnTo>
                  <a:lnTo>
                    <a:pt x="381101" y="80276"/>
                  </a:lnTo>
                  <a:lnTo>
                    <a:pt x="396735" y="80276"/>
                  </a:lnTo>
                  <a:lnTo>
                    <a:pt x="396735" y="13995"/>
                  </a:lnTo>
                  <a:lnTo>
                    <a:pt x="415899" y="13995"/>
                  </a:lnTo>
                  <a:lnTo>
                    <a:pt x="415899" y="114"/>
                  </a:lnTo>
                  <a:close/>
                </a:path>
                <a:path w="1349375" h="80645">
                  <a:moveTo>
                    <a:pt x="469011" y="114"/>
                  </a:moveTo>
                  <a:lnTo>
                    <a:pt x="427075" y="114"/>
                  </a:lnTo>
                  <a:lnTo>
                    <a:pt x="427075" y="80276"/>
                  </a:lnTo>
                  <a:lnTo>
                    <a:pt x="469011" y="80276"/>
                  </a:lnTo>
                  <a:lnTo>
                    <a:pt x="469011" y="66840"/>
                  </a:lnTo>
                  <a:lnTo>
                    <a:pt x="442239" y="66840"/>
                  </a:lnTo>
                  <a:lnTo>
                    <a:pt x="442239" y="46685"/>
                  </a:lnTo>
                  <a:lnTo>
                    <a:pt x="469011" y="46685"/>
                  </a:lnTo>
                  <a:lnTo>
                    <a:pt x="469011" y="33261"/>
                  </a:lnTo>
                  <a:lnTo>
                    <a:pt x="442239" y="33261"/>
                  </a:lnTo>
                  <a:lnTo>
                    <a:pt x="442239" y="13995"/>
                  </a:lnTo>
                  <a:lnTo>
                    <a:pt x="469011" y="13995"/>
                  </a:lnTo>
                  <a:lnTo>
                    <a:pt x="469011" y="114"/>
                  </a:lnTo>
                  <a:close/>
                </a:path>
                <a:path w="1349375" h="80645">
                  <a:moveTo>
                    <a:pt x="540448" y="80276"/>
                  </a:moveTo>
                  <a:lnTo>
                    <a:pt x="518083" y="46685"/>
                  </a:lnTo>
                  <a:lnTo>
                    <a:pt x="516293" y="44005"/>
                  </a:lnTo>
                  <a:lnTo>
                    <a:pt x="518147" y="43561"/>
                  </a:lnTo>
                  <a:lnTo>
                    <a:pt x="519455" y="42659"/>
                  </a:lnTo>
                  <a:lnTo>
                    <a:pt x="520814" y="41770"/>
                  </a:lnTo>
                  <a:lnTo>
                    <a:pt x="523024" y="40868"/>
                  </a:lnTo>
                  <a:lnTo>
                    <a:pt x="525284" y="39077"/>
                  </a:lnTo>
                  <a:lnTo>
                    <a:pt x="532765" y="25641"/>
                  </a:lnTo>
                  <a:lnTo>
                    <a:pt x="532726" y="17132"/>
                  </a:lnTo>
                  <a:lnTo>
                    <a:pt x="516775" y="1358"/>
                  </a:lnTo>
                  <a:lnTo>
                    <a:pt x="516775" y="19380"/>
                  </a:lnTo>
                  <a:lnTo>
                    <a:pt x="516775" y="25641"/>
                  </a:lnTo>
                  <a:lnTo>
                    <a:pt x="515886" y="28333"/>
                  </a:lnTo>
                  <a:lnTo>
                    <a:pt x="513626" y="30124"/>
                  </a:lnTo>
                  <a:lnTo>
                    <a:pt x="510946" y="32359"/>
                  </a:lnTo>
                  <a:lnTo>
                    <a:pt x="507377" y="33261"/>
                  </a:lnTo>
                  <a:lnTo>
                    <a:pt x="498449" y="33261"/>
                  </a:lnTo>
                  <a:lnTo>
                    <a:pt x="498449" y="13995"/>
                  </a:lnTo>
                  <a:lnTo>
                    <a:pt x="507847" y="13995"/>
                  </a:lnTo>
                  <a:lnTo>
                    <a:pt x="511835" y="14439"/>
                  </a:lnTo>
                  <a:lnTo>
                    <a:pt x="514096" y="15786"/>
                  </a:lnTo>
                  <a:lnTo>
                    <a:pt x="515886" y="17132"/>
                  </a:lnTo>
                  <a:lnTo>
                    <a:pt x="516775" y="19380"/>
                  </a:lnTo>
                  <a:lnTo>
                    <a:pt x="516775" y="1358"/>
                  </a:lnTo>
                  <a:lnTo>
                    <a:pt x="514096" y="1003"/>
                  </a:lnTo>
                  <a:lnTo>
                    <a:pt x="510527" y="114"/>
                  </a:lnTo>
                  <a:lnTo>
                    <a:pt x="483285" y="114"/>
                  </a:lnTo>
                  <a:lnTo>
                    <a:pt x="483285" y="80276"/>
                  </a:lnTo>
                  <a:lnTo>
                    <a:pt x="498449" y="80276"/>
                  </a:lnTo>
                  <a:lnTo>
                    <a:pt x="498449" y="46685"/>
                  </a:lnTo>
                  <a:lnTo>
                    <a:pt x="501129" y="46685"/>
                  </a:lnTo>
                  <a:lnTo>
                    <a:pt x="522122" y="80276"/>
                  </a:lnTo>
                  <a:lnTo>
                    <a:pt x="540448" y="80276"/>
                  </a:lnTo>
                  <a:close/>
                </a:path>
                <a:path w="1349375" h="80645">
                  <a:moveTo>
                    <a:pt x="562749" y="114"/>
                  </a:moveTo>
                  <a:lnTo>
                    <a:pt x="547116" y="114"/>
                  </a:lnTo>
                  <a:lnTo>
                    <a:pt x="547116" y="80276"/>
                  </a:lnTo>
                  <a:lnTo>
                    <a:pt x="562749" y="80276"/>
                  </a:lnTo>
                  <a:lnTo>
                    <a:pt x="562749" y="114"/>
                  </a:lnTo>
                  <a:close/>
                </a:path>
                <a:path w="1349375" h="80645">
                  <a:moveTo>
                    <a:pt x="645312" y="80276"/>
                  </a:moveTo>
                  <a:lnTo>
                    <a:pt x="636638" y="58331"/>
                  </a:lnTo>
                  <a:lnTo>
                    <a:pt x="631151" y="44450"/>
                  </a:lnTo>
                  <a:lnTo>
                    <a:pt x="622109" y="21615"/>
                  </a:lnTo>
                  <a:lnTo>
                    <a:pt x="614984" y="3594"/>
                  </a:lnTo>
                  <a:lnTo>
                    <a:pt x="614984" y="44450"/>
                  </a:lnTo>
                  <a:lnTo>
                    <a:pt x="598449" y="44450"/>
                  </a:lnTo>
                  <a:lnTo>
                    <a:pt x="606475" y="21615"/>
                  </a:lnTo>
                  <a:lnTo>
                    <a:pt x="614984" y="44450"/>
                  </a:lnTo>
                  <a:lnTo>
                    <a:pt x="614984" y="3594"/>
                  </a:lnTo>
                  <a:lnTo>
                    <a:pt x="613613" y="114"/>
                  </a:lnTo>
                  <a:lnTo>
                    <a:pt x="599757" y="114"/>
                  </a:lnTo>
                  <a:lnTo>
                    <a:pt x="568998" y="80276"/>
                  </a:lnTo>
                  <a:lnTo>
                    <a:pt x="585482" y="80276"/>
                  </a:lnTo>
                  <a:lnTo>
                    <a:pt x="593509" y="58331"/>
                  </a:lnTo>
                  <a:lnTo>
                    <a:pt x="619861" y="58331"/>
                  </a:lnTo>
                  <a:lnTo>
                    <a:pt x="628777" y="80276"/>
                  </a:lnTo>
                  <a:lnTo>
                    <a:pt x="645312" y="80276"/>
                  </a:lnTo>
                  <a:close/>
                </a:path>
                <a:path w="1349375" h="80645">
                  <a:moveTo>
                    <a:pt x="721626" y="114"/>
                  </a:moveTo>
                  <a:lnTo>
                    <a:pt x="706882" y="114"/>
                  </a:lnTo>
                  <a:lnTo>
                    <a:pt x="706882" y="55194"/>
                  </a:lnTo>
                  <a:lnTo>
                    <a:pt x="704672" y="51612"/>
                  </a:lnTo>
                  <a:lnTo>
                    <a:pt x="666254" y="114"/>
                  </a:lnTo>
                  <a:lnTo>
                    <a:pt x="651090" y="114"/>
                  </a:lnTo>
                  <a:lnTo>
                    <a:pt x="651090" y="80276"/>
                  </a:lnTo>
                  <a:lnTo>
                    <a:pt x="665835" y="80276"/>
                  </a:lnTo>
                  <a:lnTo>
                    <a:pt x="665835" y="24739"/>
                  </a:lnTo>
                  <a:lnTo>
                    <a:pt x="668032" y="27876"/>
                  </a:lnTo>
                  <a:lnTo>
                    <a:pt x="668934" y="29667"/>
                  </a:lnTo>
                  <a:lnTo>
                    <a:pt x="669404" y="30124"/>
                  </a:lnTo>
                  <a:lnTo>
                    <a:pt x="707351" y="80276"/>
                  </a:lnTo>
                  <a:lnTo>
                    <a:pt x="721626" y="80276"/>
                  </a:lnTo>
                  <a:lnTo>
                    <a:pt x="721626" y="114"/>
                  </a:lnTo>
                  <a:close/>
                </a:path>
                <a:path w="1349375" h="80645">
                  <a:moveTo>
                    <a:pt x="827392" y="80276"/>
                  </a:moveTo>
                  <a:lnTo>
                    <a:pt x="789444" y="39522"/>
                  </a:lnTo>
                  <a:lnTo>
                    <a:pt x="824230" y="114"/>
                  </a:lnTo>
                  <a:lnTo>
                    <a:pt x="805078" y="114"/>
                  </a:lnTo>
                  <a:lnTo>
                    <a:pt x="780046" y="28778"/>
                  </a:lnTo>
                  <a:lnTo>
                    <a:pt x="780046" y="29222"/>
                  </a:lnTo>
                  <a:lnTo>
                    <a:pt x="779145" y="30124"/>
                  </a:lnTo>
                  <a:lnTo>
                    <a:pt x="778738" y="114"/>
                  </a:lnTo>
                  <a:lnTo>
                    <a:pt x="763562" y="114"/>
                  </a:lnTo>
                  <a:lnTo>
                    <a:pt x="763562" y="80276"/>
                  </a:lnTo>
                  <a:lnTo>
                    <a:pt x="778738" y="80276"/>
                  </a:lnTo>
                  <a:lnTo>
                    <a:pt x="778738" y="49822"/>
                  </a:lnTo>
                  <a:lnTo>
                    <a:pt x="806869" y="80276"/>
                  </a:lnTo>
                  <a:lnTo>
                    <a:pt x="827392" y="80276"/>
                  </a:lnTo>
                  <a:close/>
                </a:path>
                <a:path w="1349375" h="80645">
                  <a:moveTo>
                    <a:pt x="873302" y="114"/>
                  </a:moveTo>
                  <a:lnTo>
                    <a:pt x="831367" y="114"/>
                  </a:lnTo>
                  <a:lnTo>
                    <a:pt x="831367" y="80276"/>
                  </a:lnTo>
                  <a:lnTo>
                    <a:pt x="873302" y="80276"/>
                  </a:lnTo>
                  <a:lnTo>
                    <a:pt x="873302" y="66840"/>
                  </a:lnTo>
                  <a:lnTo>
                    <a:pt x="846543" y="66840"/>
                  </a:lnTo>
                  <a:lnTo>
                    <a:pt x="846543" y="46685"/>
                  </a:lnTo>
                  <a:lnTo>
                    <a:pt x="873302" y="46685"/>
                  </a:lnTo>
                  <a:lnTo>
                    <a:pt x="873302" y="33261"/>
                  </a:lnTo>
                  <a:lnTo>
                    <a:pt x="846543" y="33261"/>
                  </a:lnTo>
                  <a:lnTo>
                    <a:pt x="846543" y="13995"/>
                  </a:lnTo>
                  <a:lnTo>
                    <a:pt x="873302" y="13995"/>
                  </a:lnTo>
                  <a:lnTo>
                    <a:pt x="873302" y="114"/>
                  </a:lnTo>
                  <a:close/>
                </a:path>
                <a:path w="1349375" h="80645">
                  <a:moveTo>
                    <a:pt x="952779" y="114"/>
                  </a:moveTo>
                  <a:lnTo>
                    <a:pt x="937602" y="114"/>
                  </a:lnTo>
                  <a:lnTo>
                    <a:pt x="937602" y="48031"/>
                  </a:lnTo>
                  <a:lnTo>
                    <a:pt x="937602" y="51168"/>
                  </a:lnTo>
                  <a:lnTo>
                    <a:pt x="927798" y="65506"/>
                  </a:lnTo>
                  <a:lnTo>
                    <a:pt x="923328" y="67297"/>
                  </a:lnTo>
                  <a:lnTo>
                    <a:pt x="917092" y="67297"/>
                  </a:lnTo>
                  <a:lnTo>
                    <a:pt x="913041" y="65506"/>
                  </a:lnTo>
                  <a:lnTo>
                    <a:pt x="910844" y="65049"/>
                  </a:lnTo>
                  <a:lnTo>
                    <a:pt x="909053" y="63703"/>
                  </a:lnTo>
                  <a:lnTo>
                    <a:pt x="907694" y="61912"/>
                  </a:lnTo>
                  <a:lnTo>
                    <a:pt x="905903" y="60579"/>
                  </a:lnTo>
                  <a:lnTo>
                    <a:pt x="904125" y="56095"/>
                  </a:lnTo>
                  <a:lnTo>
                    <a:pt x="903224" y="53403"/>
                  </a:lnTo>
                  <a:lnTo>
                    <a:pt x="902804" y="50723"/>
                  </a:lnTo>
                  <a:lnTo>
                    <a:pt x="902804" y="114"/>
                  </a:lnTo>
                  <a:lnTo>
                    <a:pt x="887641" y="114"/>
                  </a:lnTo>
                  <a:lnTo>
                    <a:pt x="887641" y="52959"/>
                  </a:lnTo>
                  <a:lnTo>
                    <a:pt x="888060" y="57886"/>
                  </a:lnTo>
                  <a:lnTo>
                    <a:pt x="889838" y="61912"/>
                  </a:lnTo>
                  <a:lnTo>
                    <a:pt x="891209" y="65951"/>
                  </a:lnTo>
                  <a:lnTo>
                    <a:pt x="914831" y="80276"/>
                  </a:lnTo>
                  <a:lnTo>
                    <a:pt x="924636" y="80276"/>
                  </a:lnTo>
                  <a:lnTo>
                    <a:pt x="950099" y="61023"/>
                  </a:lnTo>
                  <a:lnTo>
                    <a:pt x="951877" y="56997"/>
                  </a:lnTo>
                  <a:lnTo>
                    <a:pt x="952779" y="52070"/>
                  </a:lnTo>
                  <a:lnTo>
                    <a:pt x="952779" y="114"/>
                  </a:lnTo>
                  <a:close/>
                </a:path>
                <a:path w="1349375" h="80645">
                  <a:moveTo>
                    <a:pt x="1034859" y="80276"/>
                  </a:moveTo>
                  <a:lnTo>
                    <a:pt x="1026312" y="58331"/>
                  </a:lnTo>
                  <a:lnTo>
                    <a:pt x="1020902" y="44450"/>
                  </a:lnTo>
                  <a:lnTo>
                    <a:pt x="1012012" y="21615"/>
                  </a:lnTo>
                  <a:lnTo>
                    <a:pt x="1005001" y="3644"/>
                  </a:lnTo>
                  <a:lnTo>
                    <a:pt x="1005001" y="44450"/>
                  </a:lnTo>
                  <a:lnTo>
                    <a:pt x="988047" y="44450"/>
                  </a:lnTo>
                  <a:lnTo>
                    <a:pt x="996492" y="21615"/>
                  </a:lnTo>
                  <a:lnTo>
                    <a:pt x="1005001" y="44450"/>
                  </a:lnTo>
                  <a:lnTo>
                    <a:pt x="1005001" y="3644"/>
                  </a:lnTo>
                  <a:lnTo>
                    <a:pt x="1003630" y="114"/>
                  </a:lnTo>
                  <a:lnTo>
                    <a:pt x="989838" y="114"/>
                  </a:lnTo>
                  <a:lnTo>
                    <a:pt x="958545" y="80276"/>
                  </a:lnTo>
                  <a:lnTo>
                    <a:pt x="975080" y="80276"/>
                  </a:lnTo>
                  <a:lnTo>
                    <a:pt x="983107" y="58331"/>
                  </a:lnTo>
                  <a:lnTo>
                    <a:pt x="1009878" y="58331"/>
                  </a:lnTo>
                  <a:lnTo>
                    <a:pt x="1018387" y="80276"/>
                  </a:lnTo>
                  <a:lnTo>
                    <a:pt x="1034859" y="80276"/>
                  </a:lnTo>
                  <a:close/>
                </a:path>
                <a:path w="1349375" h="80645">
                  <a:moveTo>
                    <a:pt x="1111173" y="114"/>
                  </a:moveTo>
                  <a:lnTo>
                    <a:pt x="1096899" y="114"/>
                  </a:lnTo>
                  <a:lnTo>
                    <a:pt x="1096899" y="55194"/>
                  </a:lnTo>
                  <a:lnTo>
                    <a:pt x="1056271" y="114"/>
                  </a:lnTo>
                  <a:lnTo>
                    <a:pt x="1041107" y="114"/>
                  </a:lnTo>
                  <a:lnTo>
                    <a:pt x="1041107" y="80276"/>
                  </a:lnTo>
                  <a:lnTo>
                    <a:pt x="1055852" y="80276"/>
                  </a:lnTo>
                  <a:lnTo>
                    <a:pt x="1055852" y="24739"/>
                  </a:lnTo>
                  <a:lnTo>
                    <a:pt x="1057643" y="27876"/>
                  </a:lnTo>
                  <a:lnTo>
                    <a:pt x="1058532" y="28778"/>
                  </a:lnTo>
                  <a:lnTo>
                    <a:pt x="1058951" y="29667"/>
                  </a:lnTo>
                  <a:lnTo>
                    <a:pt x="1058951" y="30124"/>
                  </a:lnTo>
                  <a:lnTo>
                    <a:pt x="1096899" y="80276"/>
                  </a:lnTo>
                  <a:lnTo>
                    <a:pt x="1111173" y="80276"/>
                  </a:lnTo>
                  <a:lnTo>
                    <a:pt x="1111173" y="114"/>
                  </a:lnTo>
                  <a:close/>
                </a:path>
                <a:path w="1349375" h="80645">
                  <a:moveTo>
                    <a:pt x="1193736" y="7721"/>
                  </a:moveTo>
                  <a:lnTo>
                    <a:pt x="1165415" y="0"/>
                  </a:lnTo>
                  <a:lnTo>
                    <a:pt x="1157757" y="774"/>
                  </a:lnTo>
                  <a:lnTo>
                    <a:pt x="1126337" y="28778"/>
                  </a:lnTo>
                  <a:lnTo>
                    <a:pt x="1125448" y="34594"/>
                  </a:lnTo>
                  <a:lnTo>
                    <a:pt x="1125448" y="46685"/>
                  </a:lnTo>
                  <a:lnTo>
                    <a:pt x="1126337" y="52070"/>
                  </a:lnTo>
                  <a:lnTo>
                    <a:pt x="1128128" y="56540"/>
                  </a:lnTo>
                  <a:lnTo>
                    <a:pt x="1129906" y="61468"/>
                  </a:lnTo>
                  <a:lnTo>
                    <a:pt x="1158468" y="80276"/>
                  </a:lnTo>
                  <a:lnTo>
                    <a:pt x="1169644" y="80276"/>
                  </a:lnTo>
                  <a:lnTo>
                    <a:pt x="1174584" y="79832"/>
                  </a:lnTo>
                  <a:lnTo>
                    <a:pt x="1179461" y="78486"/>
                  </a:lnTo>
                  <a:lnTo>
                    <a:pt x="1183919" y="77584"/>
                  </a:lnTo>
                  <a:lnTo>
                    <a:pt x="1188377" y="75793"/>
                  </a:lnTo>
                  <a:lnTo>
                    <a:pt x="1193317" y="73113"/>
                  </a:lnTo>
                  <a:lnTo>
                    <a:pt x="1193317" y="38176"/>
                  </a:lnTo>
                  <a:lnTo>
                    <a:pt x="1161618" y="38176"/>
                  </a:lnTo>
                  <a:lnTo>
                    <a:pt x="1161618" y="51612"/>
                  </a:lnTo>
                  <a:lnTo>
                    <a:pt x="1178572" y="51612"/>
                  </a:lnTo>
                  <a:lnTo>
                    <a:pt x="1178572" y="64604"/>
                  </a:lnTo>
                  <a:lnTo>
                    <a:pt x="1176782" y="65506"/>
                  </a:lnTo>
                  <a:lnTo>
                    <a:pt x="1173213" y="66395"/>
                  </a:lnTo>
                  <a:lnTo>
                    <a:pt x="1166075" y="67741"/>
                  </a:lnTo>
                  <a:lnTo>
                    <a:pt x="1159827" y="67297"/>
                  </a:lnTo>
                  <a:lnTo>
                    <a:pt x="1151801" y="63703"/>
                  </a:lnTo>
                  <a:lnTo>
                    <a:pt x="1149121" y="61912"/>
                  </a:lnTo>
                  <a:lnTo>
                    <a:pt x="1147343" y="59677"/>
                  </a:lnTo>
                  <a:lnTo>
                    <a:pt x="1145082" y="57442"/>
                  </a:lnTo>
                  <a:lnTo>
                    <a:pt x="1143774" y="54749"/>
                  </a:lnTo>
                  <a:lnTo>
                    <a:pt x="1142403" y="51168"/>
                  </a:lnTo>
                  <a:lnTo>
                    <a:pt x="1141514" y="48031"/>
                  </a:lnTo>
                  <a:lnTo>
                    <a:pt x="1141095" y="44450"/>
                  </a:lnTo>
                  <a:lnTo>
                    <a:pt x="1141095" y="36385"/>
                  </a:lnTo>
                  <a:lnTo>
                    <a:pt x="1141514" y="32804"/>
                  </a:lnTo>
                  <a:lnTo>
                    <a:pt x="1142873" y="29222"/>
                  </a:lnTo>
                  <a:lnTo>
                    <a:pt x="1143774" y="26098"/>
                  </a:lnTo>
                  <a:lnTo>
                    <a:pt x="1166558" y="12661"/>
                  </a:lnTo>
                  <a:lnTo>
                    <a:pt x="1176782" y="14897"/>
                  </a:lnTo>
                  <a:lnTo>
                    <a:pt x="1179042" y="15786"/>
                  </a:lnTo>
                  <a:lnTo>
                    <a:pt x="1181239" y="16230"/>
                  </a:lnTo>
                  <a:lnTo>
                    <a:pt x="1184808" y="18034"/>
                  </a:lnTo>
                  <a:lnTo>
                    <a:pt x="1187069" y="19380"/>
                  </a:lnTo>
                  <a:lnTo>
                    <a:pt x="1188859" y="20269"/>
                  </a:lnTo>
                  <a:lnTo>
                    <a:pt x="1190637" y="21615"/>
                  </a:lnTo>
                  <a:lnTo>
                    <a:pt x="1193317" y="23850"/>
                  </a:lnTo>
                  <a:lnTo>
                    <a:pt x="1193736" y="7721"/>
                  </a:lnTo>
                  <a:close/>
                </a:path>
                <a:path w="1349375" h="80645">
                  <a:moveTo>
                    <a:pt x="1275410" y="80276"/>
                  </a:moveTo>
                  <a:lnTo>
                    <a:pt x="1266850" y="58331"/>
                  </a:lnTo>
                  <a:lnTo>
                    <a:pt x="1261452" y="44450"/>
                  </a:lnTo>
                  <a:lnTo>
                    <a:pt x="1252550" y="21615"/>
                  </a:lnTo>
                  <a:lnTo>
                    <a:pt x="1245489" y="3479"/>
                  </a:lnTo>
                  <a:lnTo>
                    <a:pt x="1245489" y="44450"/>
                  </a:lnTo>
                  <a:lnTo>
                    <a:pt x="1228534" y="44450"/>
                  </a:lnTo>
                  <a:lnTo>
                    <a:pt x="1237043" y="21615"/>
                  </a:lnTo>
                  <a:lnTo>
                    <a:pt x="1245489" y="44450"/>
                  </a:lnTo>
                  <a:lnTo>
                    <a:pt x="1245489" y="3479"/>
                  </a:lnTo>
                  <a:lnTo>
                    <a:pt x="1244180" y="114"/>
                  </a:lnTo>
                  <a:lnTo>
                    <a:pt x="1230312" y="114"/>
                  </a:lnTo>
                  <a:lnTo>
                    <a:pt x="1199083" y="80276"/>
                  </a:lnTo>
                  <a:lnTo>
                    <a:pt x="1215631" y="80276"/>
                  </a:lnTo>
                  <a:lnTo>
                    <a:pt x="1223657" y="58331"/>
                  </a:lnTo>
                  <a:lnTo>
                    <a:pt x="1250416" y="58331"/>
                  </a:lnTo>
                  <a:lnTo>
                    <a:pt x="1258925" y="80276"/>
                  </a:lnTo>
                  <a:lnTo>
                    <a:pt x="1275410" y="80276"/>
                  </a:lnTo>
                  <a:close/>
                </a:path>
                <a:path w="1349375" h="80645">
                  <a:moveTo>
                    <a:pt x="1348955" y="114"/>
                  </a:moveTo>
                  <a:lnTo>
                    <a:pt x="1337449" y="114"/>
                  </a:lnTo>
                  <a:lnTo>
                    <a:pt x="1337449" y="55194"/>
                  </a:lnTo>
                  <a:lnTo>
                    <a:pt x="1296822" y="114"/>
                  </a:lnTo>
                  <a:lnTo>
                    <a:pt x="1281645" y="114"/>
                  </a:lnTo>
                  <a:lnTo>
                    <a:pt x="1281645" y="80276"/>
                  </a:lnTo>
                  <a:lnTo>
                    <a:pt x="1295920" y="80276"/>
                  </a:lnTo>
                  <a:lnTo>
                    <a:pt x="1295920" y="24739"/>
                  </a:lnTo>
                  <a:lnTo>
                    <a:pt x="1298181" y="27876"/>
                  </a:lnTo>
                  <a:lnTo>
                    <a:pt x="1299083" y="28778"/>
                  </a:lnTo>
                  <a:lnTo>
                    <a:pt x="1299489" y="29667"/>
                  </a:lnTo>
                  <a:lnTo>
                    <a:pt x="1299489" y="30124"/>
                  </a:lnTo>
                  <a:lnTo>
                    <a:pt x="1337449" y="80276"/>
                  </a:lnTo>
                  <a:lnTo>
                    <a:pt x="1348955" y="80276"/>
                  </a:lnTo>
                  <a:lnTo>
                    <a:pt x="1348955" y="114"/>
                  </a:lnTo>
                  <a:close/>
                </a:path>
              </a:pathLst>
            </a:custGeom>
            <a:solidFill>
              <a:srgbClr val="000000"/>
            </a:solidFill>
          </p:spPr>
          <p:txBody>
            <a:bodyPr wrap="square" lIns="0" tIns="0" rIns="0" bIns="0" rtlCol="0"/>
            <a:lstStyle/>
            <a:p>
              <a:endParaRPr/>
            </a:p>
          </p:txBody>
        </p:sp>
        <p:pic>
          <p:nvPicPr>
            <p:cNvPr id="12" name="object 12"/>
            <p:cNvPicPr/>
            <p:nvPr/>
          </p:nvPicPr>
          <p:blipFill>
            <a:blip r:embed="rId9" cstate="print"/>
            <a:stretch>
              <a:fillRect/>
            </a:stretch>
          </p:blipFill>
          <p:spPr>
            <a:xfrm>
              <a:off x="0" y="0"/>
              <a:ext cx="12192000" cy="6858000"/>
            </a:xfrm>
            <a:prstGeom prst="rect">
              <a:avLst/>
            </a:prstGeom>
          </p:spPr>
        </p:pic>
      </p:grpSp>
      <p:sp>
        <p:nvSpPr>
          <p:cNvPr id="13" name="object 13"/>
          <p:cNvSpPr txBox="1"/>
          <p:nvPr/>
        </p:nvSpPr>
        <p:spPr>
          <a:xfrm>
            <a:off x="11794617" y="6525564"/>
            <a:ext cx="199390" cy="208279"/>
          </a:xfrm>
          <a:prstGeom prst="rect">
            <a:avLst/>
          </a:prstGeom>
        </p:spPr>
        <p:txBody>
          <a:bodyPr vert="horz" wrap="square" lIns="0" tIns="12700" rIns="0" bIns="0" rtlCol="0">
            <a:spAutoFit/>
          </a:bodyPr>
          <a:lstStyle/>
          <a:p>
            <a:pPr marL="12700">
              <a:lnSpc>
                <a:spcPct val="100000"/>
              </a:lnSpc>
              <a:spcBef>
                <a:spcPts val="100"/>
              </a:spcBef>
            </a:pPr>
            <a:r>
              <a:rPr sz="1200" b="1" spc="-25" dirty="0">
                <a:solidFill>
                  <a:srgbClr val="FFFFFF"/>
                </a:solidFill>
                <a:latin typeface="Roboto"/>
                <a:cs typeface="Roboto"/>
              </a:rPr>
              <a:t>35</a:t>
            </a:r>
            <a:endParaRPr sz="1200">
              <a:latin typeface="Roboto"/>
              <a:cs typeface="Roboto"/>
            </a:endParaRPr>
          </a:p>
        </p:txBody>
      </p:sp>
      <p:grpSp>
        <p:nvGrpSpPr>
          <p:cNvPr id="14" name="object 14"/>
          <p:cNvGrpSpPr/>
          <p:nvPr/>
        </p:nvGrpSpPr>
        <p:grpSpPr>
          <a:xfrm>
            <a:off x="327558" y="247688"/>
            <a:ext cx="2744470" cy="556895"/>
            <a:chOff x="327558" y="247688"/>
            <a:chExt cx="2744470" cy="556895"/>
          </a:xfrm>
        </p:grpSpPr>
        <p:pic>
          <p:nvPicPr>
            <p:cNvPr id="15" name="object 15"/>
            <p:cNvPicPr/>
            <p:nvPr/>
          </p:nvPicPr>
          <p:blipFill>
            <a:blip r:embed="rId10" cstate="print"/>
            <a:stretch>
              <a:fillRect/>
            </a:stretch>
          </p:blipFill>
          <p:spPr>
            <a:xfrm>
              <a:off x="1029068" y="259715"/>
              <a:ext cx="2042541" cy="488441"/>
            </a:xfrm>
            <a:prstGeom prst="rect">
              <a:avLst/>
            </a:prstGeom>
          </p:spPr>
        </p:pic>
        <p:pic>
          <p:nvPicPr>
            <p:cNvPr id="16" name="object 16"/>
            <p:cNvPicPr/>
            <p:nvPr/>
          </p:nvPicPr>
          <p:blipFill>
            <a:blip r:embed="rId11" cstate="print"/>
            <a:stretch>
              <a:fillRect/>
            </a:stretch>
          </p:blipFill>
          <p:spPr>
            <a:xfrm>
              <a:off x="327558" y="247688"/>
              <a:ext cx="511848" cy="556348"/>
            </a:xfrm>
            <a:prstGeom prst="rect">
              <a:avLst/>
            </a:prstGeom>
          </p:spPr>
        </p:pic>
      </p:grpSp>
      <p:sp>
        <p:nvSpPr>
          <p:cNvPr id="17" name="object 17"/>
          <p:cNvSpPr txBox="1">
            <a:spLocks noGrp="1"/>
          </p:cNvSpPr>
          <p:nvPr>
            <p:ph type="title"/>
          </p:nvPr>
        </p:nvSpPr>
        <p:spPr>
          <a:xfrm>
            <a:off x="873658" y="2517139"/>
            <a:ext cx="2995930" cy="635000"/>
          </a:xfrm>
          <a:prstGeom prst="rect">
            <a:avLst/>
          </a:prstGeom>
        </p:spPr>
        <p:txBody>
          <a:bodyPr vert="horz" wrap="square" lIns="0" tIns="12065" rIns="0" bIns="0" rtlCol="0">
            <a:spAutoFit/>
          </a:bodyPr>
          <a:lstStyle/>
          <a:p>
            <a:pPr marL="12700">
              <a:lnSpc>
                <a:spcPct val="100000"/>
              </a:lnSpc>
              <a:spcBef>
                <a:spcPts val="95"/>
              </a:spcBef>
            </a:pPr>
            <a:r>
              <a:rPr sz="4000" dirty="0">
                <a:solidFill>
                  <a:srgbClr val="FFFFFF"/>
                </a:solidFill>
                <a:latin typeface="Roboto"/>
                <a:cs typeface="Roboto"/>
              </a:rPr>
              <a:t>Terima</a:t>
            </a:r>
            <a:r>
              <a:rPr sz="4000" spc="235" dirty="0">
                <a:solidFill>
                  <a:srgbClr val="FFFFFF"/>
                </a:solidFill>
                <a:latin typeface="Roboto"/>
                <a:cs typeface="Roboto"/>
              </a:rPr>
              <a:t> </a:t>
            </a:r>
            <a:r>
              <a:rPr sz="4000" spc="-10" dirty="0">
                <a:solidFill>
                  <a:srgbClr val="FFFFFF"/>
                </a:solidFill>
                <a:latin typeface="Roboto"/>
                <a:cs typeface="Roboto"/>
              </a:rPr>
              <a:t>kasih</a:t>
            </a:r>
            <a:endParaRPr sz="4000">
              <a:latin typeface="Roboto"/>
              <a:cs typeface="Roboto"/>
            </a:endParaRPr>
          </a:p>
        </p:txBody>
      </p:sp>
      <p:sp>
        <p:nvSpPr>
          <p:cNvPr id="18" name="object 18"/>
          <p:cNvSpPr txBox="1"/>
          <p:nvPr/>
        </p:nvSpPr>
        <p:spPr>
          <a:xfrm>
            <a:off x="846836" y="5181980"/>
            <a:ext cx="2576830" cy="1093470"/>
          </a:xfrm>
          <a:prstGeom prst="rect">
            <a:avLst/>
          </a:prstGeom>
        </p:spPr>
        <p:txBody>
          <a:bodyPr vert="horz" wrap="square" lIns="0" tIns="12700" rIns="0" bIns="0" rtlCol="0">
            <a:spAutoFit/>
          </a:bodyPr>
          <a:lstStyle/>
          <a:p>
            <a:pPr marL="12700" marR="5080">
              <a:lnSpc>
                <a:spcPct val="100000"/>
              </a:lnSpc>
              <a:spcBef>
                <a:spcPts val="100"/>
              </a:spcBef>
            </a:pPr>
            <a:r>
              <a:rPr sz="1400" b="1" dirty="0">
                <a:solidFill>
                  <a:srgbClr val="FFFFFF"/>
                </a:solidFill>
                <a:latin typeface="Roboto"/>
                <a:cs typeface="Roboto"/>
              </a:rPr>
              <a:t>Kementerian</a:t>
            </a:r>
            <a:r>
              <a:rPr sz="1400" b="1" spc="-40" dirty="0">
                <a:solidFill>
                  <a:srgbClr val="FFFFFF"/>
                </a:solidFill>
                <a:latin typeface="Roboto"/>
                <a:cs typeface="Roboto"/>
              </a:rPr>
              <a:t> </a:t>
            </a:r>
            <a:r>
              <a:rPr sz="1400" b="1" dirty="0">
                <a:solidFill>
                  <a:srgbClr val="FFFFFF"/>
                </a:solidFill>
                <a:latin typeface="Roboto"/>
                <a:cs typeface="Roboto"/>
              </a:rPr>
              <a:t>Keuangan</a:t>
            </a:r>
            <a:r>
              <a:rPr sz="1400" b="1" spc="-40" dirty="0">
                <a:solidFill>
                  <a:srgbClr val="FFFFFF"/>
                </a:solidFill>
                <a:latin typeface="Roboto"/>
                <a:cs typeface="Roboto"/>
              </a:rPr>
              <a:t> </a:t>
            </a:r>
            <a:r>
              <a:rPr sz="1400" b="1" spc="-20" dirty="0">
                <a:solidFill>
                  <a:srgbClr val="FFFFFF"/>
                </a:solidFill>
                <a:latin typeface="Roboto"/>
                <a:cs typeface="Roboto"/>
              </a:rPr>
              <a:t>R.I. </a:t>
            </a:r>
            <a:r>
              <a:rPr sz="1400" dirty="0">
                <a:solidFill>
                  <a:srgbClr val="FFFFFF"/>
                </a:solidFill>
                <a:latin typeface="Roboto"/>
                <a:cs typeface="Roboto"/>
              </a:rPr>
              <a:t>Jalan</a:t>
            </a:r>
            <a:r>
              <a:rPr sz="1400" spc="-65" dirty="0">
                <a:solidFill>
                  <a:srgbClr val="FFFFFF"/>
                </a:solidFill>
                <a:latin typeface="Roboto"/>
                <a:cs typeface="Roboto"/>
              </a:rPr>
              <a:t> </a:t>
            </a:r>
            <a:r>
              <a:rPr sz="1400" dirty="0">
                <a:solidFill>
                  <a:srgbClr val="FFFFFF"/>
                </a:solidFill>
                <a:latin typeface="Roboto"/>
                <a:cs typeface="Roboto"/>
              </a:rPr>
              <a:t>Dr.</a:t>
            </a:r>
            <a:r>
              <a:rPr sz="1400" spc="-55" dirty="0">
                <a:solidFill>
                  <a:srgbClr val="FFFFFF"/>
                </a:solidFill>
                <a:latin typeface="Roboto"/>
                <a:cs typeface="Roboto"/>
              </a:rPr>
              <a:t> </a:t>
            </a:r>
            <a:r>
              <a:rPr sz="1400" spc="-10" dirty="0">
                <a:solidFill>
                  <a:srgbClr val="FFFFFF"/>
                </a:solidFill>
                <a:latin typeface="Roboto"/>
                <a:cs typeface="Roboto"/>
              </a:rPr>
              <a:t>Wahidin</a:t>
            </a:r>
            <a:r>
              <a:rPr sz="1400" spc="-70" dirty="0">
                <a:solidFill>
                  <a:srgbClr val="FFFFFF"/>
                </a:solidFill>
                <a:latin typeface="Roboto"/>
                <a:cs typeface="Roboto"/>
              </a:rPr>
              <a:t> </a:t>
            </a:r>
            <a:r>
              <a:rPr sz="1400" dirty="0">
                <a:solidFill>
                  <a:srgbClr val="FFFFFF"/>
                </a:solidFill>
                <a:latin typeface="Roboto"/>
                <a:cs typeface="Roboto"/>
              </a:rPr>
              <a:t>Raya</a:t>
            </a:r>
            <a:r>
              <a:rPr sz="1400" spc="-45" dirty="0">
                <a:solidFill>
                  <a:srgbClr val="FFFFFF"/>
                </a:solidFill>
                <a:latin typeface="Roboto"/>
                <a:cs typeface="Roboto"/>
              </a:rPr>
              <a:t> </a:t>
            </a:r>
            <a:r>
              <a:rPr sz="1400" dirty="0">
                <a:solidFill>
                  <a:srgbClr val="FFFFFF"/>
                </a:solidFill>
                <a:latin typeface="Roboto"/>
                <a:cs typeface="Roboto"/>
              </a:rPr>
              <a:t>Nomor</a:t>
            </a:r>
            <a:r>
              <a:rPr sz="1400" spc="-70" dirty="0">
                <a:solidFill>
                  <a:srgbClr val="FFFFFF"/>
                </a:solidFill>
                <a:latin typeface="Roboto"/>
                <a:cs typeface="Roboto"/>
              </a:rPr>
              <a:t> </a:t>
            </a:r>
            <a:r>
              <a:rPr sz="1400" spc="-50" dirty="0">
                <a:solidFill>
                  <a:srgbClr val="FFFFFF"/>
                </a:solidFill>
                <a:latin typeface="Roboto"/>
                <a:cs typeface="Roboto"/>
              </a:rPr>
              <a:t>1 </a:t>
            </a:r>
            <a:r>
              <a:rPr sz="1400" spc="-10" dirty="0">
                <a:solidFill>
                  <a:srgbClr val="FFFFFF"/>
                </a:solidFill>
                <a:latin typeface="Roboto"/>
                <a:cs typeface="Roboto"/>
              </a:rPr>
              <a:t>Jakarta</a:t>
            </a:r>
            <a:r>
              <a:rPr sz="1400" spc="-45" dirty="0">
                <a:solidFill>
                  <a:srgbClr val="FFFFFF"/>
                </a:solidFill>
                <a:latin typeface="Roboto"/>
                <a:cs typeface="Roboto"/>
              </a:rPr>
              <a:t> </a:t>
            </a:r>
            <a:r>
              <a:rPr sz="1400" spc="-10" dirty="0">
                <a:solidFill>
                  <a:srgbClr val="FFFFFF"/>
                </a:solidFill>
                <a:latin typeface="Roboto"/>
                <a:cs typeface="Roboto"/>
              </a:rPr>
              <a:t>Pusat</a:t>
            </a:r>
            <a:r>
              <a:rPr sz="1400" spc="-25" dirty="0">
                <a:solidFill>
                  <a:srgbClr val="FFFFFF"/>
                </a:solidFill>
                <a:latin typeface="Roboto"/>
                <a:cs typeface="Roboto"/>
              </a:rPr>
              <a:t> </a:t>
            </a:r>
            <a:r>
              <a:rPr sz="1400" spc="-10" dirty="0">
                <a:solidFill>
                  <a:srgbClr val="FFFFFF"/>
                </a:solidFill>
                <a:latin typeface="Roboto"/>
                <a:cs typeface="Roboto"/>
              </a:rPr>
              <a:t>10710</a:t>
            </a:r>
            <a:endParaRPr sz="1400">
              <a:latin typeface="Roboto"/>
              <a:cs typeface="Roboto"/>
            </a:endParaRPr>
          </a:p>
          <a:p>
            <a:pPr marL="12700" marR="849630">
              <a:lnSpc>
                <a:spcPct val="100000"/>
              </a:lnSpc>
              <a:spcBef>
                <a:spcPts val="5"/>
              </a:spcBef>
            </a:pPr>
            <a:r>
              <a:rPr sz="1400" spc="-10" dirty="0">
                <a:solidFill>
                  <a:srgbClr val="FFFFFF"/>
                </a:solidFill>
                <a:latin typeface="Roboto"/>
                <a:cs typeface="Roboto"/>
              </a:rPr>
              <a:t>Indonesia </a:t>
            </a:r>
            <a:r>
              <a:rPr sz="1400" spc="-10" dirty="0">
                <a:solidFill>
                  <a:srgbClr val="FFFFFF"/>
                </a:solidFill>
                <a:latin typeface="Roboto"/>
                <a:cs typeface="Roboto"/>
                <a:hlinkClick r:id="rId12"/>
              </a:rPr>
              <a:t>www.kemenkeu.go.id</a:t>
            </a:r>
            <a:endParaRPr sz="1400">
              <a:latin typeface="Roboto"/>
              <a:cs typeface="Roboto"/>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1F5F"/>
          </a:solidFill>
        </p:spPr>
        <p:txBody>
          <a:bodyPr wrap="square" lIns="0" tIns="0" rIns="0" bIns="0" rtlCol="0"/>
          <a:lstStyle/>
          <a:p>
            <a:endParaRPr/>
          </a:p>
        </p:txBody>
      </p:sp>
      <p:grpSp>
        <p:nvGrpSpPr>
          <p:cNvPr id="3" name="object 3"/>
          <p:cNvGrpSpPr/>
          <p:nvPr/>
        </p:nvGrpSpPr>
        <p:grpSpPr>
          <a:xfrm>
            <a:off x="0" y="-2"/>
            <a:ext cx="4497070" cy="6858000"/>
            <a:chOff x="0" y="-2"/>
            <a:chExt cx="4497070" cy="6858000"/>
          </a:xfrm>
        </p:grpSpPr>
        <p:pic>
          <p:nvPicPr>
            <p:cNvPr id="4" name="object 4"/>
            <p:cNvPicPr/>
            <p:nvPr/>
          </p:nvPicPr>
          <p:blipFill>
            <a:blip r:embed="rId2" cstate="print"/>
            <a:stretch>
              <a:fillRect/>
            </a:stretch>
          </p:blipFill>
          <p:spPr>
            <a:xfrm>
              <a:off x="0" y="-2"/>
              <a:ext cx="4496942" cy="6857997"/>
            </a:xfrm>
            <a:prstGeom prst="rect">
              <a:avLst/>
            </a:prstGeom>
          </p:spPr>
        </p:pic>
        <p:pic>
          <p:nvPicPr>
            <p:cNvPr id="5" name="object 5"/>
            <p:cNvPicPr/>
            <p:nvPr/>
          </p:nvPicPr>
          <p:blipFill>
            <a:blip r:embed="rId3" cstate="print"/>
            <a:stretch>
              <a:fillRect/>
            </a:stretch>
          </p:blipFill>
          <p:spPr>
            <a:xfrm>
              <a:off x="216420" y="231406"/>
              <a:ext cx="804824" cy="787514"/>
            </a:xfrm>
            <a:prstGeom prst="rect">
              <a:avLst/>
            </a:prstGeom>
          </p:spPr>
        </p:pic>
      </p:grpSp>
      <p:sp>
        <p:nvSpPr>
          <p:cNvPr id="6" name="object 6"/>
          <p:cNvSpPr txBox="1"/>
          <p:nvPr/>
        </p:nvSpPr>
        <p:spPr>
          <a:xfrm>
            <a:off x="11702288" y="6336893"/>
            <a:ext cx="248285" cy="288925"/>
          </a:xfrm>
          <a:prstGeom prst="rect">
            <a:avLst/>
          </a:prstGeom>
        </p:spPr>
        <p:txBody>
          <a:bodyPr vert="horz" wrap="square" lIns="0" tIns="15875" rIns="0" bIns="0" rtlCol="0">
            <a:spAutoFit/>
          </a:bodyPr>
          <a:lstStyle/>
          <a:p>
            <a:pPr marL="12700">
              <a:lnSpc>
                <a:spcPct val="100000"/>
              </a:lnSpc>
              <a:spcBef>
                <a:spcPts val="125"/>
              </a:spcBef>
            </a:pPr>
            <a:r>
              <a:rPr sz="1700" b="1" spc="-25" dirty="0">
                <a:solidFill>
                  <a:srgbClr val="0A6AB0"/>
                </a:solidFill>
                <a:latin typeface="Calibri"/>
                <a:cs typeface="Calibri"/>
              </a:rPr>
              <a:t>36</a:t>
            </a:r>
            <a:endParaRPr sz="1700">
              <a:latin typeface="Calibri"/>
              <a:cs typeface="Calibri"/>
            </a:endParaRPr>
          </a:p>
        </p:txBody>
      </p:sp>
      <p:sp>
        <p:nvSpPr>
          <p:cNvPr id="7" name="object 7"/>
          <p:cNvSpPr txBox="1"/>
          <p:nvPr/>
        </p:nvSpPr>
        <p:spPr>
          <a:xfrm>
            <a:off x="5943600" y="3131057"/>
            <a:ext cx="3625596" cy="627736"/>
          </a:xfrm>
          <a:prstGeom prst="rect">
            <a:avLst/>
          </a:prstGeom>
        </p:spPr>
        <p:txBody>
          <a:bodyPr vert="horz" wrap="square" lIns="0" tIns="12065" rIns="0" bIns="0" rtlCol="0">
            <a:spAutoFit/>
          </a:bodyPr>
          <a:lstStyle/>
          <a:p>
            <a:pPr marL="12700">
              <a:lnSpc>
                <a:spcPct val="100000"/>
              </a:lnSpc>
              <a:spcBef>
                <a:spcPts val="95"/>
              </a:spcBef>
            </a:pPr>
            <a:r>
              <a:rPr sz="4000" b="1" spc="-10" dirty="0">
                <a:solidFill>
                  <a:srgbClr val="FFFFFF"/>
                </a:solidFill>
                <a:latin typeface="Roboto"/>
                <a:cs typeface="Roboto"/>
              </a:rPr>
              <a:t>LAMPIRAN</a:t>
            </a:r>
            <a:endParaRPr sz="4000" dirty="0">
              <a:latin typeface="Roboto"/>
              <a:cs typeface="Roboto"/>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375573" y="143678"/>
            <a:ext cx="584263" cy="506780"/>
          </a:xfrm>
          <a:prstGeom prst="rect">
            <a:avLst/>
          </a:prstGeom>
        </p:spPr>
      </p:pic>
      <p:pic>
        <p:nvPicPr>
          <p:cNvPr id="3" name="object 3"/>
          <p:cNvPicPr/>
          <p:nvPr/>
        </p:nvPicPr>
        <p:blipFill>
          <a:blip r:embed="rId3" cstate="print"/>
          <a:stretch>
            <a:fillRect/>
          </a:stretch>
        </p:blipFill>
        <p:spPr>
          <a:xfrm>
            <a:off x="222910" y="64922"/>
            <a:ext cx="602665" cy="655040"/>
          </a:xfrm>
          <a:prstGeom prst="rect">
            <a:avLst/>
          </a:prstGeom>
        </p:spPr>
      </p:pic>
      <p:pic>
        <p:nvPicPr>
          <p:cNvPr id="4" name="object 4"/>
          <p:cNvPicPr/>
          <p:nvPr/>
        </p:nvPicPr>
        <p:blipFill>
          <a:blip r:embed="rId4" cstate="print"/>
          <a:stretch>
            <a:fillRect/>
          </a:stretch>
        </p:blipFill>
        <p:spPr>
          <a:xfrm>
            <a:off x="273252" y="1819476"/>
            <a:ext cx="12014075" cy="4191056"/>
          </a:xfrm>
          <a:prstGeom prst="rect">
            <a:avLst/>
          </a:prstGeom>
        </p:spPr>
      </p:pic>
      <p:sp>
        <p:nvSpPr>
          <p:cNvPr id="5" name="object 5"/>
          <p:cNvSpPr txBox="1"/>
          <p:nvPr/>
        </p:nvSpPr>
        <p:spPr>
          <a:xfrm>
            <a:off x="352144" y="6429857"/>
            <a:ext cx="1340683" cy="166071"/>
          </a:xfrm>
          <a:prstGeom prst="rect">
            <a:avLst/>
          </a:prstGeom>
        </p:spPr>
        <p:txBody>
          <a:bodyPr vert="horz" wrap="square" lIns="0" tIns="12065" rIns="0" bIns="0" rtlCol="0">
            <a:spAutoFit/>
          </a:bodyPr>
          <a:lstStyle/>
          <a:p>
            <a:pPr marL="12700">
              <a:lnSpc>
                <a:spcPct val="100000"/>
              </a:lnSpc>
              <a:spcBef>
                <a:spcPts val="95"/>
              </a:spcBef>
            </a:pPr>
            <a:r>
              <a:rPr sz="1000" dirty="0">
                <a:solidFill>
                  <a:srgbClr val="252525"/>
                </a:solidFill>
                <a:latin typeface="Lucida Sans Unicode"/>
                <a:cs typeface="Lucida Sans Unicode"/>
              </a:rPr>
              <a:t>Sumber: BPS, diolah</a:t>
            </a:r>
            <a:endParaRPr sz="1000">
              <a:latin typeface="Lucida Sans Unicode"/>
              <a:cs typeface="Lucida Sans Unicode"/>
            </a:endParaRPr>
          </a:p>
        </p:txBody>
      </p:sp>
      <p:sp>
        <p:nvSpPr>
          <p:cNvPr id="6" name="object 6"/>
          <p:cNvSpPr txBox="1">
            <a:spLocks noGrp="1"/>
          </p:cNvSpPr>
          <p:nvPr>
            <p:ph type="title"/>
          </p:nvPr>
        </p:nvSpPr>
        <p:spPr>
          <a:xfrm>
            <a:off x="1224483" y="127507"/>
            <a:ext cx="10161356" cy="750847"/>
          </a:xfrm>
          <a:prstGeom prst="rect">
            <a:avLst/>
          </a:prstGeom>
        </p:spPr>
        <p:txBody>
          <a:bodyPr vert="horz" wrap="square" lIns="0" tIns="12065" rIns="0" bIns="0" rtlCol="0">
            <a:spAutoFit/>
          </a:bodyPr>
          <a:lstStyle/>
          <a:p>
            <a:pPr marL="12700" marR="5080">
              <a:lnSpc>
                <a:spcPct val="100000"/>
              </a:lnSpc>
              <a:spcBef>
                <a:spcPts val="95"/>
              </a:spcBef>
            </a:pPr>
            <a:r>
              <a:rPr sz="2400" dirty="0">
                <a:solidFill>
                  <a:srgbClr val="252525"/>
                </a:solidFill>
              </a:rPr>
              <a:t>SINERGI PUSAT &amp; DAERAH: </a:t>
            </a:r>
            <a:r>
              <a:rPr sz="2400" dirty="0">
                <a:solidFill>
                  <a:srgbClr val="FF0000"/>
                </a:solidFill>
              </a:rPr>
              <a:t>PENCIPTAAN LAPANGAN KERJA YANG TINGGI </a:t>
            </a:r>
            <a:r>
              <a:rPr sz="2400" dirty="0"/>
              <a:t>UNTUK </a:t>
            </a:r>
            <a:r>
              <a:rPr sz="2400" dirty="0">
                <a:solidFill>
                  <a:srgbClr val="252525"/>
                </a:solidFill>
              </a:rPr>
              <a:t>AKSELERASI PENURUNAN PENGANGGURAN</a:t>
            </a:r>
            <a:endParaRPr sz="2400" dirty="0"/>
          </a:p>
        </p:txBody>
      </p:sp>
      <p:sp>
        <p:nvSpPr>
          <p:cNvPr id="7" name="object 7"/>
          <p:cNvSpPr txBox="1"/>
          <p:nvPr/>
        </p:nvSpPr>
        <p:spPr>
          <a:xfrm>
            <a:off x="668223" y="1755139"/>
            <a:ext cx="1150096" cy="258404"/>
          </a:xfrm>
          <a:prstGeom prst="rect">
            <a:avLst/>
          </a:prstGeom>
        </p:spPr>
        <p:txBody>
          <a:bodyPr vert="horz" wrap="square" lIns="0" tIns="12065" rIns="0" bIns="0" rtlCol="0">
            <a:spAutoFit/>
          </a:bodyPr>
          <a:lstStyle/>
          <a:p>
            <a:pPr marL="12700">
              <a:lnSpc>
                <a:spcPct val="100000"/>
              </a:lnSpc>
              <a:spcBef>
                <a:spcPts val="95"/>
              </a:spcBef>
            </a:pPr>
            <a:r>
              <a:rPr sz="1600" b="1" dirty="0">
                <a:latin typeface="Segoe UI"/>
                <a:cs typeface="Segoe UI"/>
              </a:rPr>
              <a:t>SUMATERA</a:t>
            </a:r>
            <a:endParaRPr sz="1600">
              <a:latin typeface="Segoe UI"/>
              <a:cs typeface="Segoe UI"/>
            </a:endParaRPr>
          </a:p>
        </p:txBody>
      </p:sp>
      <p:sp>
        <p:nvSpPr>
          <p:cNvPr id="8" name="object 8"/>
          <p:cNvSpPr txBox="1"/>
          <p:nvPr/>
        </p:nvSpPr>
        <p:spPr>
          <a:xfrm>
            <a:off x="3509009" y="4007358"/>
            <a:ext cx="606593" cy="258404"/>
          </a:xfrm>
          <a:prstGeom prst="rect">
            <a:avLst/>
          </a:prstGeom>
        </p:spPr>
        <p:txBody>
          <a:bodyPr vert="horz" wrap="square" lIns="0" tIns="12065" rIns="0" bIns="0" rtlCol="0">
            <a:spAutoFit/>
          </a:bodyPr>
          <a:lstStyle/>
          <a:p>
            <a:pPr marL="12700">
              <a:lnSpc>
                <a:spcPct val="100000"/>
              </a:lnSpc>
              <a:spcBef>
                <a:spcPts val="95"/>
              </a:spcBef>
            </a:pPr>
            <a:r>
              <a:rPr sz="1600" b="1" dirty="0">
                <a:latin typeface="Segoe UI"/>
                <a:cs typeface="Segoe UI"/>
              </a:rPr>
              <a:t>JAWA</a:t>
            </a:r>
            <a:endParaRPr sz="1600">
              <a:latin typeface="Segoe UI"/>
              <a:cs typeface="Segoe UI"/>
            </a:endParaRPr>
          </a:p>
        </p:txBody>
      </p:sp>
      <p:sp>
        <p:nvSpPr>
          <p:cNvPr id="9" name="object 9"/>
          <p:cNvSpPr txBox="1"/>
          <p:nvPr/>
        </p:nvSpPr>
        <p:spPr>
          <a:xfrm>
            <a:off x="6488684" y="2280919"/>
            <a:ext cx="1057431" cy="258404"/>
          </a:xfrm>
          <a:prstGeom prst="rect">
            <a:avLst/>
          </a:prstGeom>
        </p:spPr>
        <p:txBody>
          <a:bodyPr vert="horz" wrap="square" lIns="0" tIns="12065" rIns="0" bIns="0" rtlCol="0">
            <a:spAutoFit/>
          </a:bodyPr>
          <a:lstStyle/>
          <a:p>
            <a:pPr marL="12700">
              <a:lnSpc>
                <a:spcPct val="100000"/>
              </a:lnSpc>
              <a:spcBef>
                <a:spcPts val="95"/>
              </a:spcBef>
            </a:pPr>
            <a:r>
              <a:rPr sz="1600" b="1" dirty="0">
                <a:latin typeface="Segoe UI"/>
                <a:cs typeface="Segoe UI"/>
              </a:rPr>
              <a:t>SULAWESI</a:t>
            </a:r>
            <a:endParaRPr sz="1600">
              <a:latin typeface="Segoe UI"/>
              <a:cs typeface="Segoe UI"/>
            </a:endParaRPr>
          </a:p>
        </p:txBody>
      </p:sp>
      <p:sp>
        <p:nvSpPr>
          <p:cNvPr id="10" name="object 10"/>
          <p:cNvSpPr txBox="1"/>
          <p:nvPr/>
        </p:nvSpPr>
        <p:spPr>
          <a:xfrm>
            <a:off x="9562592" y="2692399"/>
            <a:ext cx="1903901" cy="258404"/>
          </a:xfrm>
          <a:prstGeom prst="rect">
            <a:avLst/>
          </a:prstGeom>
        </p:spPr>
        <p:txBody>
          <a:bodyPr vert="horz" wrap="square" lIns="0" tIns="12065" rIns="0" bIns="0" rtlCol="0">
            <a:spAutoFit/>
          </a:bodyPr>
          <a:lstStyle/>
          <a:p>
            <a:pPr marL="12700">
              <a:lnSpc>
                <a:spcPct val="100000"/>
              </a:lnSpc>
              <a:spcBef>
                <a:spcPts val="95"/>
              </a:spcBef>
            </a:pPr>
            <a:r>
              <a:rPr sz="1600" b="1" dirty="0">
                <a:latin typeface="Segoe UI"/>
                <a:cs typeface="Segoe UI"/>
              </a:rPr>
              <a:t>MALUKU &amp; PAPUA</a:t>
            </a:r>
            <a:endParaRPr sz="1600">
              <a:latin typeface="Segoe UI"/>
              <a:cs typeface="Segoe UI"/>
            </a:endParaRPr>
          </a:p>
        </p:txBody>
      </p:sp>
      <p:sp>
        <p:nvSpPr>
          <p:cNvPr id="11" name="object 11"/>
          <p:cNvSpPr txBox="1"/>
          <p:nvPr/>
        </p:nvSpPr>
        <p:spPr>
          <a:xfrm>
            <a:off x="5780278" y="4604715"/>
            <a:ext cx="1350541" cy="488950"/>
          </a:xfrm>
          <a:prstGeom prst="rect">
            <a:avLst/>
          </a:prstGeom>
        </p:spPr>
        <p:txBody>
          <a:bodyPr vert="horz" wrap="square" lIns="0" tIns="12065" rIns="0" bIns="0" rtlCol="0">
            <a:spAutoFit/>
          </a:bodyPr>
          <a:lstStyle/>
          <a:p>
            <a:pPr marL="12700">
              <a:lnSpc>
                <a:spcPts val="1825"/>
              </a:lnSpc>
              <a:spcBef>
                <a:spcPts val="95"/>
              </a:spcBef>
            </a:pPr>
            <a:r>
              <a:rPr sz="1600" b="1" dirty="0">
                <a:latin typeface="Segoe UI"/>
                <a:cs typeface="Segoe UI"/>
              </a:rPr>
              <a:t>BALI </a:t>
            </a:r>
            <a:r>
              <a:rPr sz="1600" b="1" i="1" dirty="0">
                <a:solidFill>
                  <a:srgbClr val="7E7E7E"/>
                </a:solidFill>
                <a:latin typeface="Segoe UI"/>
                <a:cs typeface="Segoe UI"/>
              </a:rPr>
              <a:t>&amp; </a:t>
            </a:r>
            <a:r>
              <a:rPr sz="1600" b="1" dirty="0">
                <a:latin typeface="Segoe UI"/>
                <a:cs typeface="Segoe UI"/>
              </a:rPr>
              <a:t>NUSA</a:t>
            </a:r>
            <a:endParaRPr sz="1600">
              <a:latin typeface="Segoe UI"/>
              <a:cs typeface="Segoe UI"/>
            </a:endParaRPr>
          </a:p>
          <a:p>
            <a:pPr marL="105410">
              <a:lnSpc>
                <a:spcPts val="1825"/>
              </a:lnSpc>
            </a:pPr>
            <a:r>
              <a:rPr sz="1600" b="1" dirty="0">
                <a:latin typeface="Segoe UI"/>
                <a:cs typeface="Segoe UI"/>
              </a:rPr>
              <a:t>TENGGARA</a:t>
            </a:r>
            <a:endParaRPr sz="1600">
              <a:latin typeface="Segoe UI"/>
              <a:cs typeface="Segoe UI"/>
            </a:endParaRPr>
          </a:p>
        </p:txBody>
      </p:sp>
      <p:sp>
        <p:nvSpPr>
          <p:cNvPr id="12" name="object 12"/>
          <p:cNvSpPr txBox="1"/>
          <p:nvPr/>
        </p:nvSpPr>
        <p:spPr>
          <a:xfrm>
            <a:off x="3694302" y="1790192"/>
            <a:ext cx="1420861" cy="258404"/>
          </a:xfrm>
          <a:prstGeom prst="rect">
            <a:avLst/>
          </a:prstGeom>
        </p:spPr>
        <p:txBody>
          <a:bodyPr vert="horz" wrap="square" lIns="0" tIns="12065" rIns="0" bIns="0" rtlCol="0">
            <a:spAutoFit/>
          </a:bodyPr>
          <a:lstStyle/>
          <a:p>
            <a:pPr marL="12700">
              <a:lnSpc>
                <a:spcPct val="100000"/>
              </a:lnSpc>
              <a:spcBef>
                <a:spcPts val="95"/>
              </a:spcBef>
            </a:pPr>
            <a:r>
              <a:rPr sz="1600" b="1" dirty="0">
                <a:latin typeface="Segoe UI"/>
                <a:cs typeface="Segoe UI"/>
              </a:rPr>
              <a:t>KALIMANTAN</a:t>
            </a:r>
            <a:endParaRPr sz="1600">
              <a:latin typeface="Segoe UI"/>
              <a:cs typeface="Segoe UI"/>
            </a:endParaRPr>
          </a:p>
        </p:txBody>
      </p:sp>
      <p:grpSp>
        <p:nvGrpSpPr>
          <p:cNvPr id="13" name="object 13"/>
          <p:cNvGrpSpPr/>
          <p:nvPr/>
        </p:nvGrpSpPr>
        <p:grpSpPr>
          <a:xfrm>
            <a:off x="8410702" y="4852794"/>
            <a:ext cx="2155608" cy="2005330"/>
            <a:chOff x="8410702" y="4852794"/>
            <a:chExt cx="2082800" cy="2005330"/>
          </a:xfrm>
        </p:grpSpPr>
        <p:pic>
          <p:nvPicPr>
            <p:cNvPr id="14" name="object 14"/>
            <p:cNvPicPr/>
            <p:nvPr/>
          </p:nvPicPr>
          <p:blipFill>
            <a:blip r:embed="rId5" cstate="print"/>
            <a:stretch>
              <a:fillRect/>
            </a:stretch>
          </p:blipFill>
          <p:spPr>
            <a:xfrm>
              <a:off x="8410702" y="4852794"/>
              <a:ext cx="2082546" cy="2005202"/>
            </a:xfrm>
            <a:prstGeom prst="rect">
              <a:avLst/>
            </a:prstGeom>
          </p:spPr>
        </p:pic>
        <p:sp>
          <p:nvSpPr>
            <p:cNvPr id="15" name="object 15"/>
            <p:cNvSpPr/>
            <p:nvPr/>
          </p:nvSpPr>
          <p:spPr>
            <a:xfrm>
              <a:off x="8473948" y="5548375"/>
              <a:ext cx="1758314" cy="298450"/>
            </a:xfrm>
            <a:custGeom>
              <a:avLst/>
              <a:gdLst/>
              <a:ahLst/>
              <a:cxnLst/>
              <a:rect l="l" t="t" r="r" b="b"/>
              <a:pathLst>
                <a:path w="1758315" h="298450">
                  <a:moveTo>
                    <a:pt x="50419" y="184264"/>
                  </a:moveTo>
                  <a:lnTo>
                    <a:pt x="28878" y="191205"/>
                  </a:lnTo>
                  <a:lnTo>
                    <a:pt x="12207" y="205398"/>
                  </a:lnTo>
                  <a:lnTo>
                    <a:pt x="2037" y="224814"/>
                  </a:lnTo>
                  <a:lnTo>
                    <a:pt x="0" y="247421"/>
                  </a:lnTo>
                  <a:lnTo>
                    <a:pt x="6971" y="269029"/>
                  </a:lnTo>
                  <a:lnTo>
                    <a:pt x="21193" y="285719"/>
                  </a:lnTo>
                  <a:lnTo>
                    <a:pt x="40630" y="295868"/>
                  </a:lnTo>
                  <a:lnTo>
                    <a:pt x="63246" y="297853"/>
                  </a:lnTo>
                  <a:lnTo>
                    <a:pt x="84839" y="290910"/>
                  </a:lnTo>
                  <a:lnTo>
                    <a:pt x="101504" y="276713"/>
                  </a:lnTo>
                  <a:lnTo>
                    <a:pt x="110243" y="259981"/>
                  </a:lnTo>
                  <a:lnTo>
                    <a:pt x="58927" y="259981"/>
                  </a:lnTo>
                  <a:lnTo>
                    <a:pt x="54736" y="222123"/>
                  </a:lnTo>
                  <a:lnTo>
                    <a:pt x="107694" y="216189"/>
                  </a:lnTo>
                  <a:lnTo>
                    <a:pt x="106693" y="213087"/>
                  </a:lnTo>
                  <a:lnTo>
                    <a:pt x="92471" y="196397"/>
                  </a:lnTo>
                  <a:lnTo>
                    <a:pt x="73034" y="186248"/>
                  </a:lnTo>
                  <a:lnTo>
                    <a:pt x="50419" y="184264"/>
                  </a:lnTo>
                  <a:close/>
                </a:path>
                <a:path w="1758315" h="298450">
                  <a:moveTo>
                    <a:pt x="107694" y="216189"/>
                  </a:moveTo>
                  <a:lnTo>
                    <a:pt x="54736" y="222123"/>
                  </a:lnTo>
                  <a:lnTo>
                    <a:pt x="58927" y="259981"/>
                  </a:lnTo>
                  <a:lnTo>
                    <a:pt x="111935" y="254042"/>
                  </a:lnTo>
                  <a:lnTo>
                    <a:pt x="113665" y="234696"/>
                  </a:lnTo>
                  <a:lnTo>
                    <a:pt x="107694" y="216189"/>
                  </a:lnTo>
                  <a:close/>
                </a:path>
                <a:path w="1758315" h="298450">
                  <a:moveTo>
                    <a:pt x="111935" y="254042"/>
                  </a:moveTo>
                  <a:lnTo>
                    <a:pt x="58927" y="259981"/>
                  </a:lnTo>
                  <a:lnTo>
                    <a:pt x="110243" y="259981"/>
                  </a:lnTo>
                  <a:lnTo>
                    <a:pt x="111644" y="257298"/>
                  </a:lnTo>
                  <a:lnTo>
                    <a:pt x="111935" y="254042"/>
                  </a:lnTo>
                  <a:close/>
                </a:path>
                <a:path w="1758315" h="298450">
                  <a:moveTo>
                    <a:pt x="1646393" y="43783"/>
                  </a:moveTo>
                  <a:lnTo>
                    <a:pt x="107694" y="216189"/>
                  </a:lnTo>
                  <a:lnTo>
                    <a:pt x="113665" y="234696"/>
                  </a:lnTo>
                  <a:lnTo>
                    <a:pt x="111935" y="254042"/>
                  </a:lnTo>
                  <a:lnTo>
                    <a:pt x="1650620" y="81638"/>
                  </a:lnTo>
                  <a:lnTo>
                    <a:pt x="1644650" y="63131"/>
                  </a:lnTo>
                  <a:lnTo>
                    <a:pt x="1646393" y="43783"/>
                  </a:lnTo>
                  <a:close/>
                </a:path>
                <a:path w="1758315" h="298450">
                  <a:moveTo>
                    <a:pt x="1754262" y="37846"/>
                  </a:moveTo>
                  <a:lnTo>
                    <a:pt x="1699386" y="37846"/>
                  </a:lnTo>
                  <a:lnTo>
                    <a:pt x="1703577" y="75704"/>
                  </a:lnTo>
                  <a:lnTo>
                    <a:pt x="1650620" y="81638"/>
                  </a:lnTo>
                  <a:lnTo>
                    <a:pt x="1651621" y="84740"/>
                  </a:lnTo>
                  <a:lnTo>
                    <a:pt x="1665843" y="101430"/>
                  </a:lnTo>
                  <a:lnTo>
                    <a:pt x="1685280" y="111578"/>
                  </a:lnTo>
                  <a:lnTo>
                    <a:pt x="1707896" y="113563"/>
                  </a:lnTo>
                  <a:lnTo>
                    <a:pt x="1729489" y="106622"/>
                  </a:lnTo>
                  <a:lnTo>
                    <a:pt x="1746154" y="92429"/>
                  </a:lnTo>
                  <a:lnTo>
                    <a:pt x="1756294" y="73013"/>
                  </a:lnTo>
                  <a:lnTo>
                    <a:pt x="1758315" y="50406"/>
                  </a:lnTo>
                  <a:lnTo>
                    <a:pt x="1754262" y="37846"/>
                  </a:lnTo>
                  <a:close/>
                </a:path>
                <a:path w="1758315" h="298450">
                  <a:moveTo>
                    <a:pt x="1699386" y="37846"/>
                  </a:moveTo>
                  <a:lnTo>
                    <a:pt x="1646393" y="43783"/>
                  </a:lnTo>
                  <a:lnTo>
                    <a:pt x="1644650" y="63131"/>
                  </a:lnTo>
                  <a:lnTo>
                    <a:pt x="1650620" y="81638"/>
                  </a:lnTo>
                  <a:lnTo>
                    <a:pt x="1703577" y="75704"/>
                  </a:lnTo>
                  <a:lnTo>
                    <a:pt x="1699386" y="37846"/>
                  </a:lnTo>
                  <a:close/>
                </a:path>
                <a:path w="1758315" h="298450">
                  <a:moveTo>
                    <a:pt x="1695069" y="0"/>
                  </a:moveTo>
                  <a:lnTo>
                    <a:pt x="1673528" y="6897"/>
                  </a:lnTo>
                  <a:lnTo>
                    <a:pt x="1656857" y="21083"/>
                  </a:lnTo>
                  <a:lnTo>
                    <a:pt x="1646687" y="40510"/>
                  </a:lnTo>
                  <a:lnTo>
                    <a:pt x="1646393" y="43783"/>
                  </a:lnTo>
                  <a:lnTo>
                    <a:pt x="1699386" y="37846"/>
                  </a:lnTo>
                  <a:lnTo>
                    <a:pt x="1754262" y="37846"/>
                  </a:lnTo>
                  <a:lnTo>
                    <a:pt x="1751343" y="28801"/>
                  </a:lnTo>
                  <a:lnTo>
                    <a:pt x="1737121" y="12111"/>
                  </a:lnTo>
                  <a:lnTo>
                    <a:pt x="1717684" y="1966"/>
                  </a:lnTo>
                  <a:lnTo>
                    <a:pt x="1695069" y="0"/>
                  </a:lnTo>
                  <a:close/>
                </a:path>
              </a:pathLst>
            </a:custGeom>
            <a:solidFill>
              <a:srgbClr val="4471C4"/>
            </a:solidFill>
          </p:spPr>
          <p:txBody>
            <a:bodyPr wrap="square" lIns="0" tIns="0" rIns="0" bIns="0" rtlCol="0"/>
            <a:lstStyle/>
            <a:p>
              <a:endParaRPr/>
            </a:p>
          </p:txBody>
        </p:sp>
      </p:grpSp>
      <p:sp>
        <p:nvSpPr>
          <p:cNvPr id="16" name="object 16"/>
          <p:cNvSpPr txBox="1"/>
          <p:nvPr/>
        </p:nvSpPr>
        <p:spPr>
          <a:xfrm>
            <a:off x="8254364" y="6140132"/>
            <a:ext cx="674285" cy="409728"/>
          </a:xfrm>
          <a:prstGeom prst="rect">
            <a:avLst/>
          </a:prstGeom>
          <a:solidFill>
            <a:srgbClr val="D0CECE"/>
          </a:solidFill>
        </p:spPr>
        <p:txBody>
          <a:bodyPr vert="horz" wrap="square" lIns="0" tIns="40005" rIns="0" bIns="0" rtlCol="0">
            <a:spAutoFit/>
          </a:bodyPr>
          <a:lstStyle/>
          <a:p>
            <a:pPr marL="170815" marR="161290" indent="40640">
              <a:lnSpc>
                <a:spcPct val="100000"/>
              </a:lnSpc>
              <a:spcBef>
                <a:spcPts val="315"/>
              </a:spcBef>
            </a:pPr>
            <a:r>
              <a:rPr sz="1200" b="1" dirty="0">
                <a:latin typeface="Calibri"/>
                <a:cs typeface="Calibri"/>
              </a:rPr>
              <a:t>Feb 2024</a:t>
            </a:r>
            <a:endParaRPr sz="1200">
              <a:latin typeface="Calibri"/>
              <a:cs typeface="Calibri"/>
            </a:endParaRPr>
          </a:p>
        </p:txBody>
      </p:sp>
      <p:sp>
        <p:nvSpPr>
          <p:cNvPr id="26" name="object 26"/>
          <p:cNvSpPr txBox="1">
            <a:spLocks noGrp="1"/>
          </p:cNvSpPr>
          <p:nvPr>
            <p:ph type="sldNum" sz="quarter" idx="7"/>
          </p:nvPr>
        </p:nvSpPr>
        <p:spPr>
          <a:xfrm>
            <a:off x="11767439" y="6505836"/>
            <a:ext cx="425995" cy="339484"/>
          </a:xfrm>
          <a:prstGeom prst="rect">
            <a:avLst/>
          </a:prstGeom>
        </p:spPr>
        <p:txBody>
          <a:bodyPr vert="horz" wrap="square" lIns="0" tIns="153321" rIns="0" bIns="0" rtlCol="0">
            <a:spAutoFit/>
          </a:bodyPr>
          <a:lstStyle/>
          <a:p>
            <a:pPr marL="186690">
              <a:lnSpc>
                <a:spcPct val="100000"/>
              </a:lnSpc>
              <a:spcBef>
                <a:spcPts val="10"/>
              </a:spcBef>
            </a:pPr>
            <a:fld id="{81D60167-4931-47E6-BA6A-407CBD079E47}" type="slidenum">
              <a:rPr dirty="0"/>
              <a:t>37</a:t>
            </a:fld>
            <a:endParaRPr dirty="0"/>
          </a:p>
        </p:txBody>
      </p:sp>
      <p:sp>
        <p:nvSpPr>
          <p:cNvPr id="17" name="object 17"/>
          <p:cNvSpPr txBox="1"/>
          <p:nvPr/>
        </p:nvSpPr>
        <p:spPr>
          <a:xfrm>
            <a:off x="9950830" y="6140132"/>
            <a:ext cx="674285" cy="409728"/>
          </a:xfrm>
          <a:prstGeom prst="rect">
            <a:avLst/>
          </a:prstGeom>
          <a:solidFill>
            <a:srgbClr val="D0CECE"/>
          </a:solidFill>
        </p:spPr>
        <p:txBody>
          <a:bodyPr vert="horz" wrap="square" lIns="0" tIns="40005" rIns="0" bIns="0" rtlCol="0">
            <a:spAutoFit/>
          </a:bodyPr>
          <a:lstStyle/>
          <a:p>
            <a:pPr marL="170815" marR="137160" indent="-24765">
              <a:lnSpc>
                <a:spcPct val="100000"/>
              </a:lnSpc>
              <a:spcBef>
                <a:spcPts val="315"/>
              </a:spcBef>
            </a:pPr>
            <a:r>
              <a:rPr sz="1200" b="1" dirty="0">
                <a:latin typeface="Calibri"/>
                <a:cs typeface="Calibri"/>
              </a:rPr>
              <a:t>Agust 2024</a:t>
            </a:r>
            <a:endParaRPr sz="1200">
              <a:latin typeface="Calibri"/>
              <a:cs typeface="Calibri"/>
            </a:endParaRPr>
          </a:p>
        </p:txBody>
      </p:sp>
      <p:graphicFrame>
        <p:nvGraphicFramePr>
          <p:cNvPr id="18" name="object 18"/>
          <p:cNvGraphicFramePr>
            <a:graphicFrameLocks noGrp="1"/>
          </p:cNvGraphicFramePr>
          <p:nvPr>
            <p:extLst>
              <p:ext uri="{D42A27DB-BD31-4B8C-83A1-F6EECF244321}">
                <p14:modId xmlns:p14="http://schemas.microsoft.com/office/powerpoint/2010/main" val="2935773584"/>
              </p:ext>
            </p:extLst>
          </p:nvPr>
        </p:nvGraphicFramePr>
        <p:xfrm>
          <a:off x="434136" y="2011933"/>
          <a:ext cx="1749459" cy="2193290"/>
        </p:xfrm>
        <a:graphic>
          <a:graphicData uri="http://schemas.openxmlformats.org/drawingml/2006/table">
            <a:tbl>
              <a:tblPr firstRow="1" bandRow="1">
                <a:tableStyleId>{2D5ABB26-0587-4C30-8999-92F81FD0307C}</a:tableStyleId>
              </a:tblPr>
              <a:tblGrid>
                <a:gridCol w="973966">
                  <a:extLst>
                    <a:ext uri="{9D8B030D-6E8A-4147-A177-3AD203B41FA5}">
                      <a16:colId xmlns:a16="http://schemas.microsoft.com/office/drawing/2014/main" val="20000"/>
                    </a:ext>
                  </a:extLst>
                </a:gridCol>
                <a:gridCol w="775493">
                  <a:extLst>
                    <a:ext uri="{9D8B030D-6E8A-4147-A177-3AD203B41FA5}">
                      <a16:colId xmlns:a16="http://schemas.microsoft.com/office/drawing/2014/main" val="20001"/>
                    </a:ext>
                  </a:extLst>
                </a:gridCol>
              </a:tblGrid>
              <a:tr h="219075">
                <a:tc>
                  <a:txBody>
                    <a:bodyPr/>
                    <a:lstStyle/>
                    <a:p>
                      <a:pPr marL="6350">
                        <a:lnSpc>
                          <a:spcPts val="1630"/>
                        </a:lnSpc>
                      </a:pPr>
                      <a:r>
                        <a:rPr sz="1400" b="1" spc="-20" dirty="0">
                          <a:latin typeface="Calibri"/>
                          <a:cs typeface="Calibri"/>
                        </a:rPr>
                        <a:t>ACEH</a:t>
                      </a:r>
                      <a:endParaRPr sz="1400">
                        <a:latin typeface="Calibri"/>
                        <a:cs typeface="Calibri"/>
                      </a:endParaRPr>
                    </a:p>
                  </a:txBody>
                  <a:tcPr marL="0" marR="0" marT="0" marB="0">
                    <a:solidFill>
                      <a:srgbClr val="FFFFFF"/>
                    </a:solidFill>
                  </a:tcPr>
                </a:tc>
                <a:tc>
                  <a:txBody>
                    <a:bodyPr/>
                    <a:lstStyle/>
                    <a:p>
                      <a:pPr marR="38100" algn="r">
                        <a:lnSpc>
                          <a:spcPts val="1630"/>
                        </a:lnSpc>
                      </a:pPr>
                      <a:r>
                        <a:rPr sz="1400" b="1" spc="-10" dirty="0">
                          <a:latin typeface="Calibri"/>
                          <a:cs typeface="Calibri"/>
                        </a:rPr>
                        <a:t>152.929</a:t>
                      </a:r>
                      <a:endParaRPr sz="1400">
                        <a:latin typeface="Calibri"/>
                        <a:cs typeface="Calibri"/>
                      </a:endParaRPr>
                    </a:p>
                  </a:txBody>
                  <a:tcPr marL="0" marR="0" marT="0" marB="0">
                    <a:solidFill>
                      <a:srgbClr val="FFFFFF"/>
                    </a:solidFill>
                  </a:tcPr>
                </a:tc>
                <a:extLst>
                  <a:ext uri="{0D108BD9-81ED-4DB2-BD59-A6C34878D82A}">
                    <a16:rowId xmlns:a16="http://schemas.microsoft.com/office/drawing/2014/main" val="10000"/>
                  </a:ext>
                </a:extLst>
              </a:tr>
              <a:tr h="219075">
                <a:tc>
                  <a:txBody>
                    <a:bodyPr/>
                    <a:lstStyle/>
                    <a:p>
                      <a:pPr marL="6350">
                        <a:lnSpc>
                          <a:spcPts val="1630"/>
                        </a:lnSpc>
                      </a:pPr>
                      <a:r>
                        <a:rPr sz="1400" b="1" spc="-10" dirty="0">
                          <a:latin typeface="Calibri"/>
                          <a:cs typeface="Calibri"/>
                        </a:rPr>
                        <a:t>SUMUT</a:t>
                      </a:r>
                      <a:endParaRPr sz="1400">
                        <a:latin typeface="Calibri"/>
                        <a:cs typeface="Calibri"/>
                      </a:endParaRPr>
                    </a:p>
                  </a:txBody>
                  <a:tcPr marL="0" marR="0" marT="0" marB="0">
                    <a:solidFill>
                      <a:srgbClr val="EDEBE0"/>
                    </a:solidFill>
                  </a:tcPr>
                </a:tc>
                <a:tc>
                  <a:txBody>
                    <a:bodyPr/>
                    <a:lstStyle/>
                    <a:p>
                      <a:pPr marR="38100" algn="r">
                        <a:lnSpc>
                          <a:spcPts val="1630"/>
                        </a:lnSpc>
                      </a:pPr>
                      <a:r>
                        <a:rPr sz="1400" b="1" spc="-10" dirty="0">
                          <a:latin typeface="Calibri"/>
                          <a:cs typeface="Calibri"/>
                        </a:rPr>
                        <a:t>457.794</a:t>
                      </a:r>
                      <a:endParaRPr sz="1400">
                        <a:latin typeface="Calibri"/>
                        <a:cs typeface="Calibri"/>
                      </a:endParaRPr>
                    </a:p>
                  </a:txBody>
                  <a:tcPr marL="0" marR="0" marT="0" marB="0">
                    <a:solidFill>
                      <a:srgbClr val="EDEBE0"/>
                    </a:solidFill>
                  </a:tcPr>
                </a:tc>
                <a:extLst>
                  <a:ext uri="{0D108BD9-81ED-4DB2-BD59-A6C34878D82A}">
                    <a16:rowId xmlns:a16="http://schemas.microsoft.com/office/drawing/2014/main" val="10001"/>
                  </a:ext>
                </a:extLst>
              </a:tr>
              <a:tr h="219710">
                <a:tc>
                  <a:txBody>
                    <a:bodyPr/>
                    <a:lstStyle/>
                    <a:p>
                      <a:pPr marL="6350">
                        <a:lnSpc>
                          <a:spcPts val="1630"/>
                        </a:lnSpc>
                      </a:pPr>
                      <a:r>
                        <a:rPr sz="1400" b="1" spc="-10" dirty="0">
                          <a:latin typeface="Calibri"/>
                          <a:cs typeface="Calibri"/>
                        </a:rPr>
                        <a:t>SUMBAR</a:t>
                      </a:r>
                      <a:endParaRPr sz="1400">
                        <a:latin typeface="Calibri"/>
                        <a:cs typeface="Calibri"/>
                      </a:endParaRPr>
                    </a:p>
                  </a:txBody>
                  <a:tcPr marL="0" marR="0" marT="0" marB="0">
                    <a:solidFill>
                      <a:srgbClr val="FFFFFF"/>
                    </a:solidFill>
                  </a:tcPr>
                </a:tc>
                <a:tc>
                  <a:txBody>
                    <a:bodyPr/>
                    <a:lstStyle/>
                    <a:p>
                      <a:pPr marR="38100" algn="r">
                        <a:lnSpc>
                          <a:spcPts val="1630"/>
                        </a:lnSpc>
                      </a:pPr>
                      <a:r>
                        <a:rPr sz="1400" b="1" spc="-10" dirty="0">
                          <a:latin typeface="Calibri"/>
                          <a:cs typeface="Calibri"/>
                        </a:rPr>
                        <a:t>178.278</a:t>
                      </a:r>
                      <a:endParaRPr sz="1400">
                        <a:latin typeface="Calibri"/>
                        <a:cs typeface="Calibri"/>
                      </a:endParaRPr>
                    </a:p>
                  </a:txBody>
                  <a:tcPr marL="0" marR="0" marT="0" marB="0">
                    <a:solidFill>
                      <a:srgbClr val="FFFFFF"/>
                    </a:solidFill>
                  </a:tcPr>
                </a:tc>
                <a:extLst>
                  <a:ext uri="{0D108BD9-81ED-4DB2-BD59-A6C34878D82A}">
                    <a16:rowId xmlns:a16="http://schemas.microsoft.com/office/drawing/2014/main" val="10002"/>
                  </a:ext>
                </a:extLst>
              </a:tr>
              <a:tr h="219075">
                <a:tc>
                  <a:txBody>
                    <a:bodyPr/>
                    <a:lstStyle/>
                    <a:p>
                      <a:pPr marL="6350">
                        <a:lnSpc>
                          <a:spcPts val="1630"/>
                        </a:lnSpc>
                      </a:pPr>
                      <a:r>
                        <a:rPr sz="1400" b="1" spc="-20" dirty="0">
                          <a:latin typeface="Calibri"/>
                          <a:cs typeface="Calibri"/>
                        </a:rPr>
                        <a:t>RIAU</a:t>
                      </a:r>
                      <a:endParaRPr sz="1400">
                        <a:latin typeface="Calibri"/>
                        <a:cs typeface="Calibri"/>
                      </a:endParaRPr>
                    </a:p>
                  </a:txBody>
                  <a:tcPr marL="0" marR="0" marT="0" marB="0">
                    <a:solidFill>
                      <a:srgbClr val="EDEBE0"/>
                    </a:solidFill>
                  </a:tcPr>
                </a:tc>
                <a:tc>
                  <a:txBody>
                    <a:bodyPr/>
                    <a:lstStyle/>
                    <a:p>
                      <a:pPr marR="38100" algn="r">
                        <a:lnSpc>
                          <a:spcPts val="1630"/>
                        </a:lnSpc>
                      </a:pPr>
                      <a:r>
                        <a:rPr sz="1400" b="1" spc="-10" dirty="0">
                          <a:latin typeface="Calibri"/>
                          <a:cs typeface="Calibri"/>
                        </a:rPr>
                        <a:t>121.361</a:t>
                      </a:r>
                      <a:endParaRPr sz="1400">
                        <a:latin typeface="Calibri"/>
                        <a:cs typeface="Calibri"/>
                      </a:endParaRPr>
                    </a:p>
                  </a:txBody>
                  <a:tcPr marL="0" marR="0" marT="0" marB="0">
                    <a:solidFill>
                      <a:srgbClr val="EDEBE0"/>
                    </a:solidFill>
                  </a:tcPr>
                </a:tc>
                <a:extLst>
                  <a:ext uri="{0D108BD9-81ED-4DB2-BD59-A6C34878D82A}">
                    <a16:rowId xmlns:a16="http://schemas.microsoft.com/office/drawing/2014/main" val="10003"/>
                  </a:ext>
                </a:extLst>
              </a:tr>
              <a:tr h="219710">
                <a:tc>
                  <a:txBody>
                    <a:bodyPr/>
                    <a:lstStyle/>
                    <a:p>
                      <a:pPr marL="6350">
                        <a:lnSpc>
                          <a:spcPts val="1630"/>
                        </a:lnSpc>
                      </a:pPr>
                      <a:r>
                        <a:rPr sz="1400" b="1" spc="-10" dirty="0">
                          <a:latin typeface="Calibri"/>
                          <a:cs typeface="Calibri"/>
                        </a:rPr>
                        <a:t>JAMBI</a:t>
                      </a:r>
                      <a:endParaRPr sz="1400">
                        <a:latin typeface="Calibri"/>
                        <a:cs typeface="Calibri"/>
                      </a:endParaRPr>
                    </a:p>
                  </a:txBody>
                  <a:tcPr marL="0" marR="0" marT="0" marB="0">
                    <a:solidFill>
                      <a:srgbClr val="FFFFFF"/>
                    </a:solidFill>
                  </a:tcPr>
                </a:tc>
                <a:tc>
                  <a:txBody>
                    <a:bodyPr/>
                    <a:lstStyle/>
                    <a:p>
                      <a:pPr marR="8890" algn="r">
                        <a:lnSpc>
                          <a:spcPts val="1630"/>
                        </a:lnSpc>
                      </a:pPr>
                      <a:r>
                        <a:rPr sz="1400" b="1" spc="-10" dirty="0">
                          <a:latin typeface="Calibri"/>
                          <a:cs typeface="Calibri"/>
                        </a:rPr>
                        <a:t>86.075</a:t>
                      </a:r>
                      <a:endParaRPr sz="1400">
                        <a:latin typeface="Calibri"/>
                        <a:cs typeface="Calibri"/>
                      </a:endParaRPr>
                    </a:p>
                  </a:txBody>
                  <a:tcPr marL="0" marR="0" marT="0" marB="0">
                    <a:solidFill>
                      <a:srgbClr val="FFFFFF"/>
                    </a:solidFill>
                  </a:tcPr>
                </a:tc>
                <a:extLst>
                  <a:ext uri="{0D108BD9-81ED-4DB2-BD59-A6C34878D82A}">
                    <a16:rowId xmlns:a16="http://schemas.microsoft.com/office/drawing/2014/main" val="10004"/>
                  </a:ext>
                </a:extLst>
              </a:tr>
              <a:tr h="219075">
                <a:tc>
                  <a:txBody>
                    <a:bodyPr/>
                    <a:lstStyle/>
                    <a:p>
                      <a:pPr marL="6350">
                        <a:lnSpc>
                          <a:spcPts val="1630"/>
                        </a:lnSpc>
                      </a:pPr>
                      <a:r>
                        <a:rPr sz="1400" b="1" spc="-10" dirty="0">
                          <a:latin typeface="Calibri"/>
                          <a:cs typeface="Calibri"/>
                        </a:rPr>
                        <a:t>SUMSEL</a:t>
                      </a:r>
                      <a:endParaRPr sz="1400">
                        <a:latin typeface="Calibri"/>
                        <a:cs typeface="Calibri"/>
                      </a:endParaRPr>
                    </a:p>
                  </a:txBody>
                  <a:tcPr marL="0" marR="0" marT="0" marB="0">
                    <a:solidFill>
                      <a:srgbClr val="EDEBE0"/>
                    </a:solidFill>
                  </a:tcPr>
                </a:tc>
                <a:tc>
                  <a:txBody>
                    <a:bodyPr/>
                    <a:lstStyle/>
                    <a:p>
                      <a:pPr marR="38100" algn="r">
                        <a:lnSpc>
                          <a:spcPts val="1630"/>
                        </a:lnSpc>
                      </a:pPr>
                      <a:r>
                        <a:rPr sz="1400" b="1" spc="-10" dirty="0">
                          <a:latin typeface="Calibri"/>
                          <a:cs typeface="Calibri"/>
                        </a:rPr>
                        <a:t>179.709</a:t>
                      </a:r>
                      <a:endParaRPr sz="1400">
                        <a:latin typeface="Calibri"/>
                        <a:cs typeface="Calibri"/>
                      </a:endParaRPr>
                    </a:p>
                  </a:txBody>
                  <a:tcPr marL="0" marR="0" marT="0" marB="0">
                    <a:solidFill>
                      <a:srgbClr val="EDEBE0"/>
                    </a:solidFill>
                  </a:tcPr>
                </a:tc>
                <a:extLst>
                  <a:ext uri="{0D108BD9-81ED-4DB2-BD59-A6C34878D82A}">
                    <a16:rowId xmlns:a16="http://schemas.microsoft.com/office/drawing/2014/main" val="10005"/>
                  </a:ext>
                </a:extLst>
              </a:tr>
              <a:tr h="219075">
                <a:tc>
                  <a:txBody>
                    <a:bodyPr/>
                    <a:lstStyle/>
                    <a:p>
                      <a:pPr marL="6350">
                        <a:lnSpc>
                          <a:spcPts val="1630"/>
                        </a:lnSpc>
                      </a:pPr>
                      <a:r>
                        <a:rPr sz="1400" b="1" spc="-10" dirty="0">
                          <a:latin typeface="Calibri"/>
                          <a:cs typeface="Calibri"/>
                        </a:rPr>
                        <a:t>BENGKULU</a:t>
                      </a:r>
                      <a:endParaRPr sz="1400">
                        <a:latin typeface="Calibri"/>
                        <a:cs typeface="Calibri"/>
                      </a:endParaRPr>
                    </a:p>
                  </a:txBody>
                  <a:tcPr marL="0" marR="0" marT="0" marB="0">
                    <a:solidFill>
                      <a:srgbClr val="FFFFFF"/>
                    </a:solidFill>
                  </a:tcPr>
                </a:tc>
                <a:tc>
                  <a:txBody>
                    <a:bodyPr/>
                    <a:lstStyle/>
                    <a:p>
                      <a:pPr marR="8890" algn="r">
                        <a:lnSpc>
                          <a:spcPts val="1630"/>
                        </a:lnSpc>
                      </a:pPr>
                      <a:r>
                        <a:rPr sz="1400" b="1" spc="-10" dirty="0">
                          <a:latin typeface="Calibri"/>
                          <a:cs typeface="Calibri"/>
                        </a:rPr>
                        <a:t>35.339</a:t>
                      </a:r>
                      <a:endParaRPr sz="1400">
                        <a:latin typeface="Calibri"/>
                        <a:cs typeface="Calibri"/>
                      </a:endParaRPr>
                    </a:p>
                  </a:txBody>
                  <a:tcPr marL="0" marR="0" marT="0" marB="0">
                    <a:solidFill>
                      <a:srgbClr val="FFFFFF"/>
                    </a:solidFill>
                  </a:tcPr>
                </a:tc>
                <a:extLst>
                  <a:ext uri="{0D108BD9-81ED-4DB2-BD59-A6C34878D82A}">
                    <a16:rowId xmlns:a16="http://schemas.microsoft.com/office/drawing/2014/main" val="10006"/>
                  </a:ext>
                </a:extLst>
              </a:tr>
              <a:tr h="219710">
                <a:tc>
                  <a:txBody>
                    <a:bodyPr/>
                    <a:lstStyle/>
                    <a:p>
                      <a:pPr marL="6350">
                        <a:lnSpc>
                          <a:spcPts val="1630"/>
                        </a:lnSpc>
                      </a:pPr>
                      <a:r>
                        <a:rPr sz="1400" b="1" spc="-10" dirty="0">
                          <a:latin typeface="Calibri"/>
                          <a:cs typeface="Calibri"/>
                        </a:rPr>
                        <a:t>LAMPUNG</a:t>
                      </a:r>
                      <a:endParaRPr sz="1400">
                        <a:latin typeface="Calibri"/>
                        <a:cs typeface="Calibri"/>
                      </a:endParaRPr>
                    </a:p>
                  </a:txBody>
                  <a:tcPr marL="0" marR="0" marT="0" marB="0">
                    <a:solidFill>
                      <a:srgbClr val="EDEBE0"/>
                    </a:solidFill>
                  </a:tcPr>
                </a:tc>
                <a:tc>
                  <a:txBody>
                    <a:bodyPr/>
                    <a:lstStyle/>
                    <a:p>
                      <a:pPr marR="38100" algn="r">
                        <a:lnSpc>
                          <a:spcPts val="1630"/>
                        </a:lnSpc>
                      </a:pPr>
                      <a:r>
                        <a:rPr sz="1400" b="1" spc="-10" dirty="0">
                          <a:latin typeface="Calibri"/>
                          <a:cs typeface="Calibri"/>
                        </a:rPr>
                        <a:t>209.161</a:t>
                      </a:r>
                      <a:endParaRPr sz="1400">
                        <a:latin typeface="Calibri"/>
                        <a:cs typeface="Calibri"/>
                      </a:endParaRPr>
                    </a:p>
                  </a:txBody>
                  <a:tcPr marL="0" marR="0" marT="0" marB="0">
                    <a:solidFill>
                      <a:srgbClr val="EDEBE0"/>
                    </a:solidFill>
                  </a:tcPr>
                </a:tc>
                <a:extLst>
                  <a:ext uri="{0D108BD9-81ED-4DB2-BD59-A6C34878D82A}">
                    <a16:rowId xmlns:a16="http://schemas.microsoft.com/office/drawing/2014/main" val="10007"/>
                  </a:ext>
                </a:extLst>
              </a:tr>
              <a:tr h="219075">
                <a:tc>
                  <a:txBody>
                    <a:bodyPr/>
                    <a:lstStyle/>
                    <a:p>
                      <a:pPr marL="6350">
                        <a:lnSpc>
                          <a:spcPts val="1630"/>
                        </a:lnSpc>
                      </a:pPr>
                      <a:r>
                        <a:rPr sz="1400" b="1" spc="-45" dirty="0">
                          <a:latin typeface="Calibri"/>
                          <a:cs typeface="Calibri"/>
                        </a:rPr>
                        <a:t>KEP.</a:t>
                      </a:r>
                      <a:r>
                        <a:rPr sz="1400" b="1" spc="-10" dirty="0">
                          <a:latin typeface="Calibri"/>
                          <a:cs typeface="Calibri"/>
                        </a:rPr>
                        <a:t> BABEL</a:t>
                      </a:r>
                      <a:endParaRPr sz="1400">
                        <a:latin typeface="Calibri"/>
                        <a:cs typeface="Calibri"/>
                      </a:endParaRPr>
                    </a:p>
                  </a:txBody>
                  <a:tcPr marL="0" marR="0" marT="0" marB="0">
                    <a:solidFill>
                      <a:srgbClr val="FFFFFF"/>
                    </a:solidFill>
                  </a:tcPr>
                </a:tc>
                <a:tc>
                  <a:txBody>
                    <a:bodyPr/>
                    <a:lstStyle/>
                    <a:p>
                      <a:pPr marR="8890" algn="r">
                        <a:lnSpc>
                          <a:spcPts val="1630"/>
                        </a:lnSpc>
                      </a:pPr>
                      <a:r>
                        <a:rPr sz="1400" b="1" spc="-10" dirty="0">
                          <a:latin typeface="Calibri"/>
                          <a:cs typeface="Calibri"/>
                        </a:rPr>
                        <a:t>37.214</a:t>
                      </a:r>
                      <a:endParaRPr sz="1400">
                        <a:latin typeface="Calibri"/>
                        <a:cs typeface="Calibri"/>
                      </a:endParaRPr>
                    </a:p>
                  </a:txBody>
                  <a:tcPr marL="0" marR="0" marT="0" marB="0">
                    <a:solidFill>
                      <a:srgbClr val="FFFFFF"/>
                    </a:solidFill>
                  </a:tcPr>
                </a:tc>
                <a:extLst>
                  <a:ext uri="{0D108BD9-81ED-4DB2-BD59-A6C34878D82A}">
                    <a16:rowId xmlns:a16="http://schemas.microsoft.com/office/drawing/2014/main" val="10008"/>
                  </a:ext>
                </a:extLst>
              </a:tr>
              <a:tr h="219710">
                <a:tc>
                  <a:txBody>
                    <a:bodyPr/>
                    <a:lstStyle/>
                    <a:p>
                      <a:pPr marL="6350">
                        <a:lnSpc>
                          <a:spcPts val="1630"/>
                        </a:lnSpc>
                      </a:pPr>
                      <a:r>
                        <a:rPr sz="1400" b="1" spc="-45" dirty="0">
                          <a:latin typeface="Calibri"/>
                          <a:cs typeface="Calibri"/>
                        </a:rPr>
                        <a:t>KEP.</a:t>
                      </a:r>
                      <a:r>
                        <a:rPr sz="1400" b="1" spc="-10" dirty="0">
                          <a:latin typeface="Calibri"/>
                          <a:cs typeface="Calibri"/>
                        </a:rPr>
                        <a:t> </a:t>
                      </a:r>
                      <a:r>
                        <a:rPr sz="1400" b="1" spc="-20" dirty="0">
                          <a:latin typeface="Calibri"/>
                          <a:cs typeface="Calibri"/>
                        </a:rPr>
                        <a:t>RIAU</a:t>
                      </a:r>
                      <a:endParaRPr sz="1400">
                        <a:latin typeface="Calibri"/>
                        <a:cs typeface="Calibri"/>
                      </a:endParaRPr>
                    </a:p>
                  </a:txBody>
                  <a:tcPr marL="0" marR="0" marT="0" marB="0">
                    <a:solidFill>
                      <a:srgbClr val="EDEBE0"/>
                    </a:solidFill>
                  </a:tcPr>
                </a:tc>
                <a:tc>
                  <a:txBody>
                    <a:bodyPr/>
                    <a:lstStyle/>
                    <a:p>
                      <a:pPr marR="8890" algn="r">
                        <a:lnSpc>
                          <a:spcPts val="1630"/>
                        </a:lnSpc>
                      </a:pPr>
                      <a:r>
                        <a:rPr sz="1400" b="1" spc="-10" dirty="0">
                          <a:latin typeface="Calibri"/>
                          <a:cs typeface="Calibri"/>
                        </a:rPr>
                        <a:t>71.572</a:t>
                      </a:r>
                      <a:endParaRPr sz="1400">
                        <a:latin typeface="Calibri"/>
                        <a:cs typeface="Calibri"/>
                      </a:endParaRPr>
                    </a:p>
                  </a:txBody>
                  <a:tcPr marL="0" marR="0" marT="0" marB="0">
                    <a:solidFill>
                      <a:srgbClr val="EDEBE0"/>
                    </a:solidFill>
                  </a:tcPr>
                </a:tc>
                <a:extLst>
                  <a:ext uri="{0D108BD9-81ED-4DB2-BD59-A6C34878D82A}">
                    <a16:rowId xmlns:a16="http://schemas.microsoft.com/office/drawing/2014/main" val="10009"/>
                  </a:ext>
                </a:extLst>
              </a:tr>
            </a:tbl>
          </a:graphicData>
        </a:graphic>
      </p:graphicFrame>
      <p:graphicFrame>
        <p:nvGraphicFramePr>
          <p:cNvPr id="19" name="object 19"/>
          <p:cNvGraphicFramePr>
            <a:graphicFrameLocks noGrp="1"/>
          </p:cNvGraphicFramePr>
          <p:nvPr>
            <p:extLst>
              <p:ext uri="{D42A27DB-BD31-4B8C-83A1-F6EECF244321}">
                <p14:modId xmlns:p14="http://schemas.microsoft.com/office/powerpoint/2010/main" val="2884039921"/>
              </p:ext>
            </p:extLst>
          </p:nvPr>
        </p:nvGraphicFramePr>
        <p:xfrm>
          <a:off x="2924175" y="4281296"/>
          <a:ext cx="1998538" cy="1316990"/>
        </p:xfrm>
        <a:graphic>
          <a:graphicData uri="http://schemas.openxmlformats.org/drawingml/2006/table">
            <a:tbl>
              <a:tblPr firstRow="1" bandRow="1">
                <a:tableStyleId>{2D5ABB26-0587-4C30-8999-92F81FD0307C}</a:tableStyleId>
              </a:tblPr>
              <a:tblGrid>
                <a:gridCol w="1023914">
                  <a:extLst>
                    <a:ext uri="{9D8B030D-6E8A-4147-A177-3AD203B41FA5}">
                      <a16:colId xmlns:a16="http://schemas.microsoft.com/office/drawing/2014/main" val="20000"/>
                    </a:ext>
                  </a:extLst>
                </a:gridCol>
                <a:gridCol w="974624">
                  <a:extLst>
                    <a:ext uri="{9D8B030D-6E8A-4147-A177-3AD203B41FA5}">
                      <a16:colId xmlns:a16="http://schemas.microsoft.com/office/drawing/2014/main" val="20001"/>
                    </a:ext>
                  </a:extLst>
                </a:gridCol>
              </a:tblGrid>
              <a:tr h="219710">
                <a:tc>
                  <a:txBody>
                    <a:bodyPr/>
                    <a:lstStyle/>
                    <a:p>
                      <a:pPr marL="6985">
                        <a:lnSpc>
                          <a:spcPts val="1630"/>
                        </a:lnSpc>
                      </a:pPr>
                      <a:r>
                        <a:rPr sz="1400" b="1" dirty="0">
                          <a:latin typeface="Calibri"/>
                          <a:cs typeface="Calibri"/>
                        </a:rPr>
                        <a:t>DK </a:t>
                      </a:r>
                      <a:r>
                        <a:rPr sz="1400" b="1" spc="-10" dirty="0">
                          <a:latin typeface="Calibri"/>
                          <a:cs typeface="Calibri"/>
                        </a:rPr>
                        <a:t>JAKARTA</a:t>
                      </a:r>
                      <a:endParaRPr sz="1400">
                        <a:latin typeface="Calibri"/>
                        <a:cs typeface="Calibri"/>
                      </a:endParaRPr>
                    </a:p>
                  </a:txBody>
                  <a:tcPr marL="0" marR="0" marT="0" marB="0">
                    <a:solidFill>
                      <a:srgbClr val="FFFFFF"/>
                    </a:solidFill>
                  </a:tcPr>
                </a:tc>
                <a:tc>
                  <a:txBody>
                    <a:bodyPr/>
                    <a:lstStyle/>
                    <a:p>
                      <a:pPr marR="146685" algn="r">
                        <a:lnSpc>
                          <a:spcPts val="1630"/>
                        </a:lnSpc>
                      </a:pPr>
                      <a:r>
                        <a:rPr sz="1400" b="1" spc="-10" dirty="0">
                          <a:latin typeface="Calibri"/>
                          <a:cs typeface="Calibri"/>
                        </a:rPr>
                        <a:t>337.992</a:t>
                      </a:r>
                      <a:endParaRPr sz="1400">
                        <a:latin typeface="Calibri"/>
                        <a:cs typeface="Calibri"/>
                      </a:endParaRPr>
                    </a:p>
                  </a:txBody>
                  <a:tcPr marL="0" marR="0" marT="0" marB="0">
                    <a:solidFill>
                      <a:srgbClr val="FFFFFF"/>
                    </a:solidFill>
                  </a:tcPr>
                </a:tc>
                <a:extLst>
                  <a:ext uri="{0D108BD9-81ED-4DB2-BD59-A6C34878D82A}">
                    <a16:rowId xmlns:a16="http://schemas.microsoft.com/office/drawing/2014/main" val="10000"/>
                  </a:ext>
                </a:extLst>
              </a:tr>
              <a:tr h="219075">
                <a:tc>
                  <a:txBody>
                    <a:bodyPr/>
                    <a:lstStyle/>
                    <a:p>
                      <a:pPr marL="6985">
                        <a:lnSpc>
                          <a:spcPts val="1630"/>
                        </a:lnSpc>
                      </a:pPr>
                      <a:r>
                        <a:rPr sz="1400" b="1" spc="-10" dirty="0">
                          <a:latin typeface="Calibri"/>
                          <a:cs typeface="Calibri"/>
                        </a:rPr>
                        <a:t>JABAR</a:t>
                      </a:r>
                      <a:endParaRPr sz="1400">
                        <a:latin typeface="Calibri"/>
                        <a:cs typeface="Calibri"/>
                      </a:endParaRPr>
                    </a:p>
                  </a:txBody>
                  <a:tcPr marL="0" marR="0" marT="0" marB="0">
                    <a:solidFill>
                      <a:srgbClr val="EDEBE0"/>
                    </a:solidFill>
                  </a:tcPr>
                </a:tc>
                <a:tc>
                  <a:txBody>
                    <a:bodyPr/>
                    <a:lstStyle/>
                    <a:p>
                      <a:pPr marR="128270" algn="r">
                        <a:lnSpc>
                          <a:spcPts val="1630"/>
                        </a:lnSpc>
                      </a:pPr>
                      <a:r>
                        <a:rPr sz="1400" b="1" spc="-10" dirty="0">
                          <a:latin typeface="Calibri"/>
                          <a:cs typeface="Calibri"/>
                        </a:rPr>
                        <a:t>1.768.226</a:t>
                      </a:r>
                      <a:endParaRPr sz="1400">
                        <a:latin typeface="Calibri"/>
                        <a:cs typeface="Calibri"/>
                      </a:endParaRPr>
                    </a:p>
                  </a:txBody>
                  <a:tcPr marL="0" marR="0" marT="0" marB="0">
                    <a:solidFill>
                      <a:srgbClr val="EDEBE0"/>
                    </a:solidFill>
                  </a:tcPr>
                </a:tc>
                <a:extLst>
                  <a:ext uri="{0D108BD9-81ED-4DB2-BD59-A6C34878D82A}">
                    <a16:rowId xmlns:a16="http://schemas.microsoft.com/office/drawing/2014/main" val="10001"/>
                  </a:ext>
                </a:extLst>
              </a:tr>
              <a:tr h="219710">
                <a:tc>
                  <a:txBody>
                    <a:bodyPr/>
                    <a:lstStyle/>
                    <a:p>
                      <a:pPr marL="6985">
                        <a:lnSpc>
                          <a:spcPts val="1630"/>
                        </a:lnSpc>
                      </a:pPr>
                      <a:r>
                        <a:rPr sz="1400" b="1" spc="-10" dirty="0">
                          <a:latin typeface="Calibri"/>
                          <a:cs typeface="Calibri"/>
                        </a:rPr>
                        <a:t>JATENG</a:t>
                      </a:r>
                      <a:endParaRPr sz="1400">
                        <a:latin typeface="Calibri"/>
                        <a:cs typeface="Calibri"/>
                      </a:endParaRPr>
                    </a:p>
                  </a:txBody>
                  <a:tcPr marL="0" marR="0" marT="0" marB="0">
                    <a:solidFill>
                      <a:srgbClr val="FFFFFF"/>
                    </a:solidFill>
                  </a:tcPr>
                </a:tc>
                <a:tc>
                  <a:txBody>
                    <a:bodyPr/>
                    <a:lstStyle/>
                    <a:p>
                      <a:pPr marR="128270" algn="r">
                        <a:lnSpc>
                          <a:spcPts val="1630"/>
                        </a:lnSpc>
                      </a:pPr>
                      <a:r>
                        <a:rPr sz="1400" b="1" spc="-10" dirty="0">
                          <a:latin typeface="Calibri"/>
                          <a:cs typeface="Calibri"/>
                        </a:rPr>
                        <a:t>1.047.451</a:t>
                      </a:r>
                      <a:endParaRPr sz="1400">
                        <a:latin typeface="Calibri"/>
                        <a:cs typeface="Calibri"/>
                      </a:endParaRPr>
                    </a:p>
                  </a:txBody>
                  <a:tcPr marL="0" marR="0" marT="0" marB="0">
                    <a:solidFill>
                      <a:srgbClr val="FFFFFF"/>
                    </a:solidFill>
                  </a:tcPr>
                </a:tc>
                <a:extLst>
                  <a:ext uri="{0D108BD9-81ED-4DB2-BD59-A6C34878D82A}">
                    <a16:rowId xmlns:a16="http://schemas.microsoft.com/office/drawing/2014/main" val="10002"/>
                  </a:ext>
                </a:extLst>
              </a:tr>
              <a:tr h="219710">
                <a:tc>
                  <a:txBody>
                    <a:bodyPr/>
                    <a:lstStyle/>
                    <a:p>
                      <a:pPr marL="6985">
                        <a:lnSpc>
                          <a:spcPts val="1630"/>
                        </a:lnSpc>
                      </a:pPr>
                      <a:r>
                        <a:rPr sz="1400" b="1" spc="-25" dirty="0">
                          <a:latin typeface="Calibri"/>
                          <a:cs typeface="Calibri"/>
                        </a:rPr>
                        <a:t>DIY</a:t>
                      </a:r>
                      <a:endParaRPr sz="1400">
                        <a:latin typeface="Calibri"/>
                        <a:cs typeface="Calibri"/>
                      </a:endParaRPr>
                    </a:p>
                  </a:txBody>
                  <a:tcPr marL="0" marR="0" marT="0" marB="0">
                    <a:solidFill>
                      <a:srgbClr val="EDEBE0"/>
                    </a:solidFill>
                  </a:tcPr>
                </a:tc>
                <a:tc>
                  <a:txBody>
                    <a:bodyPr/>
                    <a:lstStyle/>
                    <a:p>
                      <a:pPr marR="117475" algn="r">
                        <a:lnSpc>
                          <a:spcPts val="1630"/>
                        </a:lnSpc>
                      </a:pPr>
                      <a:r>
                        <a:rPr sz="1400" b="1" spc="-10" dirty="0">
                          <a:latin typeface="Calibri"/>
                          <a:cs typeface="Calibri"/>
                        </a:rPr>
                        <a:t>78.667</a:t>
                      </a:r>
                      <a:endParaRPr sz="1400">
                        <a:latin typeface="Calibri"/>
                        <a:cs typeface="Calibri"/>
                      </a:endParaRPr>
                    </a:p>
                  </a:txBody>
                  <a:tcPr marL="0" marR="0" marT="0" marB="0">
                    <a:solidFill>
                      <a:srgbClr val="EDEBE0"/>
                    </a:solidFill>
                  </a:tcPr>
                </a:tc>
                <a:extLst>
                  <a:ext uri="{0D108BD9-81ED-4DB2-BD59-A6C34878D82A}">
                    <a16:rowId xmlns:a16="http://schemas.microsoft.com/office/drawing/2014/main" val="10003"/>
                  </a:ext>
                </a:extLst>
              </a:tr>
              <a:tr h="219075">
                <a:tc>
                  <a:txBody>
                    <a:bodyPr/>
                    <a:lstStyle/>
                    <a:p>
                      <a:pPr marL="6985">
                        <a:lnSpc>
                          <a:spcPts val="1630"/>
                        </a:lnSpc>
                      </a:pPr>
                      <a:r>
                        <a:rPr sz="1400" b="1" spc="-10" dirty="0">
                          <a:latin typeface="Calibri"/>
                          <a:cs typeface="Calibri"/>
                        </a:rPr>
                        <a:t>JATIM</a:t>
                      </a:r>
                      <a:endParaRPr sz="1400">
                        <a:latin typeface="Calibri"/>
                        <a:cs typeface="Calibri"/>
                      </a:endParaRPr>
                    </a:p>
                  </a:txBody>
                  <a:tcPr marL="0" marR="0" marT="0" marB="0">
                    <a:solidFill>
                      <a:srgbClr val="FFFFFF"/>
                    </a:solidFill>
                  </a:tcPr>
                </a:tc>
                <a:tc>
                  <a:txBody>
                    <a:bodyPr/>
                    <a:lstStyle/>
                    <a:p>
                      <a:pPr marR="128270" algn="r">
                        <a:lnSpc>
                          <a:spcPts val="1630"/>
                        </a:lnSpc>
                      </a:pPr>
                      <a:r>
                        <a:rPr sz="1400" b="1" spc="-10" dirty="0">
                          <a:latin typeface="Calibri"/>
                          <a:cs typeface="Calibri"/>
                        </a:rPr>
                        <a:t>1.020.651</a:t>
                      </a:r>
                      <a:endParaRPr sz="1400">
                        <a:latin typeface="Calibri"/>
                        <a:cs typeface="Calibri"/>
                      </a:endParaRPr>
                    </a:p>
                  </a:txBody>
                  <a:tcPr marL="0" marR="0" marT="0" marB="0">
                    <a:solidFill>
                      <a:srgbClr val="FFFFFF"/>
                    </a:solidFill>
                  </a:tcPr>
                </a:tc>
                <a:extLst>
                  <a:ext uri="{0D108BD9-81ED-4DB2-BD59-A6C34878D82A}">
                    <a16:rowId xmlns:a16="http://schemas.microsoft.com/office/drawing/2014/main" val="10004"/>
                  </a:ext>
                </a:extLst>
              </a:tr>
              <a:tr h="219710">
                <a:tc>
                  <a:txBody>
                    <a:bodyPr/>
                    <a:lstStyle/>
                    <a:p>
                      <a:pPr marL="6985">
                        <a:lnSpc>
                          <a:spcPts val="1630"/>
                        </a:lnSpc>
                      </a:pPr>
                      <a:r>
                        <a:rPr sz="1400" b="1" spc="-10" dirty="0">
                          <a:latin typeface="Calibri"/>
                          <a:cs typeface="Calibri"/>
                        </a:rPr>
                        <a:t>BANTEN</a:t>
                      </a:r>
                      <a:endParaRPr sz="1400">
                        <a:latin typeface="Calibri"/>
                        <a:cs typeface="Calibri"/>
                      </a:endParaRPr>
                    </a:p>
                  </a:txBody>
                  <a:tcPr marL="0" marR="0" marT="0" marB="0">
                    <a:solidFill>
                      <a:srgbClr val="EDEBE0"/>
                    </a:solidFill>
                  </a:tcPr>
                </a:tc>
                <a:tc>
                  <a:txBody>
                    <a:bodyPr/>
                    <a:lstStyle/>
                    <a:p>
                      <a:pPr marR="146685" algn="r">
                        <a:lnSpc>
                          <a:spcPts val="1630"/>
                        </a:lnSpc>
                      </a:pPr>
                      <a:r>
                        <a:rPr sz="1400" b="1" spc="-10" dirty="0">
                          <a:latin typeface="Calibri"/>
                          <a:cs typeface="Calibri"/>
                        </a:rPr>
                        <a:t>414.754</a:t>
                      </a:r>
                      <a:endParaRPr sz="1400">
                        <a:latin typeface="Calibri"/>
                        <a:cs typeface="Calibri"/>
                      </a:endParaRPr>
                    </a:p>
                  </a:txBody>
                  <a:tcPr marL="0" marR="0" marT="0" marB="0">
                    <a:solidFill>
                      <a:srgbClr val="EDEBE0"/>
                    </a:solidFill>
                  </a:tcPr>
                </a:tc>
                <a:extLst>
                  <a:ext uri="{0D108BD9-81ED-4DB2-BD59-A6C34878D82A}">
                    <a16:rowId xmlns:a16="http://schemas.microsoft.com/office/drawing/2014/main" val="10005"/>
                  </a:ext>
                </a:extLst>
              </a:tr>
            </a:tbl>
          </a:graphicData>
        </a:graphic>
      </p:graphicFrame>
      <p:graphicFrame>
        <p:nvGraphicFramePr>
          <p:cNvPr id="20" name="object 20"/>
          <p:cNvGraphicFramePr>
            <a:graphicFrameLocks noGrp="1"/>
          </p:cNvGraphicFramePr>
          <p:nvPr>
            <p:extLst>
              <p:ext uri="{D42A27DB-BD31-4B8C-83A1-F6EECF244321}">
                <p14:modId xmlns:p14="http://schemas.microsoft.com/office/powerpoint/2010/main" val="2074623763"/>
              </p:ext>
            </p:extLst>
          </p:nvPr>
        </p:nvGraphicFramePr>
        <p:xfrm>
          <a:off x="5607558" y="5111750"/>
          <a:ext cx="1748803" cy="657860"/>
        </p:xfrm>
        <a:graphic>
          <a:graphicData uri="http://schemas.openxmlformats.org/drawingml/2006/table">
            <a:tbl>
              <a:tblPr firstRow="1" bandRow="1">
                <a:tableStyleId>{2D5ABB26-0587-4C30-8999-92F81FD0307C}</a:tableStyleId>
              </a:tblPr>
              <a:tblGrid>
                <a:gridCol w="783380">
                  <a:extLst>
                    <a:ext uri="{9D8B030D-6E8A-4147-A177-3AD203B41FA5}">
                      <a16:colId xmlns:a16="http://schemas.microsoft.com/office/drawing/2014/main" val="20000"/>
                    </a:ext>
                  </a:extLst>
                </a:gridCol>
                <a:gridCol w="965423">
                  <a:extLst>
                    <a:ext uri="{9D8B030D-6E8A-4147-A177-3AD203B41FA5}">
                      <a16:colId xmlns:a16="http://schemas.microsoft.com/office/drawing/2014/main" val="20001"/>
                    </a:ext>
                  </a:extLst>
                </a:gridCol>
              </a:tblGrid>
              <a:tr h="219075">
                <a:tc>
                  <a:txBody>
                    <a:bodyPr/>
                    <a:lstStyle/>
                    <a:p>
                      <a:pPr marL="7620">
                        <a:lnSpc>
                          <a:spcPts val="1630"/>
                        </a:lnSpc>
                      </a:pPr>
                      <a:r>
                        <a:rPr sz="1400" b="1" spc="-20" dirty="0">
                          <a:latin typeface="Calibri"/>
                          <a:cs typeface="Calibri"/>
                        </a:rPr>
                        <a:t>BALI</a:t>
                      </a:r>
                      <a:endParaRPr sz="1400">
                        <a:latin typeface="Calibri"/>
                        <a:cs typeface="Calibri"/>
                      </a:endParaRPr>
                    </a:p>
                  </a:txBody>
                  <a:tcPr marL="0" marR="0" marT="0" marB="0">
                    <a:solidFill>
                      <a:srgbClr val="FFFFFF"/>
                    </a:solidFill>
                  </a:tcPr>
                </a:tc>
                <a:tc>
                  <a:txBody>
                    <a:bodyPr/>
                    <a:lstStyle/>
                    <a:p>
                      <a:pPr marR="8890" algn="r">
                        <a:lnSpc>
                          <a:spcPts val="1630"/>
                        </a:lnSpc>
                      </a:pPr>
                      <a:r>
                        <a:rPr sz="1400" b="1" spc="-10" dirty="0">
                          <a:latin typeface="Calibri"/>
                          <a:cs typeface="Calibri"/>
                        </a:rPr>
                        <a:t>48.676</a:t>
                      </a:r>
                      <a:endParaRPr sz="1400">
                        <a:latin typeface="Calibri"/>
                        <a:cs typeface="Calibri"/>
                      </a:endParaRPr>
                    </a:p>
                  </a:txBody>
                  <a:tcPr marL="0" marR="0" marT="0" marB="0">
                    <a:solidFill>
                      <a:srgbClr val="FFFFFF"/>
                    </a:solidFill>
                  </a:tcPr>
                </a:tc>
                <a:extLst>
                  <a:ext uri="{0D108BD9-81ED-4DB2-BD59-A6C34878D82A}">
                    <a16:rowId xmlns:a16="http://schemas.microsoft.com/office/drawing/2014/main" val="10000"/>
                  </a:ext>
                </a:extLst>
              </a:tr>
              <a:tr h="219075">
                <a:tc>
                  <a:txBody>
                    <a:bodyPr/>
                    <a:lstStyle/>
                    <a:p>
                      <a:pPr marL="7620">
                        <a:lnSpc>
                          <a:spcPts val="1630"/>
                        </a:lnSpc>
                      </a:pPr>
                      <a:r>
                        <a:rPr sz="1400" b="1" spc="-25" dirty="0">
                          <a:latin typeface="Calibri"/>
                          <a:cs typeface="Calibri"/>
                        </a:rPr>
                        <a:t>NTB</a:t>
                      </a:r>
                      <a:endParaRPr sz="1400">
                        <a:latin typeface="Calibri"/>
                        <a:cs typeface="Calibri"/>
                      </a:endParaRPr>
                    </a:p>
                  </a:txBody>
                  <a:tcPr marL="0" marR="0" marT="0" marB="0">
                    <a:solidFill>
                      <a:srgbClr val="EDEBE0"/>
                    </a:solidFill>
                  </a:tcPr>
                </a:tc>
                <a:tc>
                  <a:txBody>
                    <a:bodyPr/>
                    <a:lstStyle/>
                    <a:p>
                      <a:pPr marR="8890" algn="r">
                        <a:lnSpc>
                          <a:spcPts val="1630"/>
                        </a:lnSpc>
                      </a:pPr>
                      <a:r>
                        <a:rPr sz="1400" b="1" spc="-10" dirty="0">
                          <a:latin typeface="Calibri"/>
                          <a:cs typeface="Calibri"/>
                        </a:rPr>
                        <a:t>87.011</a:t>
                      </a:r>
                      <a:endParaRPr sz="1400">
                        <a:latin typeface="Calibri"/>
                        <a:cs typeface="Calibri"/>
                      </a:endParaRPr>
                    </a:p>
                  </a:txBody>
                  <a:tcPr marL="0" marR="0" marT="0" marB="0">
                    <a:solidFill>
                      <a:srgbClr val="EDEBE0"/>
                    </a:solidFill>
                  </a:tcPr>
                </a:tc>
                <a:extLst>
                  <a:ext uri="{0D108BD9-81ED-4DB2-BD59-A6C34878D82A}">
                    <a16:rowId xmlns:a16="http://schemas.microsoft.com/office/drawing/2014/main" val="10001"/>
                  </a:ext>
                </a:extLst>
              </a:tr>
              <a:tr h="219710">
                <a:tc>
                  <a:txBody>
                    <a:bodyPr/>
                    <a:lstStyle/>
                    <a:p>
                      <a:pPr marL="7620">
                        <a:lnSpc>
                          <a:spcPts val="1630"/>
                        </a:lnSpc>
                      </a:pPr>
                      <a:r>
                        <a:rPr sz="1400" b="1" spc="-25" dirty="0">
                          <a:latin typeface="Calibri"/>
                          <a:cs typeface="Calibri"/>
                        </a:rPr>
                        <a:t>NTT</a:t>
                      </a:r>
                      <a:endParaRPr sz="1400">
                        <a:latin typeface="Calibri"/>
                        <a:cs typeface="Calibri"/>
                      </a:endParaRPr>
                    </a:p>
                  </a:txBody>
                  <a:tcPr marL="0" marR="0" marT="0" marB="0">
                    <a:solidFill>
                      <a:srgbClr val="FFFFFF"/>
                    </a:solidFill>
                  </a:tcPr>
                </a:tc>
                <a:tc>
                  <a:txBody>
                    <a:bodyPr/>
                    <a:lstStyle/>
                    <a:p>
                      <a:pPr marR="8890" algn="r">
                        <a:lnSpc>
                          <a:spcPts val="1630"/>
                        </a:lnSpc>
                      </a:pPr>
                      <a:r>
                        <a:rPr sz="1400" b="1" spc="-10" dirty="0">
                          <a:latin typeface="Calibri"/>
                          <a:cs typeface="Calibri"/>
                        </a:rPr>
                        <a:t>94.216</a:t>
                      </a:r>
                      <a:endParaRPr sz="1400">
                        <a:latin typeface="Calibri"/>
                        <a:cs typeface="Calibri"/>
                      </a:endParaRPr>
                    </a:p>
                  </a:txBody>
                  <a:tcPr marL="0" marR="0" marT="0" marB="0">
                    <a:solidFill>
                      <a:srgbClr val="FFFFFF"/>
                    </a:solidFill>
                  </a:tcPr>
                </a:tc>
                <a:extLst>
                  <a:ext uri="{0D108BD9-81ED-4DB2-BD59-A6C34878D82A}">
                    <a16:rowId xmlns:a16="http://schemas.microsoft.com/office/drawing/2014/main" val="10002"/>
                  </a:ext>
                </a:extLst>
              </a:tr>
            </a:tbl>
          </a:graphicData>
        </a:graphic>
      </p:graphicFrame>
      <p:graphicFrame>
        <p:nvGraphicFramePr>
          <p:cNvPr id="21" name="object 21"/>
          <p:cNvGraphicFramePr>
            <a:graphicFrameLocks noGrp="1"/>
          </p:cNvGraphicFramePr>
          <p:nvPr>
            <p:extLst>
              <p:ext uri="{D42A27DB-BD31-4B8C-83A1-F6EECF244321}">
                <p14:modId xmlns:p14="http://schemas.microsoft.com/office/powerpoint/2010/main" val="1067495046"/>
              </p:ext>
            </p:extLst>
          </p:nvPr>
        </p:nvGraphicFramePr>
        <p:xfrm>
          <a:off x="3586734" y="2080132"/>
          <a:ext cx="1750117" cy="1096645"/>
        </p:xfrm>
        <a:graphic>
          <a:graphicData uri="http://schemas.openxmlformats.org/drawingml/2006/table">
            <a:tbl>
              <a:tblPr firstRow="1" bandRow="1">
                <a:tableStyleId>{2D5ABB26-0587-4C30-8999-92F81FD0307C}</a:tableStyleId>
              </a:tblPr>
              <a:tblGrid>
                <a:gridCol w="899703">
                  <a:extLst>
                    <a:ext uri="{9D8B030D-6E8A-4147-A177-3AD203B41FA5}">
                      <a16:colId xmlns:a16="http://schemas.microsoft.com/office/drawing/2014/main" val="20000"/>
                    </a:ext>
                  </a:extLst>
                </a:gridCol>
                <a:gridCol w="850414">
                  <a:extLst>
                    <a:ext uri="{9D8B030D-6E8A-4147-A177-3AD203B41FA5}">
                      <a16:colId xmlns:a16="http://schemas.microsoft.com/office/drawing/2014/main" val="20001"/>
                    </a:ext>
                  </a:extLst>
                </a:gridCol>
              </a:tblGrid>
              <a:tr h="219710">
                <a:tc>
                  <a:txBody>
                    <a:bodyPr/>
                    <a:lstStyle/>
                    <a:p>
                      <a:pPr marL="6985">
                        <a:lnSpc>
                          <a:spcPts val="1630"/>
                        </a:lnSpc>
                      </a:pPr>
                      <a:r>
                        <a:rPr sz="1400" b="1" spc="-10" dirty="0">
                          <a:latin typeface="Calibri"/>
                          <a:cs typeface="Calibri"/>
                        </a:rPr>
                        <a:t>KALBAR</a:t>
                      </a:r>
                      <a:endParaRPr sz="1400">
                        <a:latin typeface="Calibri"/>
                        <a:cs typeface="Calibri"/>
                      </a:endParaRPr>
                    </a:p>
                  </a:txBody>
                  <a:tcPr marL="0" marR="0" marT="0" marB="0">
                    <a:solidFill>
                      <a:srgbClr val="FFFFFF"/>
                    </a:solidFill>
                  </a:tcPr>
                </a:tc>
                <a:tc>
                  <a:txBody>
                    <a:bodyPr/>
                    <a:lstStyle/>
                    <a:p>
                      <a:pPr marL="188595">
                        <a:lnSpc>
                          <a:spcPts val="1630"/>
                        </a:lnSpc>
                      </a:pPr>
                      <a:r>
                        <a:rPr sz="1400" b="1" spc="-10" dirty="0">
                          <a:latin typeface="Calibri"/>
                          <a:cs typeface="Calibri"/>
                        </a:rPr>
                        <a:t>146.201</a:t>
                      </a:r>
                      <a:endParaRPr sz="1400">
                        <a:latin typeface="Calibri"/>
                        <a:cs typeface="Calibri"/>
                      </a:endParaRPr>
                    </a:p>
                  </a:txBody>
                  <a:tcPr marL="0" marR="0" marT="0" marB="0">
                    <a:solidFill>
                      <a:srgbClr val="FFFFFF"/>
                    </a:solidFill>
                  </a:tcPr>
                </a:tc>
                <a:extLst>
                  <a:ext uri="{0D108BD9-81ED-4DB2-BD59-A6C34878D82A}">
                    <a16:rowId xmlns:a16="http://schemas.microsoft.com/office/drawing/2014/main" val="10000"/>
                  </a:ext>
                </a:extLst>
              </a:tr>
              <a:tr h="219075">
                <a:tc>
                  <a:txBody>
                    <a:bodyPr/>
                    <a:lstStyle/>
                    <a:p>
                      <a:pPr marL="6985">
                        <a:lnSpc>
                          <a:spcPts val="1630"/>
                        </a:lnSpc>
                      </a:pPr>
                      <a:r>
                        <a:rPr sz="1400" b="1" spc="-10" dirty="0">
                          <a:latin typeface="Calibri"/>
                          <a:cs typeface="Calibri"/>
                        </a:rPr>
                        <a:t>KALTENG</a:t>
                      </a:r>
                      <a:endParaRPr sz="1400">
                        <a:latin typeface="Calibri"/>
                        <a:cs typeface="Calibri"/>
                      </a:endParaRPr>
                    </a:p>
                  </a:txBody>
                  <a:tcPr marL="0" marR="0" marT="0" marB="0">
                    <a:solidFill>
                      <a:srgbClr val="EDEBE0"/>
                    </a:solidFill>
                  </a:tcPr>
                </a:tc>
                <a:tc>
                  <a:txBody>
                    <a:bodyPr/>
                    <a:lstStyle/>
                    <a:p>
                      <a:pPr marR="8890" algn="r">
                        <a:lnSpc>
                          <a:spcPts val="1630"/>
                        </a:lnSpc>
                      </a:pPr>
                      <a:r>
                        <a:rPr sz="1400" b="1" spc="-10" dirty="0">
                          <a:latin typeface="Calibri"/>
                          <a:cs typeface="Calibri"/>
                        </a:rPr>
                        <a:t>58.631</a:t>
                      </a:r>
                      <a:endParaRPr sz="1400">
                        <a:latin typeface="Calibri"/>
                        <a:cs typeface="Calibri"/>
                      </a:endParaRPr>
                    </a:p>
                  </a:txBody>
                  <a:tcPr marL="0" marR="0" marT="0" marB="0">
                    <a:solidFill>
                      <a:srgbClr val="EDEBE0"/>
                    </a:solidFill>
                  </a:tcPr>
                </a:tc>
                <a:extLst>
                  <a:ext uri="{0D108BD9-81ED-4DB2-BD59-A6C34878D82A}">
                    <a16:rowId xmlns:a16="http://schemas.microsoft.com/office/drawing/2014/main" val="10001"/>
                  </a:ext>
                </a:extLst>
              </a:tr>
              <a:tr h="219710">
                <a:tc>
                  <a:txBody>
                    <a:bodyPr/>
                    <a:lstStyle/>
                    <a:p>
                      <a:pPr marL="6985">
                        <a:lnSpc>
                          <a:spcPts val="1630"/>
                        </a:lnSpc>
                      </a:pPr>
                      <a:r>
                        <a:rPr sz="1400" b="1" spc="-10" dirty="0">
                          <a:latin typeface="Calibri"/>
                          <a:cs typeface="Calibri"/>
                        </a:rPr>
                        <a:t>KALSEL</a:t>
                      </a:r>
                      <a:endParaRPr sz="1400">
                        <a:latin typeface="Calibri"/>
                        <a:cs typeface="Calibri"/>
                      </a:endParaRPr>
                    </a:p>
                  </a:txBody>
                  <a:tcPr marL="0" marR="0" marT="0" marB="0">
                    <a:solidFill>
                      <a:srgbClr val="FFFFFF"/>
                    </a:solidFill>
                  </a:tcPr>
                </a:tc>
                <a:tc>
                  <a:txBody>
                    <a:bodyPr/>
                    <a:lstStyle/>
                    <a:p>
                      <a:pPr marR="8890" algn="r">
                        <a:lnSpc>
                          <a:spcPts val="1630"/>
                        </a:lnSpc>
                      </a:pPr>
                      <a:r>
                        <a:rPr sz="1400" b="1" spc="-10" dirty="0">
                          <a:latin typeface="Calibri"/>
                          <a:cs typeface="Calibri"/>
                        </a:rPr>
                        <a:t>93.256</a:t>
                      </a:r>
                      <a:endParaRPr sz="1400">
                        <a:latin typeface="Calibri"/>
                        <a:cs typeface="Calibri"/>
                      </a:endParaRPr>
                    </a:p>
                  </a:txBody>
                  <a:tcPr marL="0" marR="0" marT="0" marB="0">
                    <a:solidFill>
                      <a:srgbClr val="FFFFFF"/>
                    </a:solidFill>
                  </a:tcPr>
                </a:tc>
                <a:extLst>
                  <a:ext uri="{0D108BD9-81ED-4DB2-BD59-A6C34878D82A}">
                    <a16:rowId xmlns:a16="http://schemas.microsoft.com/office/drawing/2014/main" val="10002"/>
                  </a:ext>
                </a:extLst>
              </a:tr>
              <a:tr h="219075">
                <a:tc>
                  <a:txBody>
                    <a:bodyPr/>
                    <a:lstStyle/>
                    <a:p>
                      <a:pPr marL="6985">
                        <a:lnSpc>
                          <a:spcPts val="1630"/>
                        </a:lnSpc>
                      </a:pPr>
                      <a:r>
                        <a:rPr sz="1400" b="1" spc="-10" dirty="0">
                          <a:latin typeface="Calibri"/>
                          <a:cs typeface="Calibri"/>
                        </a:rPr>
                        <a:t>KALTIM</a:t>
                      </a:r>
                      <a:endParaRPr sz="1400">
                        <a:latin typeface="Calibri"/>
                        <a:cs typeface="Calibri"/>
                      </a:endParaRPr>
                    </a:p>
                  </a:txBody>
                  <a:tcPr marL="0" marR="0" marT="0" marB="0">
                    <a:solidFill>
                      <a:srgbClr val="EDEBE0"/>
                    </a:solidFill>
                  </a:tcPr>
                </a:tc>
                <a:tc>
                  <a:txBody>
                    <a:bodyPr/>
                    <a:lstStyle/>
                    <a:p>
                      <a:pPr marL="188595">
                        <a:lnSpc>
                          <a:spcPts val="1630"/>
                        </a:lnSpc>
                      </a:pPr>
                      <a:r>
                        <a:rPr sz="1400" b="1" spc="-10" dirty="0">
                          <a:latin typeface="Calibri"/>
                          <a:cs typeface="Calibri"/>
                        </a:rPr>
                        <a:t>107.022</a:t>
                      </a:r>
                      <a:endParaRPr sz="1400">
                        <a:latin typeface="Calibri"/>
                        <a:cs typeface="Calibri"/>
                      </a:endParaRPr>
                    </a:p>
                  </a:txBody>
                  <a:tcPr marL="0" marR="0" marT="0" marB="0">
                    <a:solidFill>
                      <a:srgbClr val="EDEBE0"/>
                    </a:solidFill>
                  </a:tcPr>
                </a:tc>
                <a:extLst>
                  <a:ext uri="{0D108BD9-81ED-4DB2-BD59-A6C34878D82A}">
                    <a16:rowId xmlns:a16="http://schemas.microsoft.com/office/drawing/2014/main" val="10003"/>
                  </a:ext>
                </a:extLst>
              </a:tr>
              <a:tr h="219075">
                <a:tc>
                  <a:txBody>
                    <a:bodyPr/>
                    <a:lstStyle/>
                    <a:p>
                      <a:pPr marL="6985">
                        <a:lnSpc>
                          <a:spcPts val="1630"/>
                        </a:lnSpc>
                      </a:pPr>
                      <a:r>
                        <a:rPr sz="1400" b="1" spc="-10" dirty="0">
                          <a:latin typeface="Calibri"/>
                          <a:cs typeface="Calibri"/>
                        </a:rPr>
                        <a:t>KALTARA</a:t>
                      </a:r>
                      <a:endParaRPr sz="1400">
                        <a:latin typeface="Calibri"/>
                        <a:cs typeface="Calibri"/>
                      </a:endParaRPr>
                    </a:p>
                  </a:txBody>
                  <a:tcPr marL="0" marR="0" marT="0" marB="0">
                    <a:solidFill>
                      <a:srgbClr val="FFFFFF"/>
                    </a:solidFill>
                  </a:tcPr>
                </a:tc>
                <a:tc>
                  <a:txBody>
                    <a:bodyPr/>
                    <a:lstStyle/>
                    <a:p>
                      <a:pPr marR="8890" algn="r">
                        <a:lnSpc>
                          <a:spcPts val="1630"/>
                        </a:lnSpc>
                      </a:pPr>
                      <a:r>
                        <a:rPr sz="1400" b="1" spc="-10" dirty="0">
                          <a:latin typeface="Calibri"/>
                          <a:cs typeface="Calibri"/>
                        </a:rPr>
                        <a:t>15.343</a:t>
                      </a:r>
                      <a:endParaRPr sz="1400">
                        <a:latin typeface="Calibri"/>
                        <a:cs typeface="Calibri"/>
                      </a:endParaRPr>
                    </a:p>
                  </a:txBody>
                  <a:tcPr marL="0" marR="0" marT="0" marB="0">
                    <a:solidFill>
                      <a:srgbClr val="FFFFFF"/>
                    </a:solidFill>
                  </a:tcPr>
                </a:tc>
                <a:extLst>
                  <a:ext uri="{0D108BD9-81ED-4DB2-BD59-A6C34878D82A}">
                    <a16:rowId xmlns:a16="http://schemas.microsoft.com/office/drawing/2014/main" val="10004"/>
                  </a:ext>
                </a:extLst>
              </a:tr>
            </a:tbl>
          </a:graphicData>
        </a:graphic>
      </p:graphicFrame>
      <p:graphicFrame>
        <p:nvGraphicFramePr>
          <p:cNvPr id="22" name="object 22"/>
          <p:cNvGraphicFramePr>
            <a:graphicFrameLocks noGrp="1"/>
          </p:cNvGraphicFramePr>
          <p:nvPr>
            <p:extLst>
              <p:ext uri="{D42A27DB-BD31-4B8C-83A1-F6EECF244321}">
                <p14:modId xmlns:p14="http://schemas.microsoft.com/office/powerpoint/2010/main" val="4198144696"/>
              </p:ext>
            </p:extLst>
          </p:nvPr>
        </p:nvGraphicFramePr>
        <p:xfrm>
          <a:off x="6016497" y="2541523"/>
          <a:ext cx="2116834" cy="1315720"/>
        </p:xfrm>
        <a:graphic>
          <a:graphicData uri="http://schemas.openxmlformats.org/drawingml/2006/table">
            <a:tbl>
              <a:tblPr firstRow="1" bandRow="1">
                <a:tableStyleId>{2D5ABB26-0587-4C30-8999-92F81FD0307C}</a:tableStyleId>
              </a:tblPr>
              <a:tblGrid>
                <a:gridCol w="1135638">
                  <a:extLst>
                    <a:ext uri="{9D8B030D-6E8A-4147-A177-3AD203B41FA5}">
                      <a16:colId xmlns:a16="http://schemas.microsoft.com/office/drawing/2014/main" val="20000"/>
                    </a:ext>
                  </a:extLst>
                </a:gridCol>
                <a:gridCol w="981196">
                  <a:extLst>
                    <a:ext uri="{9D8B030D-6E8A-4147-A177-3AD203B41FA5}">
                      <a16:colId xmlns:a16="http://schemas.microsoft.com/office/drawing/2014/main" val="20001"/>
                    </a:ext>
                  </a:extLst>
                </a:gridCol>
              </a:tblGrid>
              <a:tr h="219710">
                <a:tc>
                  <a:txBody>
                    <a:bodyPr/>
                    <a:lstStyle/>
                    <a:p>
                      <a:pPr marL="8890">
                        <a:lnSpc>
                          <a:spcPts val="1630"/>
                        </a:lnSpc>
                      </a:pPr>
                      <a:r>
                        <a:rPr sz="1400" b="1" spc="-10" dirty="0">
                          <a:latin typeface="Calibri"/>
                          <a:cs typeface="Calibri"/>
                        </a:rPr>
                        <a:t>SULUT</a:t>
                      </a:r>
                      <a:endParaRPr sz="1400">
                        <a:latin typeface="Calibri"/>
                        <a:cs typeface="Calibri"/>
                      </a:endParaRPr>
                    </a:p>
                  </a:txBody>
                  <a:tcPr marL="0" marR="0" marT="0" marB="0">
                    <a:solidFill>
                      <a:srgbClr val="FFFFFF"/>
                    </a:solidFill>
                  </a:tcPr>
                </a:tc>
                <a:tc>
                  <a:txBody>
                    <a:bodyPr/>
                    <a:lstStyle/>
                    <a:p>
                      <a:pPr marR="182880" algn="r">
                        <a:lnSpc>
                          <a:spcPts val="1630"/>
                        </a:lnSpc>
                      </a:pPr>
                      <a:r>
                        <a:rPr sz="1400" b="1" spc="-10" dirty="0">
                          <a:latin typeface="Calibri"/>
                          <a:cs typeface="Calibri"/>
                        </a:rPr>
                        <a:t>81.180</a:t>
                      </a:r>
                      <a:endParaRPr sz="1400">
                        <a:latin typeface="Calibri"/>
                        <a:cs typeface="Calibri"/>
                      </a:endParaRPr>
                    </a:p>
                  </a:txBody>
                  <a:tcPr marL="0" marR="0" marT="0" marB="0">
                    <a:solidFill>
                      <a:srgbClr val="FFFFFF"/>
                    </a:solidFill>
                  </a:tcPr>
                </a:tc>
                <a:extLst>
                  <a:ext uri="{0D108BD9-81ED-4DB2-BD59-A6C34878D82A}">
                    <a16:rowId xmlns:a16="http://schemas.microsoft.com/office/drawing/2014/main" val="10000"/>
                  </a:ext>
                </a:extLst>
              </a:tr>
              <a:tr h="219075">
                <a:tc>
                  <a:txBody>
                    <a:bodyPr/>
                    <a:lstStyle/>
                    <a:p>
                      <a:pPr marL="8890">
                        <a:lnSpc>
                          <a:spcPts val="1630"/>
                        </a:lnSpc>
                      </a:pPr>
                      <a:r>
                        <a:rPr sz="1400" b="1" spc="-10" dirty="0">
                          <a:latin typeface="Calibri"/>
                          <a:cs typeface="Calibri"/>
                        </a:rPr>
                        <a:t>SULTENG</a:t>
                      </a:r>
                      <a:endParaRPr sz="1400">
                        <a:latin typeface="Calibri"/>
                        <a:cs typeface="Calibri"/>
                      </a:endParaRPr>
                    </a:p>
                  </a:txBody>
                  <a:tcPr marL="0" marR="0" marT="0" marB="0">
                    <a:solidFill>
                      <a:srgbClr val="EDEBE0"/>
                    </a:solidFill>
                  </a:tcPr>
                </a:tc>
                <a:tc>
                  <a:txBody>
                    <a:bodyPr/>
                    <a:lstStyle/>
                    <a:p>
                      <a:pPr marR="182880" algn="r">
                        <a:lnSpc>
                          <a:spcPts val="1630"/>
                        </a:lnSpc>
                      </a:pPr>
                      <a:r>
                        <a:rPr sz="1400" b="1" spc="-10" dirty="0">
                          <a:latin typeface="Calibri"/>
                          <a:cs typeface="Calibri"/>
                        </a:rPr>
                        <a:t>48.434</a:t>
                      </a:r>
                      <a:endParaRPr sz="1400">
                        <a:latin typeface="Calibri"/>
                        <a:cs typeface="Calibri"/>
                      </a:endParaRPr>
                    </a:p>
                  </a:txBody>
                  <a:tcPr marL="0" marR="0" marT="0" marB="0">
                    <a:solidFill>
                      <a:srgbClr val="EDEBE0"/>
                    </a:solidFill>
                  </a:tcPr>
                </a:tc>
                <a:extLst>
                  <a:ext uri="{0D108BD9-81ED-4DB2-BD59-A6C34878D82A}">
                    <a16:rowId xmlns:a16="http://schemas.microsoft.com/office/drawing/2014/main" val="10001"/>
                  </a:ext>
                </a:extLst>
              </a:tr>
              <a:tr h="219075">
                <a:tc>
                  <a:txBody>
                    <a:bodyPr/>
                    <a:lstStyle/>
                    <a:p>
                      <a:pPr marL="8890">
                        <a:lnSpc>
                          <a:spcPts val="1630"/>
                        </a:lnSpc>
                      </a:pPr>
                      <a:r>
                        <a:rPr sz="1400" b="1" spc="-10" dirty="0">
                          <a:latin typeface="Calibri"/>
                          <a:cs typeface="Calibri"/>
                        </a:rPr>
                        <a:t>SULSEL</a:t>
                      </a:r>
                      <a:endParaRPr sz="1400">
                        <a:latin typeface="Calibri"/>
                        <a:cs typeface="Calibri"/>
                      </a:endParaRPr>
                    </a:p>
                  </a:txBody>
                  <a:tcPr marL="0" marR="0" marT="0" marB="0">
                    <a:solidFill>
                      <a:srgbClr val="FFFFFF"/>
                    </a:solidFill>
                  </a:tcPr>
                </a:tc>
                <a:tc>
                  <a:txBody>
                    <a:bodyPr/>
                    <a:lstStyle/>
                    <a:p>
                      <a:pPr marR="212090" algn="r">
                        <a:lnSpc>
                          <a:spcPts val="1630"/>
                        </a:lnSpc>
                      </a:pPr>
                      <a:r>
                        <a:rPr sz="1400" b="1" spc="-10" dirty="0">
                          <a:latin typeface="Calibri"/>
                          <a:cs typeface="Calibri"/>
                        </a:rPr>
                        <a:t>204.760</a:t>
                      </a:r>
                      <a:endParaRPr sz="1400">
                        <a:latin typeface="Calibri"/>
                        <a:cs typeface="Calibri"/>
                      </a:endParaRPr>
                    </a:p>
                  </a:txBody>
                  <a:tcPr marL="0" marR="0" marT="0" marB="0">
                    <a:solidFill>
                      <a:srgbClr val="FFFFFF"/>
                    </a:solidFill>
                  </a:tcPr>
                </a:tc>
                <a:extLst>
                  <a:ext uri="{0D108BD9-81ED-4DB2-BD59-A6C34878D82A}">
                    <a16:rowId xmlns:a16="http://schemas.microsoft.com/office/drawing/2014/main" val="10002"/>
                  </a:ext>
                </a:extLst>
              </a:tr>
              <a:tr h="219710">
                <a:tc>
                  <a:txBody>
                    <a:bodyPr/>
                    <a:lstStyle/>
                    <a:p>
                      <a:pPr marL="8890">
                        <a:lnSpc>
                          <a:spcPts val="1630"/>
                        </a:lnSpc>
                      </a:pPr>
                      <a:r>
                        <a:rPr sz="1400" b="1" spc="-10" dirty="0">
                          <a:latin typeface="Calibri"/>
                          <a:cs typeface="Calibri"/>
                        </a:rPr>
                        <a:t>SULTRA</a:t>
                      </a:r>
                      <a:endParaRPr sz="1400">
                        <a:latin typeface="Calibri"/>
                        <a:cs typeface="Calibri"/>
                      </a:endParaRPr>
                    </a:p>
                  </a:txBody>
                  <a:tcPr marL="0" marR="0" marT="0" marB="0">
                    <a:solidFill>
                      <a:srgbClr val="EDEBE0"/>
                    </a:solidFill>
                  </a:tcPr>
                </a:tc>
                <a:tc>
                  <a:txBody>
                    <a:bodyPr/>
                    <a:lstStyle/>
                    <a:p>
                      <a:pPr marR="182880" algn="r">
                        <a:lnSpc>
                          <a:spcPts val="1630"/>
                        </a:lnSpc>
                      </a:pPr>
                      <a:r>
                        <a:rPr sz="1400" b="1" spc="-10" dirty="0">
                          <a:latin typeface="Calibri"/>
                          <a:cs typeface="Calibri"/>
                        </a:rPr>
                        <a:t>45.572</a:t>
                      </a:r>
                      <a:endParaRPr sz="1400">
                        <a:latin typeface="Calibri"/>
                        <a:cs typeface="Calibri"/>
                      </a:endParaRPr>
                    </a:p>
                  </a:txBody>
                  <a:tcPr marL="0" marR="0" marT="0" marB="0">
                    <a:solidFill>
                      <a:srgbClr val="EDEBE0"/>
                    </a:solidFill>
                  </a:tcPr>
                </a:tc>
                <a:extLst>
                  <a:ext uri="{0D108BD9-81ED-4DB2-BD59-A6C34878D82A}">
                    <a16:rowId xmlns:a16="http://schemas.microsoft.com/office/drawing/2014/main" val="10003"/>
                  </a:ext>
                </a:extLst>
              </a:tr>
              <a:tr h="219075">
                <a:tc>
                  <a:txBody>
                    <a:bodyPr/>
                    <a:lstStyle/>
                    <a:p>
                      <a:pPr marL="8890">
                        <a:lnSpc>
                          <a:spcPts val="1630"/>
                        </a:lnSpc>
                      </a:pPr>
                      <a:r>
                        <a:rPr sz="1400" b="1" spc="-10" dirty="0">
                          <a:latin typeface="Calibri"/>
                          <a:cs typeface="Calibri"/>
                        </a:rPr>
                        <a:t>GORONTALO</a:t>
                      </a:r>
                      <a:endParaRPr sz="1400">
                        <a:latin typeface="Calibri"/>
                        <a:cs typeface="Calibri"/>
                      </a:endParaRPr>
                    </a:p>
                  </a:txBody>
                  <a:tcPr marL="0" marR="0" marT="0" marB="0">
                    <a:solidFill>
                      <a:srgbClr val="FFFFFF"/>
                    </a:solidFill>
                  </a:tcPr>
                </a:tc>
                <a:tc>
                  <a:txBody>
                    <a:bodyPr/>
                    <a:lstStyle/>
                    <a:p>
                      <a:pPr marR="182880" algn="r">
                        <a:lnSpc>
                          <a:spcPts val="1630"/>
                        </a:lnSpc>
                      </a:pPr>
                      <a:r>
                        <a:rPr sz="1400" b="1" spc="-10" dirty="0">
                          <a:latin typeface="Calibri"/>
                          <a:cs typeface="Calibri"/>
                        </a:rPr>
                        <a:t>20.404</a:t>
                      </a:r>
                      <a:endParaRPr sz="1400">
                        <a:latin typeface="Calibri"/>
                        <a:cs typeface="Calibri"/>
                      </a:endParaRPr>
                    </a:p>
                  </a:txBody>
                  <a:tcPr marL="0" marR="0" marT="0" marB="0">
                    <a:solidFill>
                      <a:srgbClr val="FFFFFF"/>
                    </a:solidFill>
                  </a:tcPr>
                </a:tc>
                <a:extLst>
                  <a:ext uri="{0D108BD9-81ED-4DB2-BD59-A6C34878D82A}">
                    <a16:rowId xmlns:a16="http://schemas.microsoft.com/office/drawing/2014/main" val="10004"/>
                  </a:ext>
                </a:extLst>
              </a:tr>
              <a:tr h="219075">
                <a:tc>
                  <a:txBody>
                    <a:bodyPr/>
                    <a:lstStyle/>
                    <a:p>
                      <a:pPr marL="8890">
                        <a:lnSpc>
                          <a:spcPts val="1630"/>
                        </a:lnSpc>
                      </a:pPr>
                      <a:r>
                        <a:rPr sz="1400" b="1" spc="-10" dirty="0">
                          <a:latin typeface="Calibri"/>
                          <a:cs typeface="Calibri"/>
                        </a:rPr>
                        <a:t>SULBAR</a:t>
                      </a:r>
                      <a:endParaRPr sz="1400">
                        <a:latin typeface="Calibri"/>
                        <a:cs typeface="Calibri"/>
                      </a:endParaRPr>
                    </a:p>
                  </a:txBody>
                  <a:tcPr marL="0" marR="0" marT="0" marB="0">
                    <a:solidFill>
                      <a:srgbClr val="EDEBE0"/>
                    </a:solidFill>
                  </a:tcPr>
                </a:tc>
                <a:tc>
                  <a:txBody>
                    <a:bodyPr/>
                    <a:lstStyle/>
                    <a:p>
                      <a:pPr marR="182880" algn="r">
                        <a:lnSpc>
                          <a:spcPts val="1630"/>
                        </a:lnSpc>
                      </a:pPr>
                      <a:r>
                        <a:rPr sz="1400" b="1" spc="-10" dirty="0">
                          <a:latin typeface="Calibri"/>
                          <a:cs typeface="Calibri"/>
                        </a:rPr>
                        <a:t>20.876</a:t>
                      </a:r>
                      <a:endParaRPr sz="1400">
                        <a:latin typeface="Calibri"/>
                        <a:cs typeface="Calibri"/>
                      </a:endParaRPr>
                    </a:p>
                  </a:txBody>
                  <a:tcPr marL="0" marR="0" marT="0" marB="0">
                    <a:solidFill>
                      <a:srgbClr val="EDEBE0"/>
                    </a:solidFill>
                  </a:tcPr>
                </a:tc>
                <a:extLst>
                  <a:ext uri="{0D108BD9-81ED-4DB2-BD59-A6C34878D82A}">
                    <a16:rowId xmlns:a16="http://schemas.microsoft.com/office/drawing/2014/main" val="10005"/>
                  </a:ext>
                </a:extLst>
              </a:tr>
            </a:tbl>
          </a:graphicData>
        </a:graphic>
      </p:graphicFrame>
      <p:graphicFrame>
        <p:nvGraphicFramePr>
          <p:cNvPr id="23" name="object 23"/>
          <p:cNvGraphicFramePr>
            <a:graphicFrameLocks noGrp="1"/>
          </p:cNvGraphicFramePr>
          <p:nvPr>
            <p:extLst>
              <p:ext uri="{D42A27DB-BD31-4B8C-83A1-F6EECF244321}">
                <p14:modId xmlns:p14="http://schemas.microsoft.com/office/powerpoint/2010/main" val="2213778846"/>
              </p:ext>
            </p:extLst>
          </p:nvPr>
        </p:nvGraphicFramePr>
        <p:xfrm>
          <a:off x="9636379" y="3025013"/>
          <a:ext cx="1749460" cy="1755775"/>
        </p:xfrm>
        <a:graphic>
          <a:graphicData uri="http://schemas.openxmlformats.org/drawingml/2006/table">
            <a:tbl>
              <a:tblPr firstRow="1" bandRow="1">
                <a:tableStyleId>{2D5ABB26-0587-4C30-8999-92F81FD0307C}</a:tableStyleId>
              </a:tblPr>
              <a:tblGrid>
                <a:gridCol w="971338">
                  <a:extLst>
                    <a:ext uri="{9D8B030D-6E8A-4147-A177-3AD203B41FA5}">
                      <a16:colId xmlns:a16="http://schemas.microsoft.com/office/drawing/2014/main" val="20000"/>
                    </a:ext>
                  </a:extLst>
                </a:gridCol>
                <a:gridCol w="778122">
                  <a:extLst>
                    <a:ext uri="{9D8B030D-6E8A-4147-A177-3AD203B41FA5}">
                      <a16:colId xmlns:a16="http://schemas.microsoft.com/office/drawing/2014/main" val="20001"/>
                    </a:ext>
                  </a:extLst>
                </a:gridCol>
              </a:tblGrid>
              <a:tr h="219075">
                <a:tc>
                  <a:txBody>
                    <a:bodyPr/>
                    <a:lstStyle/>
                    <a:p>
                      <a:pPr marL="7620">
                        <a:lnSpc>
                          <a:spcPts val="1630"/>
                        </a:lnSpc>
                      </a:pPr>
                      <a:r>
                        <a:rPr sz="1400" b="1" spc="-10" dirty="0">
                          <a:latin typeface="Calibri"/>
                          <a:cs typeface="Calibri"/>
                        </a:rPr>
                        <a:t>MALUKU</a:t>
                      </a:r>
                      <a:endParaRPr sz="1400">
                        <a:latin typeface="Calibri"/>
                        <a:cs typeface="Calibri"/>
                      </a:endParaRPr>
                    </a:p>
                  </a:txBody>
                  <a:tcPr marL="0" marR="0" marT="0" marB="0">
                    <a:solidFill>
                      <a:srgbClr val="FFFFFF"/>
                    </a:solidFill>
                  </a:tcPr>
                </a:tc>
                <a:tc>
                  <a:txBody>
                    <a:bodyPr/>
                    <a:lstStyle/>
                    <a:p>
                      <a:pPr marR="8255" algn="r">
                        <a:lnSpc>
                          <a:spcPts val="1630"/>
                        </a:lnSpc>
                      </a:pPr>
                      <a:r>
                        <a:rPr sz="1400" b="1" spc="-10" dirty="0">
                          <a:latin typeface="Calibri"/>
                          <a:cs typeface="Calibri"/>
                        </a:rPr>
                        <a:t>59.100</a:t>
                      </a:r>
                      <a:endParaRPr sz="1400">
                        <a:latin typeface="Calibri"/>
                        <a:cs typeface="Calibri"/>
                      </a:endParaRPr>
                    </a:p>
                  </a:txBody>
                  <a:tcPr marL="0" marR="0" marT="0" marB="0">
                    <a:solidFill>
                      <a:srgbClr val="FFFFFF"/>
                    </a:solidFill>
                  </a:tcPr>
                </a:tc>
                <a:extLst>
                  <a:ext uri="{0D108BD9-81ED-4DB2-BD59-A6C34878D82A}">
                    <a16:rowId xmlns:a16="http://schemas.microsoft.com/office/drawing/2014/main" val="10000"/>
                  </a:ext>
                </a:extLst>
              </a:tr>
              <a:tr h="219710">
                <a:tc>
                  <a:txBody>
                    <a:bodyPr/>
                    <a:lstStyle/>
                    <a:p>
                      <a:pPr marL="7620">
                        <a:lnSpc>
                          <a:spcPts val="1630"/>
                        </a:lnSpc>
                      </a:pPr>
                      <a:r>
                        <a:rPr sz="1400" b="1" spc="-10" dirty="0">
                          <a:latin typeface="Calibri"/>
                          <a:cs typeface="Calibri"/>
                        </a:rPr>
                        <a:t>MALUT</a:t>
                      </a:r>
                      <a:endParaRPr sz="1400">
                        <a:latin typeface="Calibri"/>
                        <a:cs typeface="Calibri"/>
                      </a:endParaRPr>
                    </a:p>
                  </a:txBody>
                  <a:tcPr marL="0" marR="0" marT="0" marB="0">
                    <a:solidFill>
                      <a:srgbClr val="EDEBE0"/>
                    </a:solidFill>
                  </a:tcPr>
                </a:tc>
                <a:tc>
                  <a:txBody>
                    <a:bodyPr/>
                    <a:lstStyle/>
                    <a:p>
                      <a:pPr marR="8255" algn="r">
                        <a:lnSpc>
                          <a:spcPts val="1630"/>
                        </a:lnSpc>
                      </a:pPr>
                      <a:r>
                        <a:rPr sz="1400" b="1" spc="-10" dirty="0">
                          <a:latin typeface="Calibri"/>
                          <a:cs typeface="Calibri"/>
                        </a:rPr>
                        <a:t>27.747</a:t>
                      </a:r>
                      <a:endParaRPr sz="1400">
                        <a:latin typeface="Calibri"/>
                        <a:cs typeface="Calibri"/>
                      </a:endParaRPr>
                    </a:p>
                  </a:txBody>
                  <a:tcPr marL="0" marR="0" marT="0" marB="0">
                    <a:solidFill>
                      <a:srgbClr val="EDEBE0"/>
                    </a:solidFill>
                  </a:tcPr>
                </a:tc>
                <a:extLst>
                  <a:ext uri="{0D108BD9-81ED-4DB2-BD59-A6C34878D82A}">
                    <a16:rowId xmlns:a16="http://schemas.microsoft.com/office/drawing/2014/main" val="10001"/>
                  </a:ext>
                </a:extLst>
              </a:tr>
              <a:tr h="219075">
                <a:tc>
                  <a:txBody>
                    <a:bodyPr/>
                    <a:lstStyle/>
                    <a:p>
                      <a:pPr marL="7620">
                        <a:lnSpc>
                          <a:spcPts val="1630"/>
                        </a:lnSpc>
                      </a:pPr>
                      <a:r>
                        <a:rPr sz="1400" b="1" spc="-10" dirty="0">
                          <a:latin typeface="Calibri"/>
                          <a:cs typeface="Calibri"/>
                        </a:rPr>
                        <a:t>PABAR</a:t>
                      </a:r>
                      <a:endParaRPr sz="1400">
                        <a:latin typeface="Calibri"/>
                        <a:cs typeface="Calibri"/>
                      </a:endParaRPr>
                    </a:p>
                  </a:txBody>
                  <a:tcPr marL="0" marR="0" marT="0" marB="0">
                    <a:solidFill>
                      <a:srgbClr val="FFFFFF"/>
                    </a:solidFill>
                  </a:tcPr>
                </a:tc>
                <a:tc>
                  <a:txBody>
                    <a:bodyPr/>
                    <a:lstStyle/>
                    <a:p>
                      <a:pPr marR="7620" algn="r">
                        <a:lnSpc>
                          <a:spcPts val="1630"/>
                        </a:lnSpc>
                      </a:pPr>
                      <a:r>
                        <a:rPr sz="1400" b="1" spc="-10" dirty="0">
                          <a:latin typeface="Calibri"/>
                          <a:cs typeface="Calibri"/>
                        </a:rPr>
                        <a:t>12.511</a:t>
                      </a:r>
                      <a:endParaRPr sz="1400">
                        <a:latin typeface="Calibri"/>
                        <a:cs typeface="Calibri"/>
                      </a:endParaRPr>
                    </a:p>
                  </a:txBody>
                  <a:tcPr marL="0" marR="0" marT="0" marB="0">
                    <a:solidFill>
                      <a:srgbClr val="FFFFFF"/>
                    </a:solidFill>
                  </a:tcPr>
                </a:tc>
                <a:extLst>
                  <a:ext uri="{0D108BD9-81ED-4DB2-BD59-A6C34878D82A}">
                    <a16:rowId xmlns:a16="http://schemas.microsoft.com/office/drawing/2014/main" val="10002"/>
                  </a:ext>
                </a:extLst>
              </a:tr>
              <a:tr h="219710">
                <a:tc>
                  <a:txBody>
                    <a:bodyPr/>
                    <a:lstStyle/>
                    <a:p>
                      <a:pPr marL="7620">
                        <a:lnSpc>
                          <a:spcPts val="1630"/>
                        </a:lnSpc>
                      </a:pPr>
                      <a:r>
                        <a:rPr sz="1400" b="1" spc="-25" dirty="0">
                          <a:latin typeface="Calibri"/>
                          <a:cs typeface="Calibri"/>
                        </a:rPr>
                        <a:t>PBD</a:t>
                      </a:r>
                      <a:endParaRPr sz="1400" dirty="0">
                        <a:latin typeface="Calibri"/>
                        <a:cs typeface="Calibri"/>
                      </a:endParaRPr>
                    </a:p>
                  </a:txBody>
                  <a:tcPr marL="0" marR="0" marT="0" marB="0">
                    <a:solidFill>
                      <a:srgbClr val="EDEBE0"/>
                    </a:solidFill>
                  </a:tcPr>
                </a:tc>
                <a:tc>
                  <a:txBody>
                    <a:bodyPr/>
                    <a:lstStyle/>
                    <a:p>
                      <a:pPr marR="7620" algn="r">
                        <a:lnSpc>
                          <a:spcPts val="1630"/>
                        </a:lnSpc>
                      </a:pPr>
                      <a:r>
                        <a:rPr sz="1400" b="1" spc="-10" dirty="0">
                          <a:latin typeface="Calibri"/>
                          <a:cs typeface="Calibri"/>
                        </a:rPr>
                        <a:t>20.627</a:t>
                      </a:r>
                      <a:endParaRPr sz="1400">
                        <a:latin typeface="Calibri"/>
                        <a:cs typeface="Calibri"/>
                      </a:endParaRPr>
                    </a:p>
                  </a:txBody>
                  <a:tcPr marL="0" marR="0" marT="0" marB="0">
                    <a:solidFill>
                      <a:srgbClr val="EDEBE0"/>
                    </a:solidFill>
                  </a:tcPr>
                </a:tc>
                <a:extLst>
                  <a:ext uri="{0D108BD9-81ED-4DB2-BD59-A6C34878D82A}">
                    <a16:rowId xmlns:a16="http://schemas.microsoft.com/office/drawing/2014/main" val="10003"/>
                  </a:ext>
                </a:extLst>
              </a:tr>
              <a:tr h="219710">
                <a:tc>
                  <a:txBody>
                    <a:bodyPr/>
                    <a:lstStyle/>
                    <a:p>
                      <a:pPr marL="7620">
                        <a:lnSpc>
                          <a:spcPts val="1630"/>
                        </a:lnSpc>
                      </a:pPr>
                      <a:r>
                        <a:rPr sz="1400" b="1" spc="-10" dirty="0">
                          <a:latin typeface="Calibri"/>
                          <a:cs typeface="Calibri"/>
                        </a:rPr>
                        <a:t>PAPUA</a:t>
                      </a:r>
                      <a:endParaRPr sz="1400">
                        <a:latin typeface="Calibri"/>
                        <a:cs typeface="Calibri"/>
                      </a:endParaRPr>
                    </a:p>
                  </a:txBody>
                  <a:tcPr marL="0" marR="0" marT="0" marB="0">
                    <a:solidFill>
                      <a:srgbClr val="FFFFFF"/>
                    </a:solidFill>
                  </a:tcPr>
                </a:tc>
                <a:tc>
                  <a:txBody>
                    <a:bodyPr/>
                    <a:lstStyle/>
                    <a:p>
                      <a:pPr marR="8255" algn="r">
                        <a:lnSpc>
                          <a:spcPts val="1630"/>
                        </a:lnSpc>
                      </a:pPr>
                      <a:r>
                        <a:rPr sz="1400" b="1" spc="-10" dirty="0">
                          <a:latin typeface="Calibri"/>
                          <a:cs typeface="Calibri"/>
                        </a:rPr>
                        <a:t>31.773</a:t>
                      </a:r>
                      <a:endParaRPr sz="1400">
                        <a:latin typeface="Calibri"/>
                        <a:cs typeface="Calibri"/>
                      </a:endParaRPr>
                    </a:p>
                  </a:txBody>
                  <a:tcPr marL="0" marR="0" marT="0" marB="0">
                    <a:solidFill>
                      <a:srgbClr val="FFFFFF"/>
                    </a:solidFill>
                  </a:tcPr>
                </a:tc>
                <a:extLst>
                  <a:ext uri="{0D108BD9-81ED-4DB2-BD59-A6C34878D82A}">
                    <a16:rowId xmlns:a16="http://schemas.microsoft.com/office/drawing/2014/main" val="10004"/>
                  </a:ext>
                </a:extLst>
              </a:tr>
              <a:tr h="219075">
                <a:tc>
                  <a:txBody>
                    <a:bodyPr/>
                    <a:lstStyle/>
                    <a:p>
                      <a:pPr marL="7620">
                        <a:lnSpc>
                          <a:spcPts val="1630"/>
                        </a:lnSpc>
                      </a:pPr>
                      <a:r>
                        <a:rPr sz="1400" b="1" spc="-10" dirty="0">
                          <a:latin typeface="Calibri"/>
                          <a:cs typeface="Calibri"/>
                        </a:rPr>
                        <a:t>PASEL</a:t>
                      </a:r>
                      <a:endParaRPr sz="1400">
                        <a:latin typeface="Calibri"/>
                        <a:cs typeface="Calibri"/>
                      </a:endParaRPr>
                    </a:p>
                  </a:txBody>
                  <a:tcPr marL="0" marR="0" marT="0" marB="0">
                    <a:solidFill>
                      <a:srgbClr val="EDEBE0"/>
                    </a:solidFill>
                  </a:tcPr>
                </a:tc>
                <a:tc>
                  <a:txBody>
                    <a:bodyPr/>
                    <a:lstStyle/>
                    <a:p>
                      <a:pPr marR="18415" algn="r">
                        <a:lnSpc>
                          <a:spcPts val="1630"/>
                        </a:lnSpc>
                      </a:pPr>
                      <a:r>
                        <a:rPr sz="1400" b="1" spc="-10" dirty="0">
                          <a:latin typeface="Calibri"/>
                          <a:cs typeface="Calibri"/>
                        </a:rPr>
                        <a:t>9.554</a:t>
                      </a:r>
                      <a:endParaRPr sz="1400">
                        <a:latin typeface="Calibri"/>
                        <a:cs typeface="Calibri"/>
                      </a:endParaRPr>
                    </a:p>
                  </a:txBody>
                  <a:tcPr marL="0" marR="0" marT="0" marB="0">
                    <a:solidFill>
                      <a:srgbClr val="EDEBE0"/>
                    </a:solidFill>
                  </a:tcPr>
                </a:tc>
                <a:extLst>
                  <a:ext uri="{0D108BD9-81ED-4DB2-BD59-A6C34878D82A}">
                    <a16:rowId xmlns:a16="http://schemas.microsoft.com/office/drawing/2014/main" val="10005"/>
                  </a:ext>
                </a:extLst>
              </a:tr>
              <a:tr h="219710">
                <a:tc>
                  <a:txBody>
                    <a:bodyPr/>
                    <a:lstStyle/>
                    <a:p>
                      <a:pPr marL="7620">
                        <a:lnSpc>
                          <a:spcPts val="1630"/>
                        </a:lnSpc>
                      </a:pPr>
                      <a:r>
                        <a:rPr sz="1400" b="1" spc="-10" dirty="0">
                          <a:latin typeface="Calibri"/>
                          <a:cs typeface="Calibri"/>
                        </a:rPr>
                        <a:t>PAPTENG</a:t>
                      </a:r>
                      <a:endParaRPr sz="1400">
                        <a:latin typeface="Calibri"/>
                        <a:cs typeface="Calibri"/>
                      </a:endParaRPr>
                    </a:p>
                  </a:txBody>
                  <a:tcPr marL="0" marR="0" marT="0" marB="0">
                    <a:solidFill>
                      <a:srgbClr val="FFFFFF"/>
                    </a:solidFill>
                  </a:tcPr>
                </a:tc>
                <a:tc>
                  <a:txBody>
                    <a:bodyPr/>
                    <a:lstStyle/>
                    <a:p>
                      <a:pPr marR="8255" algn="r">
                        <a:lnSpc>
                          <a:spcPts val="1630"/>
                        </a:lnSpc>
                      </a:pPr>
                      <a:r>
                        <a:rPr sz="1400" b="1" spc="-10" dirty="0">
                          <a:latin typeface="Calibri"/>
                          <a:cs typeface="Calibri"/>
                        </a:rPr>
                        <a:t>22.047</a:t>
                      </a:r>
                      <a:endParaRPr sz="1400">
                        <a:latin typeface="Calibri"/>
                        <a:cs typeface="Calibri"/>
                      </a:endParaRPr>
                    </a:p>
                  </a:txBody>
                  <a:tcPr marL="0" marR="0" marT="0" marB="0">
                    <a:solidFill>
                      <a:srgbClr val="FFFFFF"/>
                    </a:solidFill>
                  </a:tcPr>
                </a:tc>
                <a:extLst>
                  <a:ext uri="{0D108BD9-81ED-4DB2-BD59-A6C34878D82A}">
                    <a16:rowId xmlns:a16="http://schemas.microsoft.com/office/drawing/2014/main" val="10006"/>
                  </a:ext>
                </a:extLst>
              </a:tr>
              <a:tr h="219710">
                <a:tc>
                  <a:txBody>
                    <a:bodyPr/>
                    <a:lstStyle/>
                    <a:p>
                      <a:pPr marL="7620">
                        <a:lnSpc>
                          <a:spcPts val="1630"/>
                        </a:lnSpc>
                      </a:pPr>
                      <a:r>
                        <a:rPr sz="1400" b="1" spc="-10" dirty="0">
                          <a:latin typeface="Calibri"/>
                          <a:cs typeface="Calibri"/>
                        </a:rPr>
                        <a:t>PAPEG</a:t>
                      </a:r>
                      <a:endParaRPr sz="1400">
                        <a:latin typeface="Calibri"/>
                        <a:cs typeface="Calibri"/>
                      </a:endParaRPr>
                    </a:p>
                  </a:txBody>
                  <a:tcPr marL="0" marR="0" marT="0" marB="0">
                    <a:solidFill>
                      <a:srgbClr val="EDEBE0"/>
                    </a:solidFill>
                  </a:tcPr>
                </a:tc>
                <a:tc>
                  <a:txBody>
                    <a:bodyPr/>
                    <a:lstStyle/>
                    <a:p>
                      <a:pPr marR="8255" algn="r">
                        <a:lnSpc>
                          <a:spcPts val="1630"/>
                        </a:lnSpc>
                      </a:pPr>
                      <a:r>
                        <a:rPr sz="1400" b="1" spc="-10" dirty="0">
                          <a:latin typeface="Calibri"/>
                          <a:cs typeface="Calibri"/>
                        </a:rPr>
                        <a:t>13.485</a:t>
                      </a:r>
                      <a:endParaRPr sz="1400" dirty="0">
                        <a:latin typeface="Calibri"/>
                        <a:cs typeface="Calibri"/>
                      </a:endParaRPr>
                    </a:p>
                  </a:txBody>
                  <a:tcPr marL="0" marR="0" marT="0" marB="0">
                    <a:solidFill>
                      <a:srgbClr val="EDEBE0"/>
                    </a:solidFill>
                  </a:tcPr>
                </a:tc>
                <a:extLst>
                  <a:ext uri="{0D108BD9-81ED-4DB2-BD59-A6C34878D82A}">
                    <a16:rowId xmlns:a16="http://schemas.microsoft.com/office/drawing/2014/main" val="10007"/>
                  </a:ext>
                </a:extLst>
              </a:tr>
            </a:tbl>
          </a:graphicData>
        </a:graphic>
      </p:graphicFrame>
      <p:sp>
        <p:nvSpPr>
          <p:cNvPr id="24" name="object 24"/>
          <p:cNvSpPr txBox="1"/>
          <p:nvPr/>
        </p:nvSpPr>
        <p:spPr>
          <a:xfrm>
            <a:off x="8093202" y="5035422"/>
            <a:ext cx="2296248" cy="1043940"/>
          </a:xfrm>
          <a:prstGeom prst="rect">
            <a:avLst/>
          </a:prstGeom>
        </p:spPr>
        <p:txBody>
          <a:bodyPr vert="horz" wrap="square" lIns="0" tIns="12065" rIns="0" bIns="0" rtlCol="0">
            <a:spAutoFit/>
          </a:bodyPr>
          <a:lstStyle/>
          <a:p>
            <a:pPr marL="972819">
              <a:lnSpc>
                <a:spcPts val="1770"/>
              </a:lnSpc>
              <a:spcBef>
                <a:spcPts val="95"/>
              </a:spcBef>
            </a:pPr>
            <a:r>
              <a:rPr sz="1600" b="1" dirty="0">
                <a:latin typeface="Segoe UI"/>
                <a:cs typeface="Segoe UI"/>
              </a:rPr>
              <a:t>NASIONAL</a:t>
            </a:r>
            <a:endParaRPr sz="1600">
              <a:latin typeface="Segoe UI"/>
              <a:cs typeface="Segoe UI"/>
            </a:endParaRPr>
          </a:p>
          <a:p>
            <a:pPr marL="1229995">
              <a:lnSpc>
                <a:spcPts val="2010"/>
              </a:lnSpc>
            </a:pPr>
            <a:r>
              <a:rPr sz="1800" b="1" dirty="0">
                <a:solidFill>
                  <a:srgbClr val="FFFFFF"/>
                </a:solidFill>
                <a:latin typeface="Calibri"/>
                <a:cs typeface="Calibri"/>
              </a:rPr>
              <a:t>7,47 Jt org</a:t>
            </a:r>
            <a:endParaRPr sz="1800">
              <a:latin typeface="Calibri"/>
              <a:cs typeface="Calibri"/>
            </a:endParaRPr>
          </a:p>
          <a:p>
            <a:pPr marL="12700">
              <a:lnSpc>
                <a:spcPct val="100000"/>
              </a:lnSpc>
              <a:spcBef>
                <a:spcPts val="2075"/>
              </a:spcBef>
            </a:pPr>
            <a:r>
              <a:rPr sz="1800" b="1" dirty="0">
                <a:latin typeface="Calibri"/>
                <a:cs typeface="Calibri"/>
              </a:rPr>
              <a:t>7,19 Jt org</a:t>
            </a:r>
            <a:endParaRPr sz="1800">
              <a:latin typeface="Calibri"/>
              <a:cs typeface="Calibri"/>
            </a:endParaRPr>
          </a:p>
        </p:txBody>
      </p:sp>
      <p:sp>
        <p:nvSpPr>
          <p:cNvPr id="25" name="object 25"/>
          <p:cNvSpPr txBox="1"/>
          <p:nvPr/>
        </p:nvSpPr>
        <p:spPr>
          <a:xfrm>
            <a:off x="504938" y="1185138"/>
            <a:ext cx="11624511" cy="395620"/>
          </a:xfrm>
          <a:prstGeom prst="rect">
            <a:avLst/>
          </a:prstGeom>
          <a:solidFill>
            <a:srgbClr val="FAE4D5"/>
          </a:solidFill>
        </p:spPr>
        <p:txBody>
          <a:bodyPr vert="horz" wrap="square" lIns="0" tIns="26034" rIns="0" bIns="0" rtlCol="0">
            <a:spAutoFit/>
          </a:bodyPr>
          <a:lstStyle/>
          <a:p>
            <a:pPr marL="635" algn="ctr">
              <a:lnSpc>
                <a:spcPct val="100000"/>
              </a:lnSpc>
              <a:spcBef>
                <a:spcPts val="204"/>
              </a:spcBef>
            </a:pPr>
            <a:r>
              <a:rPr sz="2400" b="1" dirty="0">
                <a:latin typeface="Calibri"/>
                <a:cs typeface="Calibri"/>
              </a:rPr>
              <a:t>Jumlah Pengangguran menurut Provinsi per Agustus 2024 </a:t>
            </a:r>
            <a:r>
              <a:rPr sz="2400" dirty="0">
                <a:latin typeface="Calibri"/>
                <a:cs typeface="Calibri"/>
              </a:rPr>
              <a:t>(orang)</a:t>
            </a:r>
            <a:endParaRPr sz="2400">
              <a:latin typeface="Calibri"/>
              <a:cs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375573" y="143678"/>
            <a:ext cx="584263" cy="506780"/>
          </a:xfrm>
          <a:prstGeom prst="rect">
            <a:avLst/>
          </a:prstGeom>
        </p:spPr>
      </p:pic>
      <p:pic>
        <p:nvPicPr>
          <p:cNvPr id="3" name="object 3"/>
          <p:cNvPicPr/>
          <p:nvPr/>
        </p:nvPicPr>
        <p:blipFill>
          <a:blip r:embed="rId3" cstate="print"/>
          <a:stretch>
            <a:fillRect/>
          </a:stretch>
        </p:blipFill>
        <p:spPr>
          <a:xfrm>
            <a:off x="222910" y="64922"/>
            <a:ext cx="602665" cy="655040"/>
          </a:xfrm>
          <a:prstGeom prst="rect">
            <a:avLst/>
          </a:prstGeom>
        </p:spPr>
      </p:pic>
      <p:pic>
        <p:nvPicPr>
          <p:cNvPr id="4" name="object 4"/>
          <p:cNvPicPr/>
          <p:nvPr/>
        </p:nvPicPr>
        <p:blipFill>
          <a:blip r:embed="rId4" cstate="print"/>
          <a:stretch>
            <a:fillRect/>
          </a:stretch>
        </p:blipFill>
        <p:spPr>
          <a:xfrm>
            <a:off x="473874" y="1824948"/>
            <a:ext cx="11011486" cy="3826087"/>
          </a:xfrm>
          <a:prstGeom prst="rect">
            <a:avLst/>
          </a:prstGeom>
        </p:spPr>
      </p:pic>
      <p:sp>
        <p:nvSpPr>
          <p:cNvPr id="5" name="object 5"/>
          <p:cNvSpPr txBox="1"/>
          <p:nvPr/>
        </p:nvSpPr>
        <p:spPr>
          <a:xfrm>
            <a:off x="272288" y="6351828"/>
            <a:ext cx="1287780" cy="166071"/>
          </a:xfrm>
          <a:prstGeom prst="rect">
            <a:avLst/>
          </a:prstGeom>
        </p:spPr>
        <p:txBody>
          <a:bodyPr vert="horz" wrap="square" lIns="0" tIns="12065" rIns="0" bIns="0" rtlCol="0">
            <a:spAutoFit/>
          </a:bodyPr>
          <a:lstStyle/>
          <a:p>
            <a:pPr marL="12700">
              <a:lnSpc>
                <a:spcPct val="100000"/>
              </a:lnSpc>
              <a:spcBef>
                <a:spcPts val="95"/>
              </a:spcBef>
            </a:pPr>
            <a:r>
              <a:rPr sz="1000" dirty="0">
                <a:solidFill>
                  <a:srgbClr val="252525"/>
                </a:solidFill>
                <a:latin typeface="Lucida Sans Unicode"/>
                <a:cs typeface="Lucida Sans Unicode"/>
              </a:rPr>
              <a:t>Sumber: BPS,, diolah</a:t>
            </a:r>
            <a:endParaRPr sz="1000">
              <a:latin typeface="Lucida Sans Unicode"/>
              <a:cs typeface="Lucida Sans Unicode"/>
            </a:endParaRPr>
          </a:p>
        </p:txBody>
      </p:sp>
      <p:sp>
        <p:nvSpPr>
          <p:cNvPr id="6" name="object 6"/>
          <p:cNvSpPr txBox="1">
            <a:spLocks noGrp="1"/>
          </p:cNvSpPr>
          <p:nvPr>
            <p:ph type="title"/>
          </p:nvPr>
        </p:nvSpPr>
        <p:spPr>
          <a:xfrm>
            <a:off x="1224483" y="127507"/>
            <a:ext cx="10151090" cy="750847"/>
          </a:xfrm>
          <a:prstGeom prst="rect">
            <a:avLst/>
          </a:prstGeom>
        </p:spPr>
        <p:txBody>
          <a:bodyPr vert="horz" wrap="square" lIns="0" tIns="12065" rIns="0" bIns="0" rtlCol="0">
            <a:spAutoFit/>
          </a:bodyPr>
          <a:lstStyle/>
          <a:p>
            <a:pPr marL="12700" marR="5080">
              <a:lnSpc>
                <a:spcPct val="100000"/>
              </a:lnSpc>
              <a:spcBef>
                <a:spcPts val="95"/>
              </a:spcBef>
            </a:pPr>
            <a:r>
              <a:rPr sz="2400" dirty="0">
                <a:solidFill>
                  <a:srgbClr val="252525"/>
                </a:solidFill>
              </a:rPr>
              <a:t>SINERGI PUSAT &amp; DAERAH: </a:t>
            </a:r>
            <a:r>
              <a:rPr sz="2400" dirty="0">
                <a:solidFill>
                  <a:srgbClr val="FF0000"/>
                </a:solidFill>
              </a:rPr>
              <a:t>PENGUATAN PROGRAM PERLINSOS </a:t>
            </a:r>
            <a:r>
              <a:rPr sz="2400" dirty="0"/>
              <a:t>SEBAGAI KATALIS </a:t>
            </a:r>
            <a:r>
              <a:rPr sz="2400" dirty="0">
                <a:solidFill>
                  <a:srgbClr val="252525"/>
                </a:solidFill>
              </a:rPr>
              <a:t>PENURUNAN KEMISKINAN</a:t>
            </a:r>
            <a:endParaRPr sz="2400" dirty="0"/>
          </a:p>
        </p:txBody>
      </p:sp>
      <p:sp>
        <p:nvSpPr>
          <p:cNvPr id="7" name="object 7"/>
          <p:cNvSpPr txBox="1"/>
          <p:nvPr/>
        </p:nvSpPr>
        <p:spPr>
          <a:xfrm>
            <a:off x="551180" y="1863979"/>
            <a:ext cx="1111250" cy="504625"/>
          </a:xfrm>
          <a:prstGeom prst="rect">
            <a:avLst/>
          </a:prstGeom>
        </p:spPr>
        <p:txBody>
          <a:bodyPr vert="horz" wrap="square" lIns="0" tIns="12065" rIns="0" bIns="0" rtlCol="0">
            <a:spAutoFit/>
          </a:bodyPr>
          <a:lstStyle/>
          <a:p>
            <a:pPr marL="12700">
              <a:lnSpc>
                <a:spcPct val="100000"/>
              </a:lnSpc>
              <a:spcBef>
                <a:spcPts val="95"/>
              </a:spcBef>
            </a:pPr>
            <a:r>
              <a:rPr sz="1600" b="1" dirty="0">
                <a:latin typeface="Segoe UI"/>
                <a:cs typeface="Segoe UI"/>
              </a:rPr>
              <a:t>SUMATERA</a:t>
            </a:r>
            <a:endParaRPr sz="1600">
              <a:latin typeface="Segoe UI"/>
              <a:cs typeface="Segoe UI"/>
            </a:endParaRPr>
          </a:p>
        </p:txBody>
      </p:sp>
      <p:sp>
        <p:nvSpPr>
          <p:cNvPr id="8" name="object 8"/>
          <p:cNvSpPr txBox="1"/>
          <p:nvPr/>
        </p:nvSpPr>
        <p:spPr>
          <a:xfrm>
            <a:off x="3487039" y="4149597"/>
            <a:ext cx="586105" cy="504625"/>
          </a:xfrm>
          <a:prstGeom prst="rect">
            <a:avLst/>
          </a:prstGeom>
        </p:spPr>
        <p:txBody>
          <a:bodyPr vert="horz" wrap="square" lIns="0" tIns="12065" rIns="0" bIns="0" rtlCol="0">
            <a:spAutoFit/>
          </a:bodyPr>
          <a:lstStyle/>
          <a:p>
            <a:pPr marL="12700">
              <a:lnSpc>
                <a:spcPct val="100000"/>
              </a:lnSpc>
              <a:spcBef>
                <a:spcPts val="95"/>
              </a:spcBef>
            </a:pPr>
            <a:r>
              <a:rPr sz="1600" b="1" dirty="0">
                <a:latin typeface="Segoe UI"/>
                <a:cs typeface="Segoe UI"/>
              </a:rPr>
              <a:t>JAWA</a:t>
            </a:r>
            <a:endParaRPr sz="1600">
              <a:latin typeface="Segoe UI"/>
              <a:cs typeface="Segoe UI"/>
            </a:endParaRPr>
          </a:p>
        </p:txBody>
      </p:sp>
      <p:sp>
        <p:nvSpPr>
          <p:cNvPr id="9" name="object 9"/>
          <p:cNvSpPr txBox="1"/>
          <p:nvPr/>
        </p:nvSpPr>
        <p:spPr>
          <a:xfrm>
            <a:off x="6215634" y="2584195"/>
            <a:ext cx="1021715" cy="258404"/>
          </a:xfrm>
          <a:prstGeom prst="rect">
            <a:avLst/>
          </a:prstGeom>
        </p:spPr>
        <p:txBody>
          <a:bodyPr vert="horz" wrap="square" lIns="0" tIns="12065" rIns="0" bIns="0" rtlCol="0">
            <a:spAutoFit/>
          </a:bodyPr>
          <a:lstStyle/>
          <a:p>
            <a:pPr marL="12700">
              <a:lnSpc>
                <a:spcPct val="100000"/>
              </a:lnSpc>
              <a:spcBef>
                <a:spcPts val="95"/>
              </a:spcBef>
            </a:pPr>
            <a:r>
              <a:rPr sz="1600" b="1" dirty="0">
                <a:latin typeface="Segoe UI"/>
                <a:cs typeface="Segoe UI"/>
              </a:rPr>
              <a:t>SULAWESI</a:t>
            </a:r>
            <a:endParaRPr sz="1600">
              <a:latin typeface="Segoe UI"/>
              <a:cs typeface="Segoe UI"/>
            </a:endParaRPr>
          </a:p>
        </p:txBody>
      </p:sp>
      <p:sp>
        <p:nvSpPr>
          <p:cNvPr id="10" name="object 10"/>
          <p:cNvSpPr txBox="1"/>
          <p:nvPr/>
        </p:nvSpPr>
        <p:spPr>
          <a:xfrm>
            <a:off x="9064243" y="2147061"/>
            <a:ext cx="1839595" cy="504625"/>
          </a:xfrm>
          <a:prstGeom prst="rect">
            <a:avLst/>
          </a:prstGeom>
        </p:spPr>
        <p:txBody>
          <a:bodyPr vert="horz" wrap="square" lIns="0" tIns="12065" rIns="0" bIns="0" rtlCol="0">
            <a:spAutoFit/>
          </a:bodyPr>
          <a:lstStyle/>
          <a:p>
            <a:pPr marL="12700">
              <a:lnSpc>
                <a:spcPct val="100000"/>
              </a:lnSpc>
              <a:spcBef>
                <a:spcPts val="95"/>
              </a:spcBef>
            </a:pPr>
            <a:r>
              <a:rPr sz="1600" b="1" dirty="0">
                <a:latin typeface="Segoe UI"/>
                <a:cs typeface="Segoe UI"/>
              </a:rPr>
              <a:t>MALUKU &amp; PAPUA</a:t>
            </a:r>
            <a:endParaRPr sz="1600">
              <a:latin typeface="Segoe UI"/>
              <a:cs typeface="Segoe UI"/>
            </a:endParaRPr>
          </a:p>
        </p:txBody>
      </p:sp>
      <p:sp>
        <p:nvSpPr>
          <p:cNvPr id="11" name="object 11"/>
          <p:cNvSpPr txBox="1"/>
          <p:nvPr/>
        </p:nvSpPr>
        <p:spPr>
          <a:xfrm>
            <a:off x="3870197" y="1848688"/>
            <a:ext cx="1372870" cy="504625"/>
          </a:xfrm>
          <a:prstGeom prst="rect">
            <a:avLst/>
          </a:prstGeom>
        </p:spPr>
        <p:txBody>
          <a:bodyPr vert="horz" wrap="square" lIns="0" tIns="12065" rIns="0" bIns="0" rtlCol="0">
            <a:spAutoFit/>
          </a:bodyPr>
          <a:lstStyle/>
          <a:p>
            <a:pPr marL="12700">
              <a:lnSpc>
                <a:spcPct val="100000"/>
              </a:lnSpc>
              <a:spcBef>
                <a:spcPts val="95"/>
              </a:spcBef>
            </a:pPr>
            <a:r>
              <a:rPr sz="1600" b="1" dirty="0">
                <a:latin typeface="Segoe UI"/>
                <a:cs typeface="Segoe UI"/>
              </a:rPr>
              <a:t>KALIMANTAN</a:t>
            </a:r>
            <a:endParaRPr sz="1600">
              <a:latin typeface="Segoe UI"/>
              <a:cs typeface="Segoe UI"/>
            </a:endParaRPr>
          </a:p>
        </p:txBody>
      </p:sp>
      <p:sp>
        <p:nvSpPr>
          <p:cNvPr id="12" name="object 12"/>
          <p:cNvSpPr txBox="1"/>
          <p:nvPr/>
        </p:nvSpPr>
        <p:spPr>
          <a:xfrm>
            <a:off x="5851016" y="4337684"/>
            <a:ext cx="1304925" cy="488950"/>
          </a:xfrm>
          <a:prstGeom prst="rect">
            <a:avLst/>
          </a:prstGeom>
        </p:spPr>
        <p:txBody>
          <a:bodyPr vert="horz" wrap="square" lIns="0" tIns="39370" rIns="0" bIns="0" rtlCol="0">
            <a:spAutoFit/>
          </a:bodyPr>
          <a:lstStyle/>
          <a:p>
            <a:pPr marL="105410" marR="5080" indent="-93345">
              <a:lnSpc>
                <a:spcPts val="1730"/>
              </a:lnSpc>
              <a:spcBef>
                <a:spcPts val="310"/>
              </a:spcBef>
            </a:pPr>
            <a:r>
              <a:rPr sz="1600" b="1" dirty="0">
                <a:latin typeface="Segoe UI"/>
                <a:cs typeface="Segoe UI"/>
              </a:rPr>
              <a:t>BALI </a:t>
            </a:r>
            <a:r>
              <a:rPr sz="1600" b="1" i="1" dirty="0">
                <a:solidFill>
                  <a:srgbClr val="7E7E7E"/>
                </a:solidFill>
                <a:latin typeface="Segoe UI"/>
                <a:cs typeface="Segoe UI"/>
              </a:rPr>
              <a:t>&amp; </a:t>
            </a:r>
            <a:r>
              <a:rPr sz="1600" b="1" dirty="0">
                <a:latin typeface="Segoe UI"/>
                <a:cs typeface="Segoe UI"/>
              </a:rPr>
              <a:t>NUSA TENGGARA</a:t>
            </a:r>
            <a:endParaRPr sz="1600">
              <a:latin typeface="Segoe UI"/>
              <a:cs typeface="Segoe UI"/>
            </a:endParaRPr>
          </a:p>
        </p:txBody>
      </p:sp>
      <p:grpSp>
        <p:nvGrpSpPr>
          <p:cNvPr id="13" name="object 13"/>
          <p:cNvGrpSpPr/>
          <p:nvPr/>
        </p:nvGrpSpPr>
        <p:grpSpPr>
          <a:xfrm>
            <a:off x="8388477" y="4427621"/>
            <a:ext cx="2536190" cy="2430780"/>
            <a:chOff x="8388477" y="4427621"/>
            <a:chExt cx="2536190" cy="2430780"/>
          </a:xfrm>
        </p:grpSpPr>
        <p:pic>
          <p:nvPicPr>
            <p:cNvPr id="14" name="object 14"/>
            <p:cNvPicPr/>
            <p:nvPr/>
          </p:nvPicPr>
          <p:blipFill>
            <a:blip r:embed="rId5" cstate="print"/>
            <a:stretch>
              <a:fillRect/>
            </a:stretch>
          </p:blipFill>
          <p:spPr>
            <a:xfrm>
              <a:off x="8388477" y="4427621"/>
              <a:ext cx="2536063" cy="2430376"/>
            </a:xfrm>
            <a:prstGeom prst="rect">
              <a:avLst/>
            </a:prstGeom>
          </p:spPr>
        </p:pic>
        <p:sp>
          <p:nvSpPr>
            <p:cNvPr id="15" name="object 15"/>
            <p:cNvSpPr/>
            <p:nvPr/>
          </p:nvSpPr>
          <p:spPr>
            <a:xfrm>
              <a:off x="8763728" y="5132290"/>
              <a:ext cx="1831339" cy="726440"/>
            </a:xfrm>
            <a:custGeom>
              <a:avLst/>
              <a:gdLst/>
              <a:ahLst/>
              <a:cxnLst/>
              <a:rect l="l" t="t" r="r" b="b"/>
              <a:pathLst>
                <a:path w="1831340" h="726439">
                  <a:moveTo>
                    <a:pt x="1717184" y="669349"/>
                  </a:moveTo>
                  <a:lnTo>
                    <a:pt x="1735157" y="711430"/>
                  </a:lnTo>
                  <a:lnTo>
                    <a:pt x="1777112" y="726371"/>
                  </a:lnTo>
                  <a:lnTo>
                    <a:pt x="1798321" y="720938"/>
                  </a:lnTo>
                  <a:lnTo>
                    <a:pt x="1815959" y="707944"/>
                  </a:lnTo>
                  <a:lnTo>
                    <a:pt x="1827690" y="688500"/>
                  </a:lnTo>
                  <a:lnTo>
                    <a:pt x="1827870" y="687243"/>
                  </a:lnTo>
                  <a:lnTo>
                    <a:pt x="1767365" y="687243"/>
                  </a:lnTo>
                  <a:lnTo>
                    <a:pt x="1717184" y="669349"/>
                  </a:lnTo>
                  <a:close/>
                </a:path>
                <a:path w="1831340" h="726439">
                  <a:moveTo>
                    <a:pt x="1729997" y="633453"/>
                  </a:moveTo>
                  <a:lnTo>
                    <a:pt x="1719994" y="650108"/>
                  </a:lnTo>
                  <a:lnTo>
                    <a:pt x="1717184" y="669349"/>
                  </a:lnTo>
                  <a:lnTo>
                    <a:pt x="1767365" y="687243"/>
                  </a:lnTo>
                  <a:lnTo>
                    <a:pt x="1780192" y="651353"/>
                  </a:lnTo>
                  <a:lnTo>
                    <a:pt x="1729997" y="633453"/>
                  </a:lnTo>
                  <a:close/>
                </a:path>
                <a:path w="1831340" h="726439">
                  <a:moveTo>
                    <a:pt x="1770554" y="612232"/>
                  </a:moveTo>
                  <a:lnTo>
                    <a:pt x="1749315" y="617666"/>
                  </a:lnTo>
                  <a:lnTo>
                    <a:pt x="1731672" y="630663"/>
                  </a:lnTo>
                  <a:lnTo>
                    <a:pt x="1729997" y="633453"/>
                  </a:lnTo>
                  <a:lnTo>
                    <a:pt x="1780192" y="651353"/>
                  </a:lnTo>
                  <a:lnTo>
                    <a:pt x="1767365" y="687243"/>
                  </a:lnTo>
                  <a:lnTo>
                    <a:pt x="1827870" y="687243"/>
                  </a:lnTo>
                  <a:lnTo>
                    <a:pt x="1830899" y="666037"/>
                  </a:lnTo>
                  <a:lnTo>
                    <a:pt x="1825452" y="644811"/>
                  </a:lnTo>
                  <a:lnTo>
                    <a:pt x="1812456" y="627173"/>
                  </a:lnTo>
                  <a:lnTo>
                    <a:pt x="1793019" y="615475"/>
                  </a:lnTo>
                  <a:lnTo>
                    <a:pt x="1770554" y="612232"/>
                  </a:lnTo>
                  <a:close/>
                </a:path>
                <a:path w="1831340" h="726439">
                  <a:moveTo>
                    <a:pt x="113644" y="57064"/>
                  </a:moveTo>
                  <a:lnTo>
                    <a:pt x="110904" y="76233"/>
                  </a:lnTo>
                  <a:lnTo>
                    <a:pt x="100841" y="92968"/>
                  </a:lnTo>
                  <a:lnTo>
                    <a:pt x="1717184" y="669349"/>
                  </a:lnTo>
                  <a:lnTo>
                    <a:pt x="1719994" y="650108"/>
                  </a:lnTo>
                  <a:lnTo>
                    <a:pt x="1729997" y="633453"/>
                  </a:lnTo>
                  <a:lnTo>
                    <a:pt x="113644" y="57064"/>
                  </a:lnTo>
                  <a:close/>
                </a:path>
                <a:path w="1831340" h="726439">
                  <a:moveTo>
                    <a:pt x="53786" y="0"/>
                  </a:moveTo>
                  <a:lnTo>
                    <a:pt x="32577" y="5447"/>
                  </a:lnTo>
                  <a:lnTo>
                    <a:pt x="14940" y="18442"/>
                  </a:lnTo>
                  <a:lnTo>
                    <a:pt x="3208" y="37879"/>
                  </a:lnTo>
                  <a:lnTo>
                    <a:pt x="0" y="60344"/>
                  </a:lnTo>
                  <a:lnTo>
                    <a:pt x="5447" y="81583"/>
                  </a:lnTo>
                  <a:lnTo>
                    <a:pt x="18442" y="99226"/>
                  </a:lnTo>
                  <a:lnTo>
                    <a:pt x="37879" y="110904"/>
                  </a:lnTo>
                  <a:lnTo>
                    <a:pt x="60326" y="114184"/>
                  </a:lnTo>
                  <a:lnTo>
                    <a:pt x="81535" y="108761"/>
                  </a:lnTo>
                  <a:lnTo>
                    <a:pt x="99173" y="95742"/>
                  </a:lnTo>
                  <a:lnTo>
                    <a:pt x="100841" y="92968"/>
                  </a:lnTo>
                  <a:lnTo>
                    <a:pt x="50706" y="75090"/>
                  </a:lnTo>
                  <a:lnTo>
                    <a:pt x="63406" y="39149"/>
                  </a:lnTo>
                  <a:lnTo>
                    <a:pt x="110354" y="39149"/>
                  </a:lnTo>
                  <a:lnTo>
                    <a:pt x="108666" y="32577"/>
                  </a:lnTo>
                  <a:lnTo>
                    <a:pt x="95670" y="14940"/>
                  </a:lnTo>
                  <a:lnTo>
                    <a:pt x="76233" y="3208"/>
                  </a:lnTo>
                  <a:lnTo>
                    <a:pt x="53786" y="0"/>
                  </a:lnTo>
                  <a:close/>
                </a:path>
                <a:path w="1831340" h="726439">
                  <a:moveTo>
                    <a:pt x="63406" y="39149"/>
                  </a:moveTo>
                  <a:lnTo>
                    <a:pt x="50706" y="75090"/>
                  </a:lnTo>
                  <a:lnTo>
                    <a:pt x="100841" y="92968"/>
                  </a:lnTo>
                  <a:lnTo>
                    <a:pt x="110904" y="76233"/>
                  </a:lnTo>
                  <a:lnTo>
                    <a:pt x="113644" y="57064"/>
                  </a:lnTo>
                  <a:lnTo>
                    <a:pt x="63406" y="39149"/>
                  </a:lnTo>
                  <a:close/>
                </a:path>
                <a:path w="1831340" h="726439">
                  <a:moveTo>
                    <a:pt x="110354" y="39149"/>
                  </a:moveTo>
                  <a:lnTo>
                    <a:pt x="63406" y="39149"/>
                  </a:lnTo>
                  <a:lnTo>
                    <a:pt x="113644" y="57064"/>
                  </a:lnTo>
                  <a:lnTo>
                    <a:pt x="114113" y="53786"/>
                  </a:lnTo>
                  <a:lnTo>
                    <a:pt x="110354" y="39149"/>
                  </a:lnTo>
                  <a:close/>
                </a:path>
              </a:pathLst>
            </a:custGeom>
            <a:solidFill>
              <a:srgbClr val="4471C4"/>
            </a:solidFill>
          </p:spPr>
          <p:txBody>
            <a:bodyPr wrap="square" lIns="0" tIns="0" rIns="0" bIns="0" rtlCol="0"/>
            <a:lstStyle/>
            <a:p>
              <a:endParaRPr/>
            </a:p>
          </p:txBody>
        </p:sp>
      </p:grpSp>
      <p:sp>
        <p:nvSpPr>
          <p:cNvPr id="16" name="object 16"/>
          <p:cNvSpPr txBox="1"/>
          <p:nvPr/>
        </p:nvSpPr>
        <p:spPr>
          <a:xfrm>
            <a:off x="10588879" y="5579161"/>
            <a:ext cx="1304290"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Calibri"/>
                <a:cs typeface="Calibri"/>
              </a:rPr>
              <a:t>24.1 juta jiwa</a:t>
            </a:r>
            <a:endParaRPr sz="1800">
              <a:latin typeface="Calibri"/>
              <a:cs typeface="Calibri"/>
            </a:endParaRPr>
          </a:p>
        </p:txBody>
      </p:sp>
      <p:sp>
        <p:nvSpPr>
          <p:cNvPr id="27" name="object 27"/>
          <p:cNvSpPr txBox="1">
            <a:spLocks noGrp="1"/>
          </p:cNvSpPr>
          <p:nvPr>
            <p:ph type="sldNum" sz="quarter" idx="7"/>
          </p:nvPr>
        </p:nvSpPr>
        <p:spPr>
          <a:xfrm>
            <a:off x="11767439" y="6505836"/>
            <a:ext cx="411607" cy="339484"/>
          </a:xfrm>
          <a:prstGeom prst="rect">
            <a:avLst/>
          </a:prstGeom>
        </p:spPr>
        <p:txBody>
          <a:bodyPr vert="horz" wrap="square" lIns="0" tIns="153321" rIns="0" bIns="0" rtlCol="0">
            <a:spAutoFit/>
          </a:bodyPr>
          <a:lstStyle/>
          <a:p>
            <a:pPr marL="186690">
              <a:lnSpc>
                <a:spcPct val="100000"/>
              </a:lnSpc>
              <a:spcBef>
                <a:spcPts val="10"/>
              </a:spcBef>
            </a:pPr>
            <a:fld id="{81D60167-4931-47E6-BA6A-407CBD079E47}" type="slidenum">
              <a:rPr dirty="0"/>
              <a:t>38</a:t>
            </a:fld>
            <a:endParaRPr dirty="0"/>
          </a:p>
        </p:txBody>
      </p:sp>
      <p:sp>
        <p:nvSpPr>
          <p:cNvPr id="17" name="object 17"/>
          <p:cNvSpPr txBox="1"/>
          <p:nvPr/>
        </p:nvSpPr>
        <p:spPr>
          <a:xfrm>
            <a:off x="8430006" y="5952210"/>
            <a:ext cx="793115" cy="360355"/>
          </a:xfrm>
          <a:prstGeom prst="rect">
            <a:avLst/>
          </a:prstGeom>
          <a:solidFill>
            <a:srgbClr val="D0CECE"/>
          </a:solidFill>
        </p:spPr>
        <p:txBody>
          <a:bodyPr vert="horz" wrap="square" lIns="0" tIns="173990" rIns="0" bIns="0" rtlCol="0">
            <a:spAutoFit/>
          </a:bodyPr>
          <a:lstStyle/>
          <a:p>
            <a:pPr marL="92710">
              <a:lnSpc>
                <a:spcPct val="100000"/>
              </a:lnSpc>
              <a:spcBef>
                <a:spcPts val="1370"/>
              </a:spcBef>
            </a:pPr>
            <a:r>
              <a:rPr sz="1200" b="1" dirty="0">
                <a:latin typeface="Calibri"/>
                <a:cs typeface="Calibri"/>
              </a:rPr>
              <a:t>Mar 2024</a:t>
            </a:r>
            <a:endParaRPr sz="1200">
              <a:latin typeface="Calibri"/>
              <a:cs typeface="Calibri"/>
            </a:endParaRPr>
          </a:p>
        </p:txBody>
      </p:sp>
      <p:sp>
        <p:nvSpPr>
          <p:cNvPr id="18" name="object 18"/>
          <p:cNvSpPr txBox="1"/>
          <p:nvPr/>
        </p:nvSpPr>
        <p:spPr>
          <a:xfrm>
            <a:off x="10141077" y="5952210"/>
            <a:ext cx="793115" cy="452688"/>
          </a:xfrm>
          <a:prstGeom prst="rect">
            <a:avLst/>
          </a:prstGeom>
          <a:solidFill>
            <a:srgbClr val="D0CECE"/>
          </a:solidFill>
        </p:spPr>
        <p:txBody>
          <a:bodyPr vert="horz" wrap="square" lIns="0" tIns="82550" rIns="0" bIns="0" rtlCol="0">
            <a:spAutoFit/>
          </a:bodyPr>
          <a:lstStyle/>
          <a:p>
            <a:pPr marL="241935" marR="231775" indent="13335">
              <a:lnSpc>
                <a:spcPct val="100000"/>
              </a:lnSpc>
              <a:spcBef>
                <a:spcPts val="650"/>
              </a:spcBef>
            </a:pPr>
            <a:r>
              <a:rPr sz="1200" b="1" dirty="0">
                <a:latin typeface="Calibri"/>
                <a:cs typeface="Calibri"/>
              </a:rPr>
              <a:t>Sept 2024</a:t>
            </a:r>
            <a:endParaRPr sz="1200">
              <a:latin typeface="Calibri"/>
              <a:cs typeface="Calibri"/>
            </a:endParaRPr>
          </a:p>
        </p:txBody>
      </p:sp>
      <p:graphicFrame>
        <p:nvGraphicFramePr>
          <p:cNvPr id="19" name="object 19"/>
          <p:cNvGraphicFramePr>
            <a:graphicFrameLocks noGrp="1"/>
          </p:cNvGraphicFramePr>
          <p:nvPr/>
        </p:nvGraphicFramePr>
        <p:xfrm>
          <a:off x="459498" y="2242057"/>
          <a:ext cx="1908174" cy="2194560"/>
        </p:xfrm>
        <a:graphic>
          <a:graphicData uri="http://schemas.openxmlformats.org/drawingml/2006/table">
            <a:tbl>
              <a:tblPr firstRow="1" bandRow="1">
                <a:tableStyleId>{2D5ABB26-0587-4C30-8999-92F81FD0307C}</a:tableStyleId>
              </a:tblPr>
              <a:tblGrid>
                <a:gridCol w="1075055">
                  <a:extLst>
                    <a:ext uri="{9D8B030D-6E8A-4147-A177-3AD203B41FA5}">
                      <a16:colId xmlns:a16="http://schemas.microsoft.com/office/drawing/2014/main" val="20000"/>
                    </a:ext>
                  </a:extLst>
                </a:gridCol>
                <a:gridCol w="833119">
                  <a:extLst>
                    <a:ext uri="{9D8B030D-6E8A-4147-A177-3AD203B41FA5}">
                      <a16:colId xmlns:a16="http://schemas.microsoft.com/office/drawing/2014/main" val="20001"/>
                    </a:ext>
                  </a:extLst>
                </a:gridCol>
              </a:tblGrid>
              <a:tr h="219710">
                <a:tc>
                  <a:txBody>
                    <a:bodyPr/>
                    <a:lstStyle/>
                    <a:p>
                      <a:pPr marL="6350">
                        <a:lnSpc>
                          <a:spcPts val="1630"/>
                        </a:lnSpc>
                      </a:pPr>
                      <a:r>
                        <a:rPr sz="1400" b="1" spc="-20" dirty="0">
                          <a:latin typeface="Calibri"/>
                          <a:cs typeface="Calibri"/>
                        </a:rPr>
                        <a:t>ACEH</a:t>
                      </a:r>
                      <a:endParaRPr sz="1400">
                        <a:latin typeface="Calibri"/>
                        <a:cs typeface="Calibri"/>
                      </a:endParaRPr>
                    </a:p>
                  </a:txBody>
                  <a:tcPr marL="0" marR="0" marT="0" marB="0">
                    <a:solidFill>
                      <a:srgbClr val="FFFFFF"/>
                    </a:solidFill>
                  </a:tcPr>
                </a:tc>
                <a:tc>
                  <a:txBody>
                    <a:bodyPr/>
                    <a:lstStyle/>
                    <a:p>
                      <a:pPr marR="145415" algn="r">
                        <a:lnSpc>
                          <a:spcPts val="1630"/>
                        </a:lnSpc>
                      </a:pPr>
                      <a:r>
                        <a:rPr sz="1400" b="1" spc="-25" dirty="0">
                          <a:latin typeface="Calibri"/>
                          <a:cs typeface="Calibri"/>
                        </a:rPr>
                        <a:t>719</a:t>
                      </a:r>
                      <a:endParaRPr sz="1400">
                        <a:latin typeface="Calibri"/>
                        <a:cs typeface="Calibri"/>
                      </a:endParaRPr>
                    </a:p>
                  </a:txBody>
                  <a:tcPr marL="0" marR="0" marT="0" marB="0">
                    <a:solidFill>
                      <a:srgbClr val="FFFFFF"/>
                    </a:solidFill>
                  </a:tcPr>
                </a:tc>
                <a:extLst>
                  <a:ext uri="{0D108BD9-81ED-4DB2-BD59-A6C34878D82A}">
                    <a16:rowId xmlns:a16="http://schemas.microsoft.com/office/drawing/2014/main" val="10000"/>
                  </a:ext>
                </a:extLst>
              </a:tr>
              <a:tr h="219075">
                <a:tc>
                  <a:txBody>
                    <a:bodyPr/>
                    <a:lstStyle/>
                    <a:p>
                      <a:pPr marL="6350">
                        <a:lnSpc>
                          <a:spcPts val="1630"/>
                        </a:lnSpc>
                      </a:pPr>
                      <a:r>
                        <a:rPr sz="1400" b="1" spc="-10" dirty="0">
                          <a:latin typeface="Calibri"/>
                          <a:cs typeface="Calibri"/>
                        </a:rPr>
                        <a:t>SUMUT</a:t>
                      </a:r>
                      <a:endParaRPr sz="1400">
                        <a:latin typeface="Calibri"/>
                        <a:cs typeface="Calibri"/>
                      </a:endParaRPr>
                    </a:p>
                  </a:txBody>
                  <a:tcPr marL="0" marR="0" marT="0" marB="0">
                    <a:solidFill>
                      <a:srgbClr val="EDEBE0"/>
                    </a:solidFill>
                  </a:tcPr>
                </a:tc>
                <a:tc>
                  <a:txBody>
                    <a:bodyPr/>
                    <a:lstStyle/>
                    <a:p>
                      <a:pPr marR="167005" algn="r">
                        <a:lnSpc>
                          <a:spcPts val="1630"/>
                        </a:lnSpc>
                      </a:pPr>
                      <a:r>
                        <a:rPr sz="1400" b="1" spc="-10" dirty="0">
                          <a:latin typeface="Calibri"/>
                          <a:cs typeface="Calibri"/>
                        </a:rPr>
                        <a:t>1.111</a:t>
                      </a:r>
                      <a:endParaRPr sz="1400">
                        <a:latin typeface="Calibri"/>
                        <a:cs typeface="Calibri"/>
                      </a:endParaRPr>
                    </a:p>
                  </a:txBody>
                  <a:tcPr marL="0" marR="0" marT="0" marB="0">
                    <a:solidFill>
                      <a:srgbClr val="EDEBE0"/>
                    </a:solidFill>
                  </a:tcPr>
                </a:tc>
                <a:extLst>
                  <a:ext uri="{0D108BD9-81ED-4DB2-BD59-A6C34878D82A}">
                    <a16:rowId xmlns:a16="http://schemas.microsoft.com/office/drawing/2014/main" val="10001"/>
                  </a:ext>
                </a:extLst>
              </a:tr>
              <a:tr h="219710">
                <a:tc>
                  <a:txBody>
                    <a:bodyPr/>
                    <a:lstStyle/>
                    <a:p>
                      <a:pPr marL="6350">
                        <a:lnSpc>
                          <a:spcPts val="1630"/>
                        </a:lnSpc>
                      </a:pPr>
                      <a:r>
                        <a:rPr sz="1400" b="1" spc="-10" dirty="0">
                          <a:latin typeface="Calibri"/>
                          <a:cs typeface="Calibri"/>
                        </a:rPr>
                        <a:t>SUMBAR</a:t>
                      </a:r>
                      <a:endParaRPr sz="1400">
                        <a:latin typeface="Calibri"/>
                        <a:cs typeface="Calibri"/>
                      </a:endParaRPr>
                    </a:p>
                  </a:txBody>
                  <a:tcPr marL="0" marR="0" marT="0" marB="0">
                    <a:solidFill>
                      <a:srgbClr val="FFFFFF"/>
                    </a:solidFill>
                  </a:tcPr>
                </a:tc>
                <a:tc>
                  <a:txBody>
                    <a:bodyPr/>
                    <a:lstStyle/>
                    <a:p>
                      <a:pPr marR="145415" algn="r">
                        <a:lnSpc>
                          <a:spcPts val="1630"/>
                        </a:lnSpc>
                      </a:pPr>
                      <a:r>
                        <a:rPr sz="1400" b="1" spc="-25" dirty="0">
                          <a:latin typeface="Calibri"/>
                          <a:cs typeface="Calibri"/>
                        </a:rPr>
                        <a:t>315</a:t>
                      </a:r>
                      <a:endParaRPr sz="1400">
                        <a:latin typeface="Calibri"/>
                        <a:cs typeface="Calibri"/>
                      </a:endParaRPr>
                    </a:p>
                  </a:txBody>
                  <a:tcPr marL="0" marR="0" marT="0" marB="0">
                    <a:solidFill>
                      <a:srgbClr val="FFFFFF"/>
                    </a:solidFill>
                  </a:tcPr>
                </a:tc>
                <a:extLst>
                  <a:ext uri="{0D108BD9-81ED-4DB2-BD59-A6C34878D82A}">
                    <a16:rowId xmlns:a16="http://schemas.microsoft.com/office/drawing/2014/main" val="10002"/>
                  </a:ext>
                </a:extLst>
              </a:tr>
              <a:tr h="219075">
                <a:tc>
                  <a:txBody>
                    <a:bodyPr/>
                    <a:lstStyle/>
                    <a:p>
                      <a:pPr marL="6350">
                        <a:lnSpc>
                          <a:spcPts val="1630"/>
                        </a:lnSpc>
                      </a:pPr>
                      <a:r>
                        <a:rPr sz="1400" b="1" spc="-20" dirty="0">
                          <a:latin typeface="Calibri"/>
                          <a:cs typeface="Calibri"/>
                        </a:rPr>
                        <a:t>RIAU</a:t>
                      </a:r>
                      <a:endParaRPr sz="1400">
                        <a:latin typeface="Calibri"/>
                        <a:cs typeface="Calibri"/>
                      </a:endParaRPr>
                    </a:p>
                  </a:txBody>
                  <a:tcPr marL="0" marR="0" marT="0" marB="0">
                    <a:solidFill>
                      <a:srgbClr val="EDEBE0"/>
                    </a:solidFill>
                  </a:tcPr>
                </a:tc>
                <a:tc>
                  <a:txBody>
                    <a:bodyPr/>
                    <a:lstStyle/>
                    <a:p>
                      <a:pPr marR="145415" algn="r">
                        <a:lnSpc>
                          <a:spcPts val="1630"/>
                        </a:lnSpc>
                      </a:pPr>
                      <a:r>
                        <a:rPr sz="1400" b="1" spc="-25" dirty="0">
                          <a:latin typeface="Calibri"/>
                          <a:cs typeface="Calibri"/>
                        </a:rPr>
                        <a:t>473</a:t>
                      </a:r>
                      <a:endParaRPr sz="1400">
                        <a:latin typeface="Calibri"/>
                        <a:cs typeface="Calibri"/>
                      </a:endParaRPr>
                    </a:p>
                  </a:txBody>
                  <a:tcPr marL="0" marR="0" marT="0" marB="0">
                    <a:solidFill>
                      <a:srgbClr val="EDEBE0"/>
                    </a:solidFill>
                  </a:tcPr>
                </a:tc>
                <a:extLst>
                  <a:ext uri="{0D108BD9-81ED-4DB2-BD59-A6C34878D82A}">
                    <a16:rowId xmlns:a16="http://schemas.microsoft.com/office/drawing/2014/main" val="10003"/>
                  </a:ext>
                </a:extLst>
              </a:tr>
              <a:tr h="219075">
                <a:tc>
                  <a:txBody>
                    <a:bodyPr/>
                    <a:lstStyle/>
                    <a:p>
                      <a:pPr marL="6350">
                        <a:lnSpc>
                          <a:spcPts val="1630"/>
                        </a:lnSpc>
                      </a:pPr>
                      <a:r>
                        <a:rPr sz="1400" b="1" spc="-10" dirty="0">
                          <a:latin typeface="Calibri"/>
                          <a:cs typeface="Calibri"/>
                        </a:rPr>
                        <a:t>JAMBI</a:t>
                      </a:r>
                      <a:endParaRPr sz="1400">
                        <a:latin typeface="Calibri"/>
                        <a:cs typeface="Calibri"/>
                      </a:endParaRPr>
                    </a:p>
                  </a:txBody>
                  <a:tcPr marL="0" marR="0" marT="0" marB="0">
                    <a:solidFill>
                      <a:srgbClr val="FFFFFF"/>
                    </a:solidFill>
                  </a:tcPr>
                </a:tc>
                <a:tc>
                  <a:txBody>
                    <a:bodyPr/>
                    <a:lstStyle/>
                    <a:p>
                      <a:pPr marR="145415" algn="r">
                        <a:lnSpc>
                          <a:spcPts val="1630"/>
                        </a:lnSpc>
                      </a:pPr>
                      <a:r>
                        <a:rPr sz="1400" b="1" spc="-25" dirty="0">
                          <a:latin typeface="Calibri"/>
                          <a:cs typeface="Calibri"/>
                        </a:rPr>
                        <a:t>273</a:t>
                      </a:r>
                      <a:endParaRPr sz="1400">
                        <a:latin typeface="Calibri"/>
                        <a:cs typeface="Calibri"/>
                      </a:endParaRPr>
                    </a:p>
                  </a:txBody>
                  <a:tcPr marL="0" marR="0" marT="0" marB="0">
                    <a:solidFill>
                      <a:srgbClr val="FFFFFF"/>
                    </a:solidFill>
                  </a:tcPr>
                </a:tc>
                <a:extLst>
                  <a:ext uri="{0D108BD9-81ED-4DB2-BD59-A6C34878D82A}">
                    <a16:rowId xmlns:a16="http://schemas.microsoft.com/office/drawing/2014/main" val="10004"/>
                  </a:ext>
                </a:extLst>
              </a:tr>
              <a:tr h="219710">
                <a:tc>
                  <a:txBody>
                    <a:bodyPr/>
                    <a:lstStyle/>
                    <a:p>
                      <a:pPr marL="6350">
                        <a:lnSpc>
                          <a:spcPts val="1630"/>
                        </a:lnSpc>
                      </a:pPr>
                      <a:r>
                        <a:rPr sz="1400" b="1" spc="-10" dirty="0">
                          <a:latin typeface="Calibri"/>
                          <a:cs typeface="Calibri"/>
                        </a:rPr>
                        <a:t>SUMSEL</a:t>
                      </a:r>
                      <a:endParaRPr sz="1400">
                        <a:latin typeface="Calibri"/>
                        <a:cs typeface="Calibri"/>
                      </a:endParaRPr>
                    </a:p>
                  </a:txBody>
                  <a:tcPr marL="0" marR="0" marT="0" marB="0">
                    <a:solidFill>
                      <a:srgbClr val="EDEBE0"/>
                    </a:solidFill>
                  </a:tcPr>
                </a:tc>
                <a:tc>
                  <a:txBody>
                    <a:bodyPr/>
                    <a:lstStyle/>
                    <a:p>
                      <a:pPr marR="145415" algn="r">
                        <a:lnSpc>
                          <a:spcPts val="1630"/>
                        </a:lnSpc>
                      </a:pPr>
                      <a:r>
                        <a:rPr sz="1400" b="1" spc="-25" dirty="0">
                          <a:latin typeface="Calibri"/>
                          <a:cs typeface="Calibri"/>
                        </a:rPr>
                        <a:t>949</a:t>
                      </a:r>
                      <a:endParaRPr sz="1400">
                        <a:latin typeface="Calibri"/>
                        <a:cs typeface="Calibri"/>
                      </a:endParaRPr>
                    </a:p>
                  </a:txBody>
                  <a:tcPr marL="0" marR="0" marT="0" marB="0">
                    <a:solidFill>
                      <a:srgbClr val="EDEBE0"/>
                    </a:solidFill>
                  </a:tcPr>
                </a:tc>
                <a:extLst>
                  <a:ext uri="{0D108BD9-81ED-4DB2-BD59-A6C34878D82A}">
                    <a16:rowId xmlns:a16="http://schemas.microsoft.com/office/drawing/2014/main" val="10005"/>
                  </a:ext>
                </a:extLst>
              </a:tr>
              <a:tr h="219710">
                <a:tc>
                  <a:txBody>
                    <a:bodyPr/>
                    <a:lstStyle/>
                    <a:p>
                      <a:pPr marL="6350">
                        <a:lnSpc>
                          <a:spcPts val="1630"/>
                        </a:lnSpc>
                      </a:pPr>
                      <a:r>
                        <a:rPr sz="1400" b="1" spc="-10" dirty="0">
                          <a:latin typeface="Calibri"/>
                          <a:cs typeface="Calibri"/>
                        </a:rPr>
                        <a:t>BENGKULU</a:t>
                      </a:r>
                      <a:endParaRPr sz="1400">
                        <a:latin typeface="Calibri"/>
                        <a:cs typeface="Calibri"/>
                      </a:endParaRPr>
                    </a:p>
                  </a:txBody>
                  <a:tcPr marL="0" marR="0" marT="0" marB="0">
                    <a:solidFill>
                      <a:srgbClr val="FFFFFF"/>
                    </a:solidFill>
                  </a:tcPr>
                </a:tc>
                <a:tc>
                  <a:txBody>
                    <a:bodyPr/>
                    <a:lstStyle/>
                    <a:p>
                      <a:pPr marR="145415" algn="r">
                        <a:lnSpc>
                          <a:spcPts val="1630"/>
                        </a:lnSpc>
                      </a:pPr>
                      <a:r>
                        <a:rPr sz="1400" b="1" spc="-25" dirty="0">
                          <a:latin typeface="Calibri"/>
                          <a:cs typeface="Calibri"/>
                        </a:rPr>
                        <a:t>261</a:t>
                      </a:r>
                      <a:endParaRPr sz="1400">
                        <a:latin typeface="Calibri"/>
                        <a:cs typeface="Calibri"/>
                      </a:endParaRPr>
                    </a:p>
                  </a:txBody>
                  <a:tcPr marL="0" marR="0" marT="0" marB="0">
                    <a:solidFill>
                      <a:srgbClr val="FFFFFF"/>
                    </a:solidFill>
                  </a:tcPr>
                </a:tc>
                <a:extLst>
                  <a:ext uri="{0D108BD9-81ED-4DB2-BD59-A6C34878D82A}">
                    <a16:rowId xmlns:a16="http://schemas.microsoft.com/office/drawing/2014/main" val="10006"/>
                  </a:ext>
                </a:extLst>
              </a:tr>
              <a:tr h="219710">
                <a:tc>
                  <a:txBody>
                    <a:bodyPr/>
                    <a:lstStyle/>
                    <a:p>
                      <a:pPr marL="6350">
                        <a:lnSpc>
                          <a:spcPts val="1630"/>
                        </a:lnSpc>
                      </a:pPr>
                      <a:r>
                        <a:rPr sz="1400" b="1" spc="-10" dirty="0">
                          <a:latin typeface="Calibri"/>
                          <a:cs typeface="Calibri"/>
                        </a:rPr>
                        <a:t>LAMPUNG</a:t>
                      </a:r>
                      <a:endParaRPr sz="1400">
                        <a:latin typeface="Calibri"/>
                        <a:cs typeface="Calibri"/>
                      </a:endParaRPr>
                    </a:p>
                  </a:txBody>
                  <a:tcPr marL="0" marR="0" marT="0" marB="0">
                    <a:solidFill>
                      <a:srgbClr val="EDEBE0"/>
                    </a:solidFill>
                  </a:tcPr>
                </a:tc>
                <a:tc>
                  <a:txBody>
                    <a:bodyPr/>
                    <a:lstStyle/>
                    <a:p>
                      <a:pPr marR="145415" algn="r">
                        <a:lnSpc>
                          <a:spcPts val="1630"/>
                        </a:lnSpc>
                      </a:pPr>
                      <a:r>
                        <a:rPr sz="1400" b="1" spc="-25" dirty="0">
                          <a:latin typeface="Calibri"/>
                          <a:cs typeface="Calibri"/>
                        </a:rPr>
                        <a:t>939</a:t>
                      </a:r>
                      <a:endParaRPr sz="1400">
                        <a:latin typeface="Calibri"/>
                        <a:cs typeface="Calibri"/>
                      </a:endParaRPr>
                    </a:p>
                  </a:txBody>
                  <a:tcPr marL="0" marR="0" marT="0" marB="0">
                    <a:solidFill>
                      <a:srgbClr val="EDEBE0"/>
                    </a:solidFill>
                  </a:tcPr>
                </a:tc>
                <a:extLst>
                  <a:ext uri="{0D108BD9-81ED-4DB2-BD59-A6C34878D82A}">
                    <a16:rowId xmlns:a16="http://schemas.microsoft.com/office/drawing/2014/main" val="10007"/>
                  </a:ext>
                </a:extLst>
              </a:tr>
              <a:tr h="219075">
                <a:tc>
                  <a:txBody>
                    <a:bodyPr/>
                    <a:lstStyle/>
                    <a:p>
                      <a:pPr marL="6350">
                        <a:lnSpc>
                          <a:spcPts val="1630"/>
                        </a:lnSpc>
                      </a:pPr>
                      <a:r>
                        <a:rPr sz="1400" b="1" spc="-45" dirty="0">
                          <a:latin typeface="Calibri"/>
                          <a:cs typeface="Calibri"/>
                        </a:rPr>
                        <a:t>KEP.</a:t>
                      </a:r>
                      <a:r>
                        <a:rPr sz="1400" b="1" spc="-10" dirty="0">
                          <a:latin typeface="Calibri"/>
                          <a:cs typeface="Calibri"/>
                        </a:rPr>
                        <a:t> BABEL</a:t>
                      </a:r>
                      <a:endParaRPr sz="1400">
                        <a:latin typeface="Calibri"/>
                        <a:cs typeface="Calibri"/>
                      </a:endParaRPr>
                    </a:p>
                  </a:txBody>
                  <a:tcPr marL="0" marR="0" marT="0" marB="0">
                    <a:solidFill>
                      <a:srgbClr val="FFFFFF"/>
                    </a:solidFill>
                  </a:tcPr>
                </a:tc>
                <a:tc>
                  <a:txBody>
                    <a:bodyPr/>
                    <a:lstStyle/>
                    <a:p>
                      <a:pPr marR="156210" algn="r">
                        <a:lnSpc>
                          <a:spcPts val="1630"/>
                        </a:lnSpc>
                      </a:pPr>
                      <a:r>
                        <a:rPr sz="1400" b="1" spc="-25" dirty="0">
                          <a:latin typeface="Calibri"/>
                          <a:cs typeface="Calibri"/>
                        </a:rPr>
                        <a:t>79</a:t>
                      </a:r>
                      <a:endParaRPr sz="1400">
                        <a:latin typeface="Calibri"/>
                        <a:cs typeface="Calibri"/>
                      </a:endParaRPr>
                    </a:p>
                  </a:txBody>
                  <a:tcPr marL="0" marR="0" marT="0" marB="0">
                    <a:solidFill>
                      <a:srgbClr val="FFFFFF"/>
                    </a:solidFill>
                  </a:tcPr>
                </a:tc>
                <a:extLst>
                  <a:ext uri="{0D108BD9-81ED-4DB2-BD59-A6C34878D82A}">
                    <a16:rowId xmlns:a16="http://schemas.microsoft.com/office/drawing/2014/main" val="10008"/>
                  </a:ext>
                </a:extLst>
              </a:tr>
              <a:tr h="219710">
                <a:tc>
                  <a:txBody>
                    <a:bodyPr/>
                    <a:lstStyle/>
                    <a:p>
                      <a:pPr marL="6350">
                        <a:lnSpc>
                          <a:spcPts val="1630"/>
                        </a:lnSpc>
                      </a:pPr>
                      <a:r>
                        <a:rPr sz="1400" b="1" spc="-45" dirty="0">
                          <a:latin typeface="Calibri"/>
                          <a:cs typeface="Calibri"/>
                        </a:rPr>
                        <a:t>KEP.</a:t>
                      </a:r>
                      <a:r>
                        <a:rPr sz="1400" b="1" spc="-10" dirty="0">
                          <a:latin typeface="Calibri"/>
                          <a:cs typeface="Calibri"/>
                        </a:rPr>
                        <a:t> </a:t>
                      </a:r>
                      <a:r>
                        <a:rPr sz="1400" b="1" spc="-20" dirty="0">
                          <a:latin typeface="Calibri"/>
                          <a:cs typeface="Calibri"/>
                        </a:rPr>
                        <a:t>RIAU</a:t>
                      </a:r>
                      <a:endParaRPr sz="1400">
                        <a:latin typeface="Calibri"/>
                        <a:cs typeface="Calibri"/>
                      </a:endParaRPr>
                    </a:p>
                  </a:txBody>
                  <a:tcPr marL="0" marR="0" marT="0" marB="0">
                    <a:solidFill>
                      <a:srgbClr val="EDEBE0"/>
                    </a:solidFill>
                  </a:tcPr>
                </a:tc>
                <a:tc>
                  <a:txBody>
                    <a:bodyPr/>
                    <a:lstStyle/>
                    <a:p>
                      <a:pPr marR="145415" algn="r">
                        <a:lnSpc>
                          <a:spcPts val="1630"/>
                        </a:lnSpc>
                      </a:pPr>
                      <a:r>
                        <a:rPr sz="1400" b="1" spc="-25" dirty="0">
                          <a:latin typeface="Calibri"/>
                          <a:cs typeface="Calibri"/>
                        </a:rPr>
                        <a:t>125</a:t>
                      </a:r>
                      <a:endParaRPr sz="1400">
                        <a:latin typeface="Calibri"/>
                        <a:cs typeface="Calibri"/>
                      </a:endParaRPr>
                    </a:p>
                  </a:txBody>
                  <a:tcPr marL="0" marR="0" marT="0" marB="0">
                    <a:solidFill>
                      <a:srgbClr val="EDEBE0"/>
                    </a:solidFill>
                  </a:tcPr>
                </a:tc>
                <a:extLst>
                  <a:ext uri="{0D108BD9-81ED-4DB2-BD59-A6C34878D82A}">
                    <a16:rowId xmlns:a16="http://schemas.microsoft.com/office/drawing/2014/main" val="10009"/>
                  </a:ext>
                </a:extLst>
              </a:tr>
            </a:tbl>
          </a:graphicData>
        </a:graphic>
      </p:graphicFrame>
      <p:graphicFrame>
        <p:nvGraphicFramePr>
          <p:cNvPr id="20" name="object 20"/>
          <p:cNvGraphicFramePr>
            <a:graphicFrameLocks noGrp="1"/>
          </p:cNvGraphicFramePr>
          <p:nvPr/>
        </p:nvGraphicFramePr>
        <p:xfrm>
          <a:off x="2985261" y="4419091"/>
          <a:ext cx="1878330" cy="1316990"/>
        </p:xfrm>
        <a:graphic>
          <a:graphicData uri="http://schemas.openxmlformats.org/drawingml/2006/table">
            <a:tbl>
              <a:tblPr firstRow="1" bandRow="1">
                <a:tableStyleId>{2D5ABB26-0587-4C30-8999-92F81FD0307C}</a:tableStyleId>
              </a:tblPr>
              <a:tblGrid>
                <a:gridCol w="1108075">
                  <a:extLst>
                    <a:ext uri="{9D8B030D-6E8A-4147-A177-3AD203B41FA5}">
                      <a16:colId xmlns:a16="http://schemas.microsoft.com/office/drawing/2014/main" val="20000"/>
                    </a:ext>
                  </a:extLst>
                </a:gridCol>
                <a:gridCol w="770255">
                  <a:extLst>
                    <a:ext uri="{9D8B030D-6E8A-4147-A177-3AD203B41FA5}">
                      <a16:colId xmlns:a16="http://schemas.microsoft.com/office/drawing/2014/main" val="20001"/>
                    </a:ext>
                  </a:extLst>
                </a:gridCol>
              </a:tblGrid>
              <a:tr h="219710">
                <a:tc>
                  <a:txBody>
                    <a:bodyPr/>
                    <a:lstStyle/>
                    <a:p>
                      <a:pPr marL="6350">
                        <a:lnSpc>
                          <a:spcPts val="1630"/>
                        </a:lnSpc>
                      </a:pPr>
                      <a:r>
                        <a:rPr sz="1400" b="1" dirty="0">
                          <a:latin typeface="Calibri"/>
                          <a:cs typeface="Calibri"/>
                        </a:rPr>
                        <a:t>DK </a:t>
                      </a:r>
                      <a:r>
                        <a:rPr sz="1400" b="1" spc="-10" dirty="0">
                          <a:latin typeface="Calibri"/>
                          <a:cs typeface="Calibri"/>
                        </a:rPr>
                        <a:t>JAKARTA</a:t>
                      </a:r>
                      <a:endParaRPr sz="1400">
                        <a:latin typeface="Calibri"/>
                        <a:cs typeface="Calibri"/>
                      </a:endParaRPr>
                    </a:p>
                  </a:txBody>
                  <a:tcPr marL="0" marR="0" marT="0" marB="0">
                    <a:solidFill>
                      <a:srgbClr val="FFFFFF"/>
                    </a:solidFill>
                  </a:tcPr>
                </a:tc>
                <a:tc>
                  <a:txBody>
                    <a:bodyPr/>
                    <a:lstStyle/>
                    <a:p>
                      <a:pPr marR="133350" algn="r">
                        <a:lnSpc>
                          <a:spcPts val="1630"/>
                        </a:lnSpc>
                      </a:pPr>
                      <a:r>
                        <a:rPr sz="1400" b="1" spc="-25" dirty="0">
                          <a:latin typeface="Calibri"/>
                          <a:cs typeface="Calibri"/>
                        </a:rPr>
                        <a:t>449</a:t>
                      </a:r>
                      <a:endParaRPr sz="1400">
                        <a:latin typeface="Calibri"/>
                        <a:cs typeface="Calibri"/>
                      </a:endParaRPr>
                    </a:p>
                  </a:txBody>
                  <a:tcPr marL="0" marR="0" marT="0" marB="0">
                    <a:solidFill>
                      <a:srgbClr val="FFFFFF"/>
                    </a:solidFill>
                  </a:tcPr>
                </a:tc>
                <a:extLst>
                  <a:ext uri="{0D108BD9-81ED-4DB2-BD59-A6C34878D82A}">
                    <a16:rowId xmlns:a16="http://schemas.microsoft.com/office/drawing/2014/main" val="10000"/>
                  </a:ext>
                </a:extLst>
              </a:tr>
              <a:tr h="219710">
                <a:tc>
                  <a:txBody>
                    <a:bodyPr/>
                    <a:lstStyle/>
                    <a:p>
                      <a:pPr marL="6350">
                        <a:lnSpc>
                          <a:spcPts val="1630"/>
                        </a:lnSpc>
                      </a:pPr>
                      <a:r>
                        <a:rPr sz="1400" b="1" spc="-10" dirty="0">
                          <a:latin typeface="Calibri"/>
                          <a:cs typeface="Calibri"/>
                        </a:rPr>
                        <a:t>JABAR</a:t>
                      </a:r>
                      <a:endParaRPr sz="1400">
                        <a:latin typeface="Calibri"/>
                        <a:cs typeface="Calibri"/>
                      </a:endParaRPr>
                    </a:p>
                  </a:txBody>
                  <a:tcPr marL="0" marR="0" marT="0" marB="0">
                    <a:solidFill>
                      <a:srgbClr val="EDEBE0"/>
                    </a:solidFill>
                  </a:tcPr>
                </a:tc>
                <a:tc>
                  <a:txBody>
                    <a:bodyPr/>
                    <a:lstStyle/>
                    <a:p>
                      <a:pPr marR="154940" algn="r">
                        <a:lnSpc>
                          <a:spcPts val="1630"/>
                        </a:lnSpc>
                      </a:pPr>
                      <a:r>
                        <a:rPr sz="1400" b="1" spc="-10" dirty="0">
                          <a:latin typeface="Calibri"/>
                          <a:cs typeface="Calibri"/>
                        </a:rPr>
                        <a:t>3.668</a:t>
                      </a:r>
                      <a:endParaRPr sz="1400">
                        <a:latin typeface="Calibri"/>
                        <a:cs typeface="Calibri"/>
                      </a:endParaRPr>
                    </a:p>
                  </a:txBody>
                  <a:tcPr marL="0" marR="0" marT="0" marB="0">
                    <a:solidFill>
                      <a:srgbClr val="EDEBE0"/>
                    </a:solidFill>
                  </a:tcPr>
                </a:tc>
                <a:extLst>
                  <a:ext uri="{0D108BD9-81ED-4DB2-BD59-A6C34878D82A}">
                    <a16:rowId xmlns:a16="http://schemas.microsoft.com/office/drawing/2014/main" val="10001"/>
                  </a:ext>
                </a:extLst>
              </a:tr>
              <a:tr h="219075">
                <a:tc>
                  <a:txBody>
                    <a:bodyPr/>
                    <a:lstStyle/>
                    <a:p>
                      <a:pPr marL="6350">
                        <a:lnSpc>
                          <a:spcPts val="1630"/>
                        </a:lnSpc>
                      </a:pPr>
                      <a:r>
                        <a:rPr sz="1400" b="1" spc="-10" dirty="0">
                          <a:latin typeface="Calibri"/>
                          <a:cs typeface="Calibri"/>
                        </a:rPr>
                        <a:t>JATENG</a:t>
                      </a:r>
                      <a:endParaRPr sz="1400">
                        <a:latin typeface="Calibri"/>
                        <a:cs typeface="Calibri"/>
                      </a:endParaRPr>
                    </a:p>
                  </a:txBody>
                  <a:tcPr marL="0" marR="0" marT="0" marB="0">
                    <a:solidFill>
                      <a:srgbClr val="FFFFFF"/>
                    </a:solidFill>
                  </a:tcPr>
                </a:tc>
                <a:tc>
                  <a:txBody>
                    <a:bodyPr/>
                    <a:lstStyle/>
                    <a:p>
                      <a:pPr marR="154940" algn="r">
                        <a:lnSpc>
                          <a:spcPts val="1630"/>
                        </a:lnSpc>
                      </a:pPr>
                      <a:r>
                        <a:rPr sz="1400" b="1" spc="-10" dirty="0">
                          <a:latin typeface="Calibri"/>
                          <a:cs typeface="Calibri"/>
                        </a:rPr>
                        <a:t>3.396</a:t>
                      </a:r>
                      <a:endParaRPr sz="1400">
                        <a:latin typeface="Calibri"/>
                        <a:cs typeface="Calibri"/>
                      </a:endParaRPr>
                    </a:p>
                  </a:txBody>
                  <a:tcPr marL="0" marR="0" marT="0" marB="0">
                    <a:solidFill>
                      <a:srgbClr val="FFFFFF"/>
                    </a:solidFill>
                  </a:tcPr>
                </a:tc>
                <a:extLst>
                  <a:ext uri="{0D108BD9-81ED-4DB2-BD59-A6C34878D82A}">
                    <a16:rowId xmlns:a16="http://schemas.microsoft.com/office/drawing/2014/main" val="10002"/>
                  </a:ext>
                </a:extLst>
              </a:tr>
              <a:tr h="219710">
                <a:tc>
                  <a:txBody>
                    <a:bodyPr/>
                    <a:lstStyle/>
                    <a:p>
                      <a:pPr marL="6350">
                        <a:lnSpc>
                          <a:spcPts val="1630"/>
                        </a:lnSpc>
                      </a:pPr>
                      <a:r>
                        <a:rPr sz="1400" b="1" spc="-25" dirty="0">
                          <a:latin typeface="Calibri"/>
                          <a:cs typeface="Calibri"/>
                        </a:rPr>
                        <a:t>DIY</a:t>
                      </a:r>
                      <a:endParaRPr sz="1400">
                        <a:latin typeface="Calibri"/>
                        <a:cs typeface="Calibri"/>
                      </a:endParaRPr>
                    </a:p>
                  </a:txBody>
                  <a:tcPr marL="0" marR="0" marT="0" marB="0">
                    <a:solidFill>
                      <a:srgbClr val="EDEBE0"/>
                    </a:solidFill>
                  </a:tcPr>
                </a:tc>
                <a:tc>
                  <a:txBody>
                    <a:bodyPr/>
                    <a:lstStyle/>
                    <a:p>
                      <a:pPr marR="133350" algn="r">
                        <a:lnSpc>
                          <a:spcPts val="1630"/>
                        </a:lnSpc>
                      </a:pPr>
                      <a:r>
                        <a:rPr sz="1400" b="1" spc="-25" dirty="0">
                          <a:latin typeface="Calibri"/>
                          <a:cs typeface="Calibri"/>
                        </a:rPr>
                        <a:t>430</a:t>
                      </a:r>
                      <a:endParaRPr sz="1400">
                        <a:latin typeface="Calibri"/>
                        <a:cs typeface="Calibri"/>
                      </a:endParaRPr>
                    </a:p>
                  </a:txBody>
                  <a:tcPr marL="0" marR="0" marT="0" marB="0">
                    <a:solidFill>
                      <a:srgbClr val="EDEBE0"/>
                    </a:solidFill>
                  </a:tcPr>
                </a:tc>
                <a:extLst>
                  <a:ext uri="{0D108BD9-81ED-4DB2-BD59-A6C34878D82A}">
                    <a16:rowId xmlns:a16="http://schemas.microsoft.com/office/drawing/2014/main" val="10003"/>
                  </a:ext>
                </a:extLst>
              </a:tr>
              <a:tr h="219075">
                <a:tc>
                  <a:txBody>
                    <a:bodyPr/>
                    <a:lstStyle/>
                    <a:p>
                      <a:pPr marL="6350">
                        <a:lnSpc>
                          <a:spcPts val="1630"/>
                        </a:lnSpc>
                      </a:pPr>
                      <a:r>
                        <a:rPr sz="1400" b="1" spc="-10" dirty="0">
                          <a:latin typeface="Calibri"/>
                          <a:cs typeface="Calibri"/>
                        </a:rPr>
                        <a:t>JATIM</a:t>
                      </a:r>
                      <a:endParaRPr sz="1400">
                        <a:latin typeface="Calibri"/>
                        <a:cs typeface="Calibri"/>
                      </a:endParaRPr>
                    </a:p>
                  </a:txBody>
                  <a:tcPr marL="0" marR="0" marT="0" marB="0">
                    <a:solidFill>
                      <a:srgbClr val="FFFFFF"/>
                    </a:solidFill>
                  </a:tcPr>
                </a:tc>
                <a:tc>
                  <a:txBody>
                    <a:bodyPr/>
                    <a:lstStyle/>
                    <a:p>
                      <a:pPr marR="154940" algn="r">
                        <a:lnSpc>
                          <a:spcPts val="1630"/>
                        </a:lnSpc>
                      </a:pPr>
                      <a:r>
                        <a:rPr sz="1400" b="1" spc="-10" dirty="0">
                          <a:latin typeface="Calibri"/>
                          <a:cs typeface="Calibri"/>
                        </a:rPr>
                        <a:t>3.894</a:t>
                      </a:r>
                      <a:endParaRPr sz="1400">
                        <a:latin typeface="Calibri"/>
                        <a:cs typeface="Calibri"/>
                      </a:endParaRPr>
                    </a:p>
                  </a:txBody>
                  <a:tcPr marL="0" marR="0" marT="0" marB="0">
                    <a:solidFill>
                      <a:srgbClr val="FFFFFF"/>
                    </a:solidFill>
                  </a:tcPr>
                </a:tc>
                <a:extLst>
                  <a:ext uri="{0D108BD9-81ED-4DB2-BD59-A6C34878D82A}">
                    <a16:rowId xmlns:a16="http://schemas.microsoft.com/office/drawing/2014/main" val="10004"/>
                  </a:ext>
                </a:extLst>
              </a:tr>
              <a:tr h="219710">
                <a:tc>
                  <a:txBody>
                    <a:bodyPr/>
                    <a:lstStyle/>
                    <a:p>
                      <a:pPr marL="6350">
                        <a:lnSpc>
                          <a:spcPts val="1630"/>
                        </a:lnSpc>
                      </a:pPr>
                      <a:r>
                        <a:rPr sz="1400" b="1" spc="-10" dirty="0">
                          <a:latin typeface="Calibri"/>
                          <a:cs typeface="Calibri"/>
                        </a:rPr>
                        <a:t>BANTEN</a:t>
                      </a:r>
                      <a:endParaRPr sz="1400">
                        <a:latin typeface="Calibri"/>
                        <a:cs typeface="Calibri"/>
                      </a:endParaRPr>
                    </a:p>
                  </a:txBody>
                  <a:tcPr marL="0" marR="0" marT="0" marB="0">
                    <a:solidFill>
                      <a:srgbClr val="EDEBE0"/>
                    </a:solidFill>
                  </a:tcPr>
                </a:tc>
                <a:tc>
                  <a:txBody>
                    <a:bodyPr/>
                    <a:lstStyle/>
                    <a:p>
                      <a:pPr marR="133350" algn="r">
                        <a:lnSpc>
                          <a:spcPts val="1630"/>
                        </a:lnSpc>
                      </a:pPr>
                      <a:r>
                        <a:rPr sz="1400" b="1" spc="-25" dirty="0">
                          <a:latin typeface="Calibri"/>
                          <a:cs typeface="Calibri"/>
                        </a:rPr>
                        <a:t>777</a:t>
                      </a:r>
                      <a:endParaRPr sz="1400">
                        <a:latin typeface="Calibri"/>
                        <a:cs typeface="Calibri"/>
                      </a:endParaRPr>
                    </a:p>
                  </a:txBody>
                  <a:tcPr marL="0" marR="0" marT="0" marB="0">
                    <a:solidFill>
                      <a:srgbClr val="EDEBE0"/>
                    </a:solidFill>
                  </a:tcPr>
                </a:tc>
                <a:extLst>
                  <a:ext uri="{0D108BD9-81ED-4DB2-BD59-A6C34878D82A}">
                    <a16:rowId xmlns:a16="http://schemas.microsoft.com/office/drawing/2014/main" val="10005"/>
                  </a:ext>
                </a:extLst>
              </a:tr>
            </a:tbl>
          </a:graphicData>
        </a:graphic>
      </p:graphicFrame>
      <p:graphicFrame>
        <p:nvGraphicFramePr>
          <p:cNvPr id="21" name="object 21"/>
          <p:cNvGraphicFramePr>
            <a:graphicFrameLocks noGrp="1"/>
          </p:cNvGraphicFramePr>
          <p:nvPr/>
        </p:nvGraphicFramePr>
        <p:xfrm>
          <a:off x="5833871" y="4879085"/>
          <a:ext cx="1341119" cy="659130"/>
        </p:xfrm>
        <a:graphic>
          <a:graphicData uri="http://schemas.openxmlformats.org/drawingml/2006/table">
            <a:tbl>
              <a:tblPr firstRow="1" bandRow="1">
                <a:tableStyleId>{2D5ABB26-0587-4C30-8999-92F81FD0307C}</a:tableStyleId>
              </a:tblPr>
              <a:tblGrid>
                <a:gridCol w="614045">
                  <a:extLst>
                    <a:ext uri="{9D8B030D-6E8A-4147-A177-3AD203B41FA5}">
                      <a16:colId xmlns:a16="http://schemas.microsoft.com/office/drawing/2014/main" val="20000"/>
                    </a:ext>
                  </a:extLst>
                </a:gridCol>
                <a:gridCol w="727074">
                  <a:extLst>
                    <a:ext uri="{9D8B030D-6E8A-4147-A177-3AD203B41FA5}">
                      <a16:colId xmlns:a16="http://schemas.microsoft.com/office/drawing/2014/main" val="20001"/>
                    </a:ext>
                  </a:extLst>
                </a:gridCol>
              </a:tblGrid>
              <a:tr h="219710">
                <a:tc>
                  <a:txBody>
                    <a:bodyPr/>
                    <a:lstStyle/>
                    <a:p>
                      <a:pPr marL="7620">
                        <a:lnSpc>
                          <a:spcPts val="1630"/>
                        </a:lnSpc>
                      </a:pPr>
                      <a:r>
                        <a:rPr sz="1400" b="1" spc="-20" dirty="0">
                          <a:latin typeface="Calibri"/>
                          <a:cs typeface="Calibri"/>
                        </a:rPr>
                        <a:t>BALI</a:t>
                      </a:r>
                      <a:endParaRPr sz="1400">
                        <a:latin typeface="Calibri"/>
                        <a:cs typeface="Calibri"/>
                      </a:endParaRPr>
                    </a:p>
                  </a:txBody>
                  <a:tcPr marL="0" marR="0" marT="0" marB="0">
                    <a:solidFill>
                      <a:srgbClr val="FFFFFF"/>
                    </a:solidFill>
                  </a:tcPr>
                </a:tc>
                <a:tc>
                  <a:txBody>
                    <a:bodyPr/>
                    <a:lstStyle/>
                    <a:p>
                      <a:pPr marR="14604" algn="r">
                        <a:lnSpc>
                          <a:spcPts val="1630"/>
                        </a:lnSpc>
                      </a:pPr>
                      <a:r>
                        <a:rPr sz="1400" b="1" spc="-25" dirty="0">
                          <a:latin typeface="Calibri"/>
                          <a:cs typeface="Calibri"/>
                        </a:rPr>
                        <a:t>176</a:t>
                      </a:r>
                      <a:endParaRPr sz="1400">
                        <a:latin typeface="Calibri"/>
                        <a:cs typeface="Calibri"/>
                      </a:endParaRPr>
                    </a:p>
                  </a:txBody>
                  <a:tcPr marL="0" marR="0" marT="0" marB="0">
                    <a:solidFill>
                      <a:srgbClr val="FFFFFF"/>
                    </a:solidFill>
                  </a:tcPr>
                </a:tc>
                <a:extLst>
                  <a:ext uri="{0D108BD9-81ED-4DB2-BD59-A6C34878D82A}">
                    <a16:rowId xmlns:a16="http://schemas.microsoft.com/office/drawing/2014/main" val="10000"/>
                  </a:ext>
                </a:extLst>
              </a:tr>
              <a:tr h="219710">
                <a:tc>
                  <a:txBody>
                    <a:bodyPr/>
                    <a:lstStyle/>
                    <a:p>
                      <a:pPr marL="7620">
                        <a:lnSpc>
                          <a:spcPts val="1630"/>
                        </a:lnSpc>
                      </a:pPr>
                      <a:r>
                        <a:rPr sz="1400" b="1" spc="-25" dirty="0">
                          <a:latin typeface="Calibri"/>
                          <a:cs typeface="Calibri"/>
                        </a:rPr>
                        <a:t>NTB</a:t>
                      </a:r>
                      <a:endParaRPr sz="1400">
                        <a:latin typeface="Calibri"/>
                        <a:cs typeface="Calibri"/>
                      </a:endParaRPr>
                    </a:p>
                  </a:txBody>
                  <a:tcPr marL="0" marR="0" marT="0" marB="0">
                    <a:solidFill>
                      <a:srgbClr val="EDEBE0"/>
                    </a:solidFill>
                  </a:tcPr>
                </a:tc>
                <a:tc>
                  <a:txBody>
                    <a:bodyPr/>
                    <a:lstStyle/>
                    <a:p>
                      <a:pPr marR="14604" algn="r">
                        <a:lnSpc>
                          <a:spcPts val="1630"/>
                        </a:lnSpc>
                      </a:pPr>
                      <a:r>
                        <a:rPr sz="1400" b="1" spc="-25" dirty="0">
                          <a:latin typeface="Calibri"/>
                          <a:cs typeface="Calibri"/>
                        </a:rPr>
                        <a:t>659</a:t>
                      </a:r>
                      <a:endParaRPr sz="1400">
                        <a:latin typeface="Calibri"/>
                        <a:cs typeface="Calibri"/>
                      </a:endParaRPr>
                    </a:p>
                  </a:txBody>
                  <a:tcPr marL="0" marR="0" marT="0" marB="0">
                    <a:solidFill>
                      <a:srgbClr val="EDEBE0"/>
                    </a:solidFill>
                  </a:tcPr>
                </a:tc>
                <a:extLst>
                  <a:ext uri="{0D108BD9-81ED-4DB2-BD59-A6C34878D82A}">
                    <a16:rowId xmlns:a16="http://schemas.microsoft.com/office/drawing/2014/main" val="10001"/>
                  </a:ext>
                </a:extLst>
              </a:tr>
              <a:tr h="219710">
                <a:tc>
                  <a:txBody>
                    <a:bodyPr/>
                    <a:lstStyle/>
                    <a:p>
                      <a:pPr marL="7620">
                        <a:lnSpc>
                          <a:spcPts val="1630"/>
                        </a:lnSpc>
                      </a:pPr>
                      <a:r>
                        <a:rPr sz="1400" b="1" spc="-25" dirty="0">
                          <a:latin typeface="Calibri"/>
                          <a:cs typeface="Calibri"/>
                        </a:rPr>
                        <a:t>NTT</a:t>
                      </a:r>
                      <a:endParaRPr sz="1400">
                        <a:latin typeface="Calibri"/>
                        <a:cs typeface="Calibri"/>
                      </a:endParaRPr>
                    </a:p>
                  </a:txBody>
                  <a:tcPr marL="0" marR="0" marT="0" marB="0">
                    <a:solidFill>
                      <a:srgbClr val="FFFFFF"/>
                    </a:solidFill>
                  </a:tcPr>
                </a:tc>
                <a:tc>
                  <a:txBody>
                    <a:bodyPr/>
                    <a:lstStyle/>
                    <a:p>
                      <a:pPr marR="35560" algn="r">
                        <a:lnSpc>
                          <a:spcPts val="1630"/>
                        </a:lnSpc>
                      </a:pPr>
                      <a:r>
                        <a:rPr sz="1400" b="1" spc="-10" dirty="0">
                          <a:latin typeface="Calibri"/>
                          <a:cs typeface="Calibri"/>
                        </a:rPr>
                        <a:t>1.108</a:t>
                      </a:r>
                      <a:endParaRPr sz="1400">
                        <a:latin typeface="Calibri"/>
                        <a:cs typeface="Calibri"/>
                      </a:endParaRPr>
                    </a:p>
                  </a:txBody>
                  <a:tcPr marL="0" marR="0" marT="0" marB="0">
                    <a:solidFill>
                      <a:srgbClr val="FFFFFF"/>
                    </a:solidFill>
                  </a:tcPr>
                </a:tc>
                <a:extLst>
                  <a:ext uri="{0D108BD9-81ED-4DB2-BD59-A6C34878D82A}">
                    <a16:rowId xmlns:a16="http://schemas.microsoft.com/office/drawing/2014/main" val="10002"/>
                  </a:ext>
                </a:extLst>
              </a:tr>
            </a:tbl>
          </a:graphicData>
        </a:graphic>
      </p:graphicFrame>
      <p:graphicFrame>
        <p:nvGraphicFramePr>
          <p:cNvPr id="22" name="object 22"/>
          <p:cNvGraphicFramePr>
            <a:graphicFrameLocks noGrp="1"/>
          </p:cNvGraphicFramePr>
          <p:nvPr/>
        </p:nvGraphicFramePr>
        <p:xfrm>
          <a:off x="3716909" y="2235200"/>
          <a:ext cx="1878964" cy="1096645"/>
        </p:xfrm>
        <a:graphic>
          <a:graphicData uri="http://schemas.openxmlformats.org/drawingml/2006/table">
            <a:tbl>
              <a:tblPr firstRow="1" bandRow="1">
                <a:tableStyleId>{2D5ABB26-0587-4C30-8999-92F81FD0307C}</a:tableStyleId>
              </a:tblPr>
              <a:tblGrid>
                <a:gridCol w="1073785">
                  <a:extLst>
                    <a:ext uri="{9D8B030D-6E8A-4147-A177-3AD203B41FA5}">
                      <a16:colId xmlns:a16="http://schemas.microsoft.com/office/drawing/2014/main" val="20000"/>
                    </a:ext>
                  </a:extLst>
                </a:gridCol>
                <a:gridCol w="805179">
                  <a:extLst>
                    <a:ext uri="{9D8B030D-6E8A-4147-A177-3AD203B41FA5}">
                      <a16:colId xmlns:a16="http://schemas.microsoft.com/office/drawing/2014/main" val="20001"/>
                    </a:ext>
                  </a:extLst>
                </a:gridCol>
              </a:tblGrid>
              <a:tr h="219710">
                <a:tc>
                  <a:txBody>
                    <a:bodyPr/>
                    <a:lstStyle/>
                    <a:p>
                      <a:pPr marL="6350">
                        <a:lnSpc>
                          <a:spcPts val="1630"/>
                        </a:lnSpc>
                      </a:pPr>
                      <a:r>
                        <a:rPr sz="1400" b="1" spc="-10" dirty="0">
                          <a:latin typeface="Calibri"/>
                          <a:cs typeface="Calibri"/>
                        </a:rPr>
                        <a:t>KALBAR</a:t>
                      </a:r>
                      <a:endParaRPr sz="1400">
                        <a:latin typeface="Calibri"/>
                        <a:cs typeface="Calibri"/>
                      </a:endParaRPr>
                    </a:p>
                  </a:txBody>
                  <a:tcPr marL="0" marR="0" marT="0" marB="0">
                    <a:solidFill>
                      <a:srgbClr val="FFFFFF"/>
                    </a:solidFill>
                  </a:tcPr>
                </a:tc>
                <a:tc>
                  <a:txBody>
                    <a:bodyPr/>
                    <a:lstStyle/>
                    <a:p>
                      <a:pPr marR="133350" algn="r">
                        <a:lnSpc>
                          <a:spcPts val="1630"/>
                        </a:lnSpc>
                      </a:pPr>
                      <a:r>
                        <a:rPr sz="1400" b="1" spc="-25" dirty="0">
                          <a:latin typeface="Calibri"/>
                          <a:cs typeface="Calibri"/>
                        </a:rPr>
                        <a:t>334</a:t>
                      </a:r>
                      <a:endParaRPr sz="1400">
                        <a:latin typeface="Calibri"/>
                        <a:cs typeface="Calibri"/>
                      </a:endParaRPr>
                    </a:p>
                  </a:txBody>
                  <a:tcPr marL="0" marR="0" marT="0" marB="0">
                    <a:solidFill>
                      <a:srgbClr val="FFFFFF"/>
                    </a:solidFill>
                  </a:tcPr>
                </a:tc>
                <a:extLst>
                  <a:ext uri="{0D108BD9-81ED-4DB2-BD59-A6C34878D82A}">
                    <a16:rowId xmlns:a16="http://schemas.microsoft.com/office/drawing/2014/main" val="10000"/>
                  </a:ext>
                </a:extLst>
              </a:tr>
              <a:tr h="219075">
                <a:tc>
                  <a:txBody>
                    <a:bodyPr/>
                    <a:lstStyle/>
                    <a:p>
                      <a:pPr marL="6350">
                        <a:lnSpc>
                          <a:spcPts val="1630"/>
                        </a:lnSpc>
                      </a:pPr>
                      <a:r>
                        <a:rPr sz="1400" b="1" spc="-10" dirty="0">
                          <a:latin typeface="Calibri"/>
                          <a:cs typeface="Calibri"/>
                        </a:rPr>
                        <a:t>KALTENG</a:t>
                      </a:r>
                      <a:endParaRPr sz="1400">
                        <a:latin typeface="Calibri"/>
                        <a:cs typeface="Calibri"/>
                      </a:endParaRPr>
                    </a:p>
                  </a:txBody>
                  <a:tcPr marL="0" marR="0" marT="0" marB="0">
                    <a:solidFill>
                      <a:srgbClr val="EDEBE0"/>
                    </a:solidFill>
                  </a:tcPr>
                </a:tc>
                <a:tc>
                  <a:txBody>
                    <a:bodyPr/>
                    <a:lstStyle/>
                    <a:p>
                      <a:pPr marR="133350" algn="r">
                        <a:lnSpc>
                          <a:spcPts val="1630"/>
                        </a:lnSpc>
                      </a:pPr>
                      <a:r>
                        <a:rPr sz="1400" b="1" spc="-25" dirty="0">
                          <a:latin typeface="Calibri"/>
                          <a:cs typeface="Calibri"/>
                        </a:rPr>
                        <a:t>149</a:t>
                      </a:r>
                      <a:endParaRPr sz="1400">
                        <a:latin typeface="Calibri"/>
                        <a:cs typeface="Calibri"/>
                      </a:endParaRPr>
                    </a:p>
                  </a:txBody>
                  <a:tcPr marL="0" marR="0" marT="0" marB="0">
                    <a:solidFill>
                      <a:srgbClr val="EDEBE0"/>
                    </a:solidFill>
                  </a:tcPr>
                </a:tc>
                <a:extLst>
                  <a:ext uri="{0D108BD9-81ED-4DB2-BD59-A6C34878D82A}">
                    <a16:rowId xmlns:a16="http://schemas.microsoft.com/office/drawing/2014/main" val="10001"/>
                  </a:ext>
                </a:extLst>
              </a:tr>
              <a:tr h="219075">
                <a:tc>
                  <a:txBody>
                    <a:bodyPr/>
                    <a:lstStyle/>
                    <a:p>
                      <a:pPr marL="6350">
                        <a:lnSpc>
                          <a:spcPts val="1630"/>
                        </a:lnSpc>
                      </a:pPr>
                      <a:r>
                        <a:rPr sz="1400" b="1" spc="-10" dirty="0">
                          <a:latin typeface="Calibri"/>
                          <a:cs typeface="Calibri"/>
                        </a:rPr>
                        <a:t>KALSEL</a:t>
                      </a:r>
                      <a:endParaRPr sz="1400">
                        <a:latin typeface="Calibri"/>
                        <a:cs typeface="Calibri"/>
                      </a:endParaRPr>
                    </a:p>
                  </a:txBody>
                  <a:tcPr marL="0" marR="0" marT="0" marB="0">
                    <a:solidFill>
                      <a:srgbClr val="FFFFFF"/>
                    </a:solidFill>
                  </a:tcPr>
                </a:tc>
                <a:tc>
                  <a:txBody>
                    <a:bodyPr/>
                    <a:lstStyle/>
                    <a:p>
                      <a:pPr marR="133350" algn="r">
                        <a:lnSpc>
                          <a:spcPts val="1630"/>
                        </a:lnSpc>
                      </a:pPr>
                      <a:r>
                        <a:rPr sz="1400" b="1" spc="-25" dirty="0">
                          <a:latin typeface="Calibri"/>
                          <a:cs typeface="Calibri"/>
                        </a:rPr>
                        <a:t>180</a:t>
                      </a:r>
                      <a:endParaRPr sz="1400">
                        <a:latin typeface="Calibri"/>
                        <a:cs typeface="Calibri"/>
                      </a:endParaRPr>
                    </a:p>
                  </a:txBody>
                  <a:tcPr marL="0" marR="0" marT="0" marB="0">
                    <a:solidFill>
                      <a:srgbClr val="FFFFFF"/>
                    </a:solidFill>
                  </a:tcPr>
                </a:tc>
                <a:extLst>
                  <a:ext uri="{0D108BD9-81ED-4DB2-BD59-A6C34878D82A}">
                    <a16:rowId xmlns:a16="http://schemas.microsoft.com/office/drawing/2014/main" val="10002"/>
                  </a:ext>
                </a:extLst>
              </a:tr>
              <a:tr h="219710">
                <a:tc>
                  <a:txBody>
                    <a:bodyPr/>
                    <a:lstStyle/>
                    <a:p>
                      <a:pPr marL="6350">
                        <a:lnSpc>
                          <a:spcPts val="1630"/>
                        </a:lnSpc>
                      </a:pPr>
                      <a:r>
                        <a:rPr sz="1400" b="1" spc="-10" dirty="0">
                          <a:latin typeface="Calibri"/>
                          <a:cs typeface="Calibri"/>
                        </a:rPr>
                        <a:t>KALTIM</a:t>
                      </a:r>
                      <a:endParaRPr sz="1400">
                        <a:latin typeface="Calibri"/>
                        <a:cs typeface="Calibri"/>
                      </a:endParaRPr>
                    </a:p>
                  </a:txBody>
                  <a:tcPr marL="0" marR="0" marT="0" marB="0">
                    <a:solidFill>
                      <a:srgbClr val="EDEBE0"/>
                    </a:solidFill>
                  </a:tcPr>
                </a:tc>
                <a:tc>
                  <a:txBody>
                    <a:bodyPr/>
                    <a:lstStyle/>
                    <a:p>
                      <a:pPr marR="133350" algn="r">
                        <a:lnSpc>
                          <a:spcPts val="1630"/>
                        </a:lnSpc>
                      </a:pPr>
                      <a:r>
                        <a:rPr sz="1400" b="1" spc="-25" dirty="0">
                          <a:latin typeface="Calibri"/>
                          <a:cs typeface="Calibri"/>
                        </a:rPr>
                        <a:t>212</a:t>
                      </a:r>
                      <a:endParaRPr sz="1400">
                        <a:latin typeface="Calibri"/>
                        <a:cs typeface="Calibri"/>
                      </a:endParaRPr>
                    </a:p>
                  </a:txBody>
                  <a:tcPr marL="0" marR="0" marT="0" marB="0">
                    <a:solidFill>
                      <a:srgbClr val="EDEBE0"/>
                    </a:solidFill>
                  </a:tcPr>
                </a:tc>
                <a:extLst>
                  <a:ext uri="{0D108BD9-81ED-4DB2-BD59-A6C34878D82A}">
                    <a16:rowId xmlns:a16="http://schemas.microsoft.com/office/drawing/2014/main" val="10003"/>
                  </a:ext>
                </a:extLst>
              </a:tr>
              <a:tr h="219075">
                <a:tc>
                  <a:txBody>
                    <a:bodyPr/>
                    <a:lstStyle/>
                    <a:p>
                      <a:pPr marL="6350">
                        <a:lnSpc>
                          <a:spcPts val="1630"/>
                        </a:lnSpc>
                      </a:pPr>
                      <a:r>
                        <a:rPr sz="1400" b="1" spc="-10" dirty="0">
                          <a:latin typeface="Calibri"/>
                          <a:cs typeface="Calibri"/>
                        </a:rPr>
                        <a:t>KALTARA</a:t>
                      </a:r>
                      <a:endParaRPr sz="1400">
                        <a:latin typeface="Calibri"/>
                        <a:cs typeface="Calibri"/>
                      </a:endParaRPr>
                    </a:p>
                  </a:txBody>
                  <a:tcPr marL="0" marR="0" marT="0" marB="0">
                    <a:solidFill>
                      <a:srgbClr val="FFFFFF"/>
                    </a:solidFill>
                  </a:tcPr>
                </a:tc>
                <a:tc>
                  <a:txBody>
                    <a:bodyPr/>
                    <a:lstStyle/>
                    <a:p>
                      <a:pPr marR="144145" algn="r">
                        <a:lnSpc>
                          <a:spcPts val="1630"/>
                        </a:lnSpc>
                      </a:pPr>
                      <a:r>
                        <a:rPr sz="1400" b="1" spc="-25" dirty="0">
                          <a:latin typeface="Calibri"/>
                          <a:cs typeface="Calibri"/>
                        </a:rPr>
                        <a:t>41</a:t>
                      </a:r>
                      <a:endParaRPr sz="1400">
                        <a:latin typeface="Calibri"/>
                        <a:cs typeface="Calibri"/>
                      </a:endParaRPr>
                    </a:p>
                  </a:txBody>
                  <a:tcPr marL="0" marR="0" marT="0" marB="0">
                    <a:solidFill>
                      <a:srgbClr val="FFFFFF"/>
                    </a:solidFill>
                  </a:tcPr>
                </a:tc>
                <a:extLst>
                  <a:ext uri="{0D108BD9-81ED-4DB2-BD59-A6C34878D82A}">
                    <a16:rowId xmlns:a16="http://schemas.microsoft.com/office/drawing/2014/main" val="10004"/>
                  </a:ext>
                </a:extLst>
              </a:tr>
            </a:tbl>
          </a:graphicData>
        </a:graphic>
      </p:graphicFrame>
      <p:graphicFrame>
        <p:nvGraphicFramePr>
          <p:cNvPr id="23" name="object 23"/>
          <p:cNvGraphicFramePr>
            <a:graphicFrameLocks noGrp="1"/>
          </p:cNvGraphicFramePr>
          <p:nvPr/>
        </p:nvGraphicFramePr>
        <p:xfrm>
          <a:off x="5850763" y="2858007"/>
          <a:ext cx="1751330" cy="1316990"/>
        </p:xfrm>
        <a:graphic>
          <a:graphicData uri="http://schemas.openxmlformats.org/drawingml/2006/table">
            <a:tbl>
              <a:tblPr firstRow="1" bandRow="1">
                <a:tableStyleId>{2D5ABB26-0587-4C30-8999-92F81FD0307C}</a:tableStyleId>
              </a:tblPr>
              <a:tblGrid>
                <a:gridCol w="1174750">
                  <a:extLst>
                    <a:ext uri="{9D8B030D-6E8A-4147-A177-3AD203B41FA5}">
                      <a16:colId xmlns:a16="http://schemas.microsoft.com/office/drawing/2014/main" val="20000"/>
                    </a:ext>
                  </a:extLst>
                </a:gridCol>
                <a:gridCol w="576580">
                  <a:extLst>
                    <a:ext uri="{9D8B030D-6E8A-4147-A177-3AD203B41FA5}">
                      <a16:colId xmlns:a16="http://schemas.microsoft.com/office/drawing/2014/main" val="20001"/>
                    </a:ext>
                  </a:extLst>
                </a:gridCol>
              </a:tblGrid>
              <a:tr h="219710">
                <a:tc>
                  <a:txBody>
                    <a:bodyPr/>
                    <a:lstStyle/>
                    <a:p>
                      <a:pPr marL="8255">
                        <a:lnSpc>
                          <a:spcPts val="1630"/>
                        </a:lnSpc>
                      </a:pPr>
                      <a:r>
                        <a:rPr sz="1400" b="1" spc="-10" dirty="0">
                          <a:latin typeface="Calibri"/>
                          <a:cs typeface="Calibri"/>
                        </a:rPr>
                        <a:t>SULUT</a:t>
                      </a:r>
                      <a:endParaRPr sz="1400">
                        <a:latin typeface="Calibri"/>
                        <a:cs typeface="Calibri"/>
                      </a:endParaRPr>
                    </a:p>
                  </a:txBody>
                  <a:tcPr marL="0" marR="0" marT="0" marB="0">
                    <a:solidFill>
                      <a:srgbClr val="FFFFFF"/>
                    </a:solidFill>
                  </a:tcPr>
                </a:tc>
                <a:tc>
                  <a:txBody>
                    <a:bodyPr/>
                    <a:lstStyle/>
                    <a:p>
                      <a:pPr marR="79375" algn="r">
                        <a:lnSpc>
                          <a:spcPts val="1630"/>
                        </a:lnSpc>
                      </a:pPr>
                      <a:r>
                        <a:rPr sz="1400" b="1" spc="-25" dirty="0">
                          <a:latin typeface="Calibri"/>
                          <a:cs typeface="Calibri"/>
                        </a:rPr>
                        <a:t>173</a:t>
                      </a:r>
                      <a:endParaRPr sz="1400">
                        <a:latin typeface="Calibri"/>
                        <a:cs typeface="Calibri"/>
                      </a:endParaRPr>
                    </a:p>
                  </a:txBody>
                  <a:tcPr marL="0" marR="0" marT="0" marB="0">
                    <a:solidFill>
                      <a:srgbClr val="FFFFFF"/>
                    </a:solidFill>
                  </a:tcPr>
                </a:tc>
                <a:extLst>
                  <a:ext uri="{0D108BD9-81ED-4DB2-BD59-A6C34878D82A}">
                    <a16:rowId xmlns:a16="http://schemas.microsoft.com/office/drawing/2014/main" val="10000"/>
                  </a:ext>
                </a:extLst>
              </a:tr>
              <a:tr h="219075">
                <a:tc>
                  <a:txBody>
                    <a:bodyPr/>
                    <a:lstStyle/>
                    <a:p>
                      <a:pPr marL="8255">
                        <a:lnSpc>
                          <a:spcPts val="1630"/>
                        </a:lnSpc>
                      </a:pPr>
                      <a:r>
                        <a:rPr sz="1400" b="1" spc="-10" dirty="0">
                          <a:latin typeface="Calibri"/>
                          <a:cs typeface="Calibri"/>
                        </a:rPr>
                        <a:t>SULTENG</a:t>
                      </a:r>
                      <a:endParaRPr sz="1400">
                        <a:latin typeface="Calibri"/>
                        <a:cs typeface="Calibri"/>
                      </a:endParaRPr>
                    </a:p>
                  </a:txBody>
                  <a:tcPr marL="0" marR="0" marT="0" marB="0">
                    <a:solidFill>
                      <a:srgbClr val="EDEBE0"/>
                    </a:solidFill>
                  </a:tcPr>
                </a:tc>
                <a:tc>
                  <a:txBody>
                    <a:bodyPr/>
                    <a:lstStyle/>
                    <a:p>
                      <a:pPr marR="79375" algn="r">
                        <a:lnSpc>
                          <a:spcPts val="1630"/>
                        </a:lnSpc>
                      </a:pPr>
                      <a:r>
                        <a:rPr sz="1400" b="1" spc="-25" dirty="0">
                          <a:latin typeface="Calibri"/>
                          <a:cs typeface="Calibri"/>
                        </a:rPr>
                        <a:t>358</a:t>
                      </a:r>
                      <a:endParaRPr sz="1400">
                        <a:latin typeface="Calibri"/>
                        <a:cs typeface="Calibri"/>
                      </a:endParaRPr>
                    </a:p>
                  </a:txBody>
                  <a:tcPr marL="0" marR="0" marT="0" marB="0">
                    <a:solidFill>
                      <a:srgbClr val="EDEBE0"/>
                    </a:solidFill>
                  </a:tcPr>
                </a:tc>
                <a:extLst>
                  <a:ext uri="{0D108BD9-81ED-4DB2-BD59-A6C34878D82A}">
                    <a16:rowId xmlns:a16="http://schemas.microsoft.com/office/drawing/2014/main" val="10001"/>
                  </a:ext>
                </a:extLst>
              </a:tr>
              <a:tr h="219710">
                <a:tc>
                  <a:txBody>
                    <a:bodyPr/>
                    <a:lstStyle/>
                    <a:p>
                      <a:pPr marL="8255">
                        <a:lnSpc>
                          <a:spcPts val="1630"/>
                        </a:lnSpc>
                      </a:pPr>
                      <a:r>
                        <a:rPr sz="1400" b="1" spc="-10" dirty="0">
                          <a:latin typeface="Calibri"/>
                          <a:cs typeface="Calibri"/>
                        </a:rPr>
                        <a:t>SULSEL</a:t>
                      </a:r>
                      <a:endParaRPr sz="1400">
                        <a:latin typeface="Calibri"/>
                        <a:cs typeface="Calibri"/>
                      </a:endParaRPr>
                    </a:p>
                  </a:txBody>
                  <a:tcPr marL="0" marR="0" marT="0" marB="0">
                    <a:solidFill>
                      <a:srgbClr val="FFFFFF"/>
                    </a:solidFill>
                  </a:tcPr>
                </a:tc>
                <a:tc>
                  <a:txBody>
                    <a:bodyPr/>
                    <a:lstStyle/>
                    <a:p>
                      <a:pPr marR="79375" algn="r">
                        <a:lnSpc>
                          <a:spcPts val="1630"/>
                        </a:lnSpc>
                      </a:pPr>
                      <a:r>
                        <a:rPr sz="1400" b="1" spc="-25" dirty="0">
                          <a:latin typeface="Calibri"/>
                          <a:cs typeface="Calibri"/>
                        </a:rPr>
                        <a:t>712</a:t>
                      </a:r>
                      <a:endParaRPr sz="1400">
                        <a:latin typeface="Calibri"/>
                        <a:cs typeface="Calibri"/>
                      </a:endParaRPr>
                    </a:p>
                  </a:txBody>
                  <a:tcPr marL="0" marR="0" marT="0" marB="0">
                    <a:solidFill>
                      <a:srgbClr val="FFFFFF"/>
                    </a:solidFill>
                  </a:tcPr>
                </a:tc>
                <a:extLst>
                  <a:ext uri="{0D108BD9-81ED-4DB2-BD59-A6C34878D82A}">
                    <a16:rowId xmlns:a16="http://schemas.microsoft.com/office/drawing/2014/main" val="10002"/>
                  </a:ext>
                </a:extLst>
              </a:tr>
              <a:tr h="219075">
                <a:tc>
                  <a:txBody>
                    <a:bodyPr/>
                    <a:lstStyle/>
                    <a:p>
                      <a:pPr marL="8255">
                        <a:lnSpc>
                          <a:spcPts val="1630"/>
                        </a:lnSpc>
                      </a:pPr>
                      <a:r>
                        <a:rPr sz="1400" b="1" spc="-10" dirty="0">
                          <a:latin typeface="Calibri"/>
                          <a:cs typeface="Calibri"/>
                        </a:rPr>
                        <a:t>SULTRA</a:t>
                      </a:r>
                      <a:endParaRPr sz="1400">
                        <a:latin typeface="Calibri"/>
                        <a:cs typeface="Calibri"/>
                      </a:endParaRPr>
                    </a:p>
                  </a:txBody>
                  <a:tcPr marL="0" marR="0" marT="0" marB="0">
                    <a:solidFill>
                      <a:srgbClr val="EDEBE0"/>
                    </a:solidFill>
                  </a:tcPr>
                </a:tc>
                <a:tc>
                  <a:txBody>
                    <a:bodyPr/>
                    <a:lstStyle/>
                    <a:p>
                      <a:pPr marR="79375" algn="r">
                        <a:lnSpc>
                          <a:spcPts val="1630"/>
                        </a:lnSpc>
                      </a:pPr>
                      <a:r>
                        <a:rPr sz="1400" b="1" spc="-25" dirty="0">
                          <a:latin typeface="Calibri"/>
                          <a:cs typeface="Calibri"/>
                        </a:rPr>
                        <a:t>305</a:t>
                      </a:r>
                      <a:endParaRPr sz="1400">
                        <a:latin typeface="Calibri"/>
                        <a:cs typeface="Calibri"/>
                      </a:endParaRPr>
                    </a:p>
                  </a:txBody>
                  <a:tcPr marL="0" marR="0" marT="0" marB="0">
                    <a:solidFill>
                      <a:srgbClr val="EDEBE0"/>
                    </a:solidFill>
                  </a:tcPr>
                </a:tc>
                <a:extLst>
                  <a:ext uri="{0D108BD9-81ED-4DB2-BD59-A6C34878D82A}">
                    <a16:rowId xmlns:a16="http://schemas.microsoft.com/office/drawing/2014/main" val="10003"/>
                  </a:ext>
                </a:extLst>
              </a:tr>
              <a:tr h="219710">
                <a:tc>
                  <a:txBody>
                    <a:bodyPr/>
                    <a:lstStyle/>
                    <a:p>
                      <a:pPr marL="8255">
                        <a:lnSpc>
                          <a:spcPts val="1630"/>
                        </a:lnSpc>
                      </a:pPr>
                      <a:r>
                        <a:rPr sz="1400" b="1" spc="-10" dirty="0">
                          <a:latin typeface="Calibri"/>
                          <a:cs typeface="Calibri"/>
                        </a:rPr>
                        <a:t>GORONTALO</a:t>
                      </a:r>
                      <a:endParaRPr sz="1400">
                        <a:latin typeface="Calibri"/>
                        <a:cs typeface="Calibri"/>
                      </a:endParaRPr>
                    </a:p>
                  </a:txBody>
                  <a:tcPr marL="0" marR="0" marT="0" marB="0">
                    <a:solidFill>
                      <a:srgbClr val="FFFFFF"/>
                    </a:solidFill>
                  </a:tcPr>
                </a:tc>
                <a:tc>
                  <a:txBody>
                    <a:bodyPr/>
                    <a:lstStyle/>
                    <a:p>
                      <a:pPr marR="79375" algn="r">
                        <a:lnSpc>
                          <a:spcPts val="1630"/>
                        </a:lnSpc>
                      </a:pPr>
                      <a:r>
                        <a:rPr sz="1400" b="1" spc="-25" dirty="0">
                          <a:latin typeface="Calibri"/>
                          <a:cs typeface="Calibri"/>
                        </a:rPr>
                        <a:t>170</a:t>
                      </a:r>
                      <a:endParaRPr sz="1400">
                        <a:latin typeface="Calibri"/>
                        <a:cs typeface="Calibri"/>
                      </a:endParaRPr>
                    </a:p>
                  </a:txBody>
                  <a:tcPr marL="0" marR="0" marT="0" marB="0">
                    <a:solidFill>
                      <a:srgbClr val="FFFFFF"/>
                    </a:solidFill>
                  </a:tcPr>
                </a:tc>
                <a:extLst>
                  <a:ext uri="{0D108BD9-81ED-4DB2-BD59-A6C34878D82A}">
                    <a16:rowId xmlns:a16="http://schemas.microsoft.com/office/drawing/2014/main" val="10004"/>
                  </a:ext>
                </a:extLst>
              </a:tr>
              <a:tr h="219710">
                <a:tc>
                  <a:txBody>
                    <a:bodyPr/>
                    <a:lstStyle/>
                    <a:p>
                      <a:pPr marL="8255">
                        <a:lnSpc>
                          <a:spcPts val="1630"/>
                        </a:lnSpc>
                      </a:pPr>
                      <a:r>
                        <a:rPr sz="1400" b="1" spc="-10" dirty="0">
                          <a:latin typeface="Calibri"/>
                          <a:cs typeface="Calibri"/>
                        </a:rPr>
                        <a:t>SULBAR</a:t>
                      </a:r>
                      <a:endParaRPr sz="1400">
                        <a:latin typeface="Calibri"/>
                        <a:cs typeface="Calibri"/>
                      </a:endParaRPr>
                    </a:p>
                  </a:txBody>
                  <a:tcPr marL="0" marR="0" marT="0" marB="0">
                    <a:solidFill>
                      <a:srgbClr val="EDEBE0"/>
                    </a:solidFill>
                  </a:tcPr>
                </a:tc>
                <a:tc>
                  <a:txBody>
                    <a:bodyPr/>
                    <a:lstStyle/>
                    <a:p>
                      <a:pPr marR="79375" algn="r">
                        <a:lnSpc>
                          <a:spcPts val="1630"/>
                        </a:lnSpc>
                      </a:pPr>
                      <a:r>
                        <a:rPr sz="1400" b="1" spc="-25" dirty="0">
                          <a:latin typeface="Calibri"/>
                          <a:cs typeface="Calibri"/>
                        </a:rPr>
                        <a:t>156</a:t>
                      </a:r>
                      <a:endParaRPr sz="1400">
                        <a:latin typeface="Calibri"/>
                        <a:cs typeface="Calibri"/>
                      </a:endParaRPr>
                    </a:p>
                  </a:txBody>
                  <a:tcPr marL="0" marR="0" marT="0" marB="0">
                    <a:solidFill>
                      <a:srgbClr val="EDEBE0"/>
                    </a:solidFill>
                  </a:tcPr>
                </a:tc>
                <a:extLst>
                  <a:ext uri="{0D108BD9-81ED-4DB2-BD59-A6C34878D82A}">
                    <a16:rowId xmlns:a16="http://schemas.microsoft.com/office/drawing/2014/main" val="10005"/>
                  </a:ext>
                </a:extLst>
              </a:tr>
            </a:tbl>
          </a:graphicData>
        </a:graphic>
      </p:graphicFrame>
      <p:graphicFrame>
        <p:nvGraphicFramePr>
          <p:cNvPr id="24" name="object 24"/>
          <p:cNvGraphicFramePr>
            <a:graphicFrameLocks noGrp="1"/>
          </p:cNvGraphicFramePr>
          <p:nvPr/>
        </p:nvGraphicFramePr>
        <p:xfrm>
          <a:off x="9149968" y="2431414"/>
          <a:ext cx="1592580" cy="1755140"/>
        </p:xfrm>
        <a:graphic>
          <a:graphicData uri="http://schemas.openxmlformats.org/drawingml/2006/table">
            <a:tbl>
              <a:tblPr firstRow="1" bandRow="1">
                <a:tableStyleId>{2D5ABB26-0587-4C30-8999-92F81FD0307C}</a:tableStyleId>
              </a:tblPr>
              <a:tblGrid>
                <a:gridCol w="1000125">
                  <a:extLst>
                    <a:ext uri="{9D8B030D-6E8A-4147-A177-3AD203B41FA5}">
                      <a16:colId xmlns:a16="http://schemas.microsoft.com/office/drawing/2014/main" val="20000"/>
                    </a:ext>
                  </a:extLst>
                </a:gridCol>
                <a:gridCol w="592455">
                  <a:extLst>
                    <a:ext uri="{9D8B030D-6E8A-4147-A177-3AD203B41FA5}">
                      <a16:colId xmlns:a16="http://schemas.microsoft.com/office/drawing/2014/main" val="20001"/>
                    </a:ext>
                  </a:extLst>
                </a:gridCol>
              </a:tblGrid>
              <a:tr h="219075">
                <a:tc>
                  <a:txBody>
                    <a:bodyPr/>
                    <a:lstStyle/>
                    <a:p>
                      <a:pPr marL="7620">
                        <a:lnSpc>
                          <a:spcPts val="1630"/>
                        </a:lnSpc>
                      </a:pPr>
                      <a:r>
                        <a:rPr sz="1400" b="1" spc="-10" dirty="0">
                          <a:latin typeface="Calibri"/>
                          <a:cs typeface="Calibri"/>
                        </a:rPr>
                        <a:t>MALUKU</a:t>
                      </a:r>
                      <a:endParaRPr sz="1400">
                        <a:latin typeface="Calibri"/>
                        <a:cs typeface="Calibri"/>
                      </a:endParaRPr>
                    </a:p>
                  </a:txBody>
                  <a:tcPr marL="0" marR="0" marT="0" marB="0">
                    <a:solidFill>
                      <a:srgbClr val="FFFFFF"/>
                    </a:solidFill>
                  </a:tcPr>
                </a:tc>
                <a:tc>
                  <a:txBody>
                    <a:bodyPr/>
                    <a:lstStyle/>
                    <a:p>
                      <a:pPr marR="13970" algn="r">
                        <a:lnSpc>
                          <a:spcPts val="1630"/>
                        </a:lnSpc>
                      </a:pPr>
                      <a:r>
                        <a:rPr sz="1400" b="1" spc="-25" dirty="0">
                          <a:latin typeface="Calibri"/>
                          <a:cs typeface="Calibri"/>
                        </a:rPr>
                        <a:t>294</a:t>
                      </a:r>
                      <a:endParaRPr sz="1400">
                        <a:latin typeface="Calibri"/>
                        <a:cs typeface="Calibri"/>
                      </a:endParaRPr>
                    </a:p>
                  </a:txBody>
                  <a:tcPr marL="0" marR="0" marT="0" marB="0">
                    <a:solidFill>
                      <a:srgbClr val="FFFFFF"/>
                    </a:solidFill>
                  </a:tcPr>
                </a:tc>
                <a:extLst>
                  <a:ext uri="{0D108BD9-81ED-4DB2-BD59-A6C34878D82A}">
                    <a16:rowId xmlns:a16="http://schemas.microsoft.com/office/drawing/2014/main" val="10000"/>
                  </a:ext>
                </a:extLst>
              </a:tr>
              <a:tr h="219710">
                <a:tc>
                  <a:txBody>
                    <a:bodyPr/>
                    <a:lstStyle/>
                    <a:p>
                      <a:pPr marL="7620">
                        <a:lnSpc>
                          <a:spcPts val="1630"/>
                        </a:lnSpc>
                      </a:pPr>
                      <a:r>
                        <a:rPr sz="1400" b="1" spc="-10" dirty="0">
                          <a:latin typeface="Calibri"/>
                          <a:cs typeface="Calibri"/>
                        </a:rPr>
                        <a:t>MALUT</a:t>
                      </a:r>
                      <a:endParaRPr sz="1400">
                        <a:latin typeface="Calibri"/>
                        <a:cs typeface="Calibri"/>
                      </a:endParaRPr>
                    </a:p>
                  </a:txBody>
                  <a:tcPr marL="0" marR="0" marT="0" marB="0">
                    <a:solidFill>
                      <a:srgbClr val="EDEBE0"/>
                    </a:solidFill>
                  </a:tcPr>
                </a:tc>
                <a:tc>
                  <a:txBody>
                    <a:bodyPr/>
                    <a:lstStyle/>
                    <a:p>
                      <a:pPr marR="24765" algn="r">
                        <a:lnSpc>
                          <a:spcPts val="1630"/>
                        </a:lnSpc>
                      </a:pPr>
                      <a:r>
                        <a:rPr sz="1400" b="1" spc="-25" dirty="0">
                          <a:latin typeface="Calibri"/>
                          <a:cs typeface="Calibri"/>
                        </a:rPr>
                        <a:t>80</a:t>
                      </a:r>
                      <a:endParaRPr sz="1400">
                        <a:latin typeface="Calibri"/>
                        <a:cs typeface="Calibri"/>
                      </a:endParaRPr>
                    </a:p>
                  </a:txBody>
                  <a:tcPr marL="0" marR="0" marT="0" marB="0">
                    <a:solidFill>
                      <a:srgbClr val="EDEBE0"/>
                    </a:solidFill>
                  </a:tcPr>
                </a:tc>
                <a:extLst>
                  <a:ext uri="{0D108BD9-81ED-4DB2-BD59-A6C34878D82A}">
                    <a16:rowId xmlns:a16="http://schemas.microsoft.com/office/drawing/2014/main" val="10001"/>
                  </a:ext>
                </a:extLst>
              </a:tr>
              <a:tr h="219075">
                <a:tc>
                  <a:txBody>
                    <a:bodyPr/>
                    <a:lstStyle/>
                    <a:p>
                      <a:pPr marL="7620">
                        <a:lnSpc>
                          <a:spcPts val="1630"/>
                        </a:lnSpc>
                      </a:pPr>
                      <a:r>
                        <a:rPr sz="1400" b="1" spc="-10" dirty="0">
                          <a:latin typeface="Calibri"/>
                          <a:cs typeface="Calibri"/>
                        </a:rPr>
                        <a:t>PABAR</a:t>
                      </a:r>
                      <a:endParaRPr sz="1400">
                        <a:latin typeface="Calibri"/>
                        <a:cs typeface="Calibri"/>
                      </a:endParaRPr>
                    </a:p>
                  </a:txBody>
                  <a:tcPr marL="0" marR="0" marT="0" marB="0">
                    <a:solidFill>
                      <a:srgbClr val="FFFFFF"/>
                    </a:solidFill>
                  </a:tcPr>
                </a:tc>
                <a:tc>
                  <a:txBody>
                    <a:bodyPr/>
                    <a:lstStyle/>
                    <a:p>
                      <a:pPr marR="13970" algn="r">
                        <a:lnSpc>
                          <a:spcPts val="1630"/>
                        </a:lnSpc>
                      </a:pPr>
                      <a:r>
                        <a:rPr sz="1400" b="1" spc="-25" dirty="0">
                          <a:latin typeface="Calibri"/>
                          <a:cs typeface="Calibri"/>
                        </a:rPr>
                        <a:t>108</a:t>
                      </a:r>
                      <a:endParaRPr sz="1400">
                        <a:latin typeface="Calibri"/>
                        <a:cs typeface="Calibri"/>
                      </a:endParaRPr>
                    </a:p>
                  </a:txBody>
                  <a:tcPr marL="0" marR="0" marT="0" marB="0">
                    <a:solidFill>
                      <a:srgbClr val="FFFFFF"/>
                    </a:solidFill>
                  </a:tcPr>
                </a:tc>
                <a:extLst>
                  <a:ext uri="{0D108BD9-81ED-4DB2-BD59-A6C34878D82A}">
                    <a16:rowId xmlns:a16="http://schemas.microsoft.com/office/drawing/2014/main" val="10002"/>
                  </a:ext>
                </a:extLst>
              </a:tr>
              <a:tr h="219075">
                <a:tc>
                  <a:txBody>
                    <a:bodyPr/>
                    <a:lstStyle/>
                    <a:p>
                      <a:pPr marL="7620">
                        <a:lnSpc>
                          <a:spcPts val="1630"/>
                        </a:lnSpc>
                      </a:pPr>
                      <a:r>
                        <a:rPr sz="1400" b="1" spc="-25" dirty="0">
                          <a:latin typeface="Calibri"/>
                          <a:cs typeface="Calibri"/>
                        </a:rPr>
                        <a:t>PBD</a:t>
                      </a:r>
                      <a:endParaRPr sz="1400">
                        <a:latin typeface="Calibri"/>
                        <a:cs typeface="Calibri"/>
                      </a:endParaRPr>
                    </a:p>
                  </a:txBody>
                  <a:tcPr marL="0" marR="0" marT="0" marB="0">
                    <a:solidFill>
                      <a:srgbClr val="EDEBE0"/>
                    </a:solidFill>
                  </a:tcPr>
                </a:tc>
                <a:tc>
                  <a:txBody>
                    <a:bodyPr/>
                    <a:lstStyle/>
                    <a:p>
                      <a:pPr marR="24765" algn="r">
                        <a:lnSpc>
                          <a:spcPts val="1630"/>
                        </a:lnSpc>
                      </a:pPr>
                      <a:r>
                        <a:rPr sz="1400" b="1" spc="-25" dirty="0">
                          <a:latin typeface="Calibri"/>
                          <a:cs typeface="Calibri"/>
                        </a:rPr>
                        <a:t>97</a:t>
                      </a:r>
                      <a:endParaRPr sz="1400">
                        <a:latin typeface="Calibri"/>
                        <a:cs typeface="Calibri"/>
                      </a:endParaRPr>
                    </a:p>
                  </a:txBody>
                  <a:tcPr marL="0" marR="0" marT="0" marB="0">
                    <a:solidFill>
                      <a:srgbClr val="EDEBE0"/>
                    </a:solidFill>
                  </a:tcPr>
                </a:tc>
                <a:extLst>
                  <a:ext uri="{0D108BD9-81ED-4DB2-BD59-A6C34878D82A}">
                    <a16:rowId xmlns:a16="http://schemas.microsoft.com/office/drawing/2014/main" val="10003"/>
                  </a:ext>
                </a:extLst>
              </a:tr>
              <a:tr h="219710">
                <a:tc>
                  <a:txBody>
                    <a:bodyPr/>
                    <a:lstStyle/>
                    <a:p>
                      <a:pPr marL="7620">
                        <a:lnSpc>
                          <a:spcPts val="1630"/>
                        </a:lnSpc>
                      </a:pPr>
                      <a:r>
                        <a:rPr sz="1400" b="1" spc="-10" dirty="0">
                          <a:latin typeface="Calibri"/>
                          <a:cs typeface="Calibri"/>
                        </a:rPr>
                        <a:t>PAPUA</a:t>
                      </a:r>
                      <a:endParaRPr sz="1400">
                        <a:latin typeface="Calibri"/>
                        <a:cs typeface="Calibri"/>
                      </a:endParaRPr>
                    </a:p>
                  </a:txBody>
                  <a:tcPr marL="0" marR="0" marT="0" marB="0">
                    <a:solidFill>
                      <a:srgbClr val="FFFFFF"/>
                    </a:solidFill>
                  </a:tcPr>
                </a:tc>
                <a:tc>
                  <a:txBody>
                    <a:bodyPr/>
                    <a:lstStyle/>
                    <a:p>
                      <a:pPr marR="13970" algn="r">
                        <a:lnSpc>
                          <a:spcPts val="1630"/>
                        </a:lnSpc>
                      </a:pPr>
                      <a:r>
                        <a:rPr sz="1400" b="1" spc="-25" dirty="0">
                          <a:latin typeface="Calibri"/>
                          <a:cs typeface="Calibri"/>
                        </a:rPr>
                        <a:t>161</a:t>
                      </a:r>
                      <a:endParaRPr sz="1400">
                        <a:latin typeface="Calibri"/>
                        <a:cs typeface="Calibri"/>
                      </a:endParaRPr>
                    </a:p>
                  </a:txBody>
                  <a:tcPr marL="0" marR="0" marT="0" marB="0">
                    <a:solidFill>
                      <a:srgbClr val="FFFFFF"/>
                    </a:solidFill>
                  </a:tcPr>
                </a:tc>
                <a:extLst>
                  <a:ext uri="{0D108BD9-81ED-4DB2-BD59-A6C34878D82A}">
                    <a16:rowId xmlns:a16="http://schemas.microsoft.com/office/drawing/2014/main" val="10004"/>
                  </a:ext>
                </a:extLst>
              </a:tr>
              <a:tr h="219710">
                <a:tc>
                  <a:txBody>
                    <a:bodyPr/>
                    <a:lstStyle/>
                    <a:p>
                      <a:pPr marL="7620">
                        <a:lnSpc>
                          <a:spcPts val="1630"/>
                        </a:lnSpc>
                      </a:pPr>
                      <a:r>
                        <a:rPr sz="1400" b="1" spc="-10" dirty="0">
                          <a:latin typeface="Calibri"/>
                          <a:cs typeface="Calibri"/>
                        </a:rPr>
                        <a:t>PASEL</a:t>
                      </a:r>
                      <a:endParaRPr sz="1400">
                        <a:latin typeface="Calibri"/>
                        <a:cs typeface="Calibri"/>
                      </a:endParaRPr>
                    </a:p>
                  </a:txBody>
                  <a:tcPr marL="0" marR="0" marT="0" marB="0">
                    <a:solidFill>
                      <a:srgbClr val="EDEBE0"/>
                    </a:solidFill>
                  </a:tcPr>
                </a:tc>
                <a:tc>
                  <a:txBody>
                    <a:bodyPr/>
                    <a:lstStyle/>
                    <a:p>
                      <a:pPr marR="13970" algn="r">
                        <a:lnSpc>
                          <a:spcPts val="1630"/>
                        </a:lnSpc>
                      </a:pPr>
                      <a:r>
                        <a:rPr sz="1400" b="1" spc="-25" dirty="0">
                          <a:latin typeface="Calibri"/>
                          <a:cs typeface="Calibri"/>
                        </a:rPr>
                        <a:t>103</a:t>
                      </a:r>
                      <a:endParaRPr sz="1400">
                        <a:latin typeface="Calibri"/>
                        <a:cs typeface="Calibri"/>
                      </a:endParaRPr>
                    </a:p>
                  </a:txBody>
                  <a:tcPr marL="0" marR="0" marT="0" marB="0">
                    <a:solidFill>
                      <a:srgbClr val="EDEBE0"/>
                    </a:solidFill>
                  </a:tcPr>
                </a:tc>
                <a:extLst>
                  <a:ext uri="{0D108BD9-81ED-4DB2-BD59-A6C34878D82A}">
                    <a16:rowId xmlns:a16="http://schemas.microsoft.com/office/drawing/2014/main" val="10005"/>
                  </a:ext>
                </a:extLst>
              </a:tr>
              <a:tr h="219075">
                <a:tc>
                  <a:txBody>
                    <a:bodyPr/>
                    <a:lstStyle/>
                    <a:p>
                      <a:pPr marL="7620">
                        <a:lnSpc>
                          <a:spcPts val="1630"/>
                        </a:lnSpc>
                      </a:pPr>
                      <a:r>
                        <a:rPr sz="1400" b="1" spc="-10" dirty="0">
                          <a:latin typeface="Calibri"/>
                          <a:cs typeface="Calibri"/>
                        </a:rPr>
                        <a:t>PAPTENG</a:t>
                      </a:r>
                      <a:endParaRPr sz="1400">
                        <a:latin typeface="Calibri"/>
                        <a:cs typeface="Calibri"/>
                      </a:endParaRPr>
                    </a:p>
                  </a:txBody>
                  <a:tcPr marL="0" marR="0" marT="0" marB="0">
                    <a:solidFill>
                      <a:srgbClr val="FFFFFF"/>
                    </a:solidFill>
                  </a:tcPr>
                </a:tc>
                <a:tc>
                  <a:txBody>
                    <a:bodyPr/>
                    <a:lstStyle/>
                    <a:p>
                      <a:pPr marR="13970" algn="r">
                        <a:lnSpc>
                          <a:spcPts val="1630"/>
                        </a:lnSpc>
                      </a:pPr>
                      <a:r>
                        <a:rPr sz="1400" b="1" spc="-25" dirty="0">
                          <a:latin typeface="Calibri"/>
                          <a:cs typeface="Calibri"/>
                        </a:rPr>
                        <a:t>288</a:t>
                      </a:r>
                      <a:endParaRPr sz="1400">
                        <a:latin typeface="Calibri"/>
                        <a:cs typeface="Calibri"/>
                      </a:endParaRPr>
                    </a:p>
                  </a:txBody>
                  <a:tcPr marL="0" marR="0" marT="0" marB="0">
                    <a:solidFill>
                      <a:srgbClr val="FFFFFF"/>
                    </a:solidFill>
                  </a:tcPr>
                </a:tc>
                <a:extLst>
                  <a:ext uri="{0D108BD9-81ED-4DB2-BD59-A6C34878D82A}">
                    <a16:rowId xmlns:a16="http://schemas.microsoft.com/office/drawing/2014/main" val="10006"/>
                  </a:ext>
                </a:extLst>
              </a:tr>
              <a:tr h="219710">
                <a:tc>
                  <a:txBody>
                    <a:bodyPr/>
                    <a:lstStyle/>
                    <a:p>
                      <a:pPr marL="7620">
                        <a:lnSpc>
                          <a:spcPts val="1630"/>
                        </a:lnSpc>
                      </a:pPr>
                      <a:r>
                        <a:rPr sz="1400" b="1" spc="-10" dirty="0">
                          <a:latin typeface="Calibri"/>
                          <a:cs typeface="Calibri"/>
                        </a:rPr>
                        <a:t>PAPEG</a:t>
                      </a:r>
                      <a:endParaRPr sz="1400">
                        <a:latin typeface="Calibri"/>
                        <a:cs typeface="Calibri"/>
                      </a:endParaRPr>
                    </a:p>
                  </a:txBody>
                  <a:tcPr marL="0" marR="0" marT="0" marB="0">
                    <a:solidFill>
                      <a:srgbClr val="EDEBE0"/>
                    </a:solidFill>
                  </a:tcPr>
                </a:tc>
                <a:tc>
                  <a:txBody>
                    <a:bodyPr/>
                    <a:lstStyle/>
                    <a:p>
                      <a:pPr marR="13970" algn="r">
                        <a:lnSpc>
                          <a:spcPts val="1630"/>
                        </a:lnSpc>
                      </a:pPr>
                      <a:r>
                        <a:rPr sz="1400" b="1" spc="-25" dirty="0">
                          <a:latin typeface="Calibri"/>
                          <a:cs typeface="Calibri"/>
                        </a:rPr>
                        <a:t>331</a:t>
                      </a:r>
                      <a:endParaRPr sz="1400">
                        <a:latin typeface="Calibri"/>
                        <a:cs typeface="Calibri"/>
                      </a:endParaRPr>
                    </a:p>
                  </a:txBody>
                  <a:tcPr marL="0" marR="0" marT="0" marB="0">
                    <a:solidFill>
                      <a:srgbClr val="EDEBE0"/>
                    </a:solidFill>
                  </a:tcPr>
                </a:tc>
                <a:extLst>
                  <a:ext uri="{0D108BD9-81ED-4DB2-BD59-A6C34878D82A}">
                    <a16:rowId xmlns:a16="http://schemas.microsoft.com/office/drawing/2014/main" val="10007"/>
                  </a:ext>
                </a:extLst>
              </a:tr>
            </a:tbl>
          </a:graphicData>
        </a:graphic>
      </p:graphicFrame>
      <p:sp>
        <p:nvSpPr>
          <p:cNvPr id="25" name="object 25"/>
          <p:cNvSpPr txBox="1"/>
          <p:nvPr/>
        </p:nvSpPr>
        <p:spPr>
          <a:xfrm>
            <a:off x="8771890" y="4585878"/>
            <a:ext cx="1318895" cy="661670"/>
          </a:xfrm>
          <a:prstGeom prst="rect">
            <a:avLst/>
          </a:prstGeom>
        </p:spPr>
        <p:txBody>
          <a:bodyPr vert="horz" wrap="square" lIns="0" tIns="67945" rIns="0" bIns="0" rtlCol="0">
            <a:spAutoFit/>
          </a:bodyPr>
          <a:lstStyle/>
          <a:p>
            <a:pPr marL="264160">
              <a:lnSpc>
                <a:spcPct val="100000"/>
              </a:lnSpc>
              <a:spcBef>
                <a:spcPts val="535"/>
              </a:spcBef>
            </a:pPr>
            <a:r>
              <a:rPr sz="1600" b="1" dirty="0">
                <a:latin typeface="Segoe UI"/>
                <a:cs typeface="Segoe UI"/>
              </a:rPr>
              <a:t>NASIONAL</a:t>
            </a:r>
            <a:endParaRPr sz="1600">
              <a:latin typeface="Segoe UI"/>
              <a:cs typeface="Segoe UI"/>
            </a:endParaRPr>
          </a:p>
          <a:p>
            <a:pPr marL="12700">
              <a:lnSpc>
                <a:spcPct val="100000"/>
              </a:lnSpc>
              <a:spcBef>
                <a:spcPts val="490"/>
              </a:spcBef>
            </a:pPr>
            <a:r>
              <a:rPr sz="1800" b="1" dirty="0">
                <a:solidFill>
                  <a:srgbClr val="FFFFFF"/>
                </a:solidFill>
                <a:latin typeface="Calibri"/>
                <a:cs typeface="Calibri"/>
              </a:rPr>
              <a:t>25,2 juta jiwa</a:t>
            </a:r>
            <a:endParaRPr sz="1800">
              <a:latin typeface="Calibri"/>
              <a:cs typeface="Calibri"/>
            </a:endParaRPr>
          </a:p>
        </p:txBody>
      </p:sp>
      <p:sp>
        <p:nvSpPr>
          <p:cNvPr id="26" name="object 26"/>
          <p:cNvSpPr txBox="1"/>
          <p:nvPr/>
        </p:nvSpPr>
        <p:spPr>
          <a:xfrm>
            <a:off x="319379" y="1185138"/>
            <a:ext cx="11167745" cy="395620"/>
          </a:xfrm>
          <a:prstGeom prst="rect">
            <a:avLst/>
          </a:prstGeom>
          <a:solidFill>
            <a:srgbClr val="FAE4D5"/>
          </a:solidFill>
        </p:spPr>
        <p:txBody>
          <a:bodyPr vert="horz" wrap="square" lIns="0" tIns="26034" rIns="0" bIns="0" rtlCol="0">
            <a:spAutoFit/>
          </a:bodyPr>
          <a:lstStyle/>
          <a:p>
            <a:pPr marL="824230">
              <a:lnSpc>
                <a:spcPct val="100000"/>
              </a:lnSpc>
              <a:spcBef>
                <a:spcPts val="204"/>
              </a:spcBef>
            </a:pPr>
            <a:r>
              <a:rPr sz="2400" b="1" dirty="0">
                <a:latin typeface="Calibri"/>
                <a:cs typeface="Calibri"/>
              </a:rPr>
              <a:t>Jumlah Penduduk Miskin Per Provinsi per September 2024 </a:t>
            </a:r>
            <a:r>
              <a:rPr sz="2400" dirty="0">
                <a:latin typeface="Calibri"/>
                <a:cs typeface="Calibri"/>
              </a:rPr>
              <a:t>(dalam ribu jiwa)</a:t>
            </a:r>
            <a:endParaRPr sz="2400">
              <a:latin typeface="Calibri"/>
              <a:cs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65480" y="1063625"/>
            <a:ext cx="11662701" cy="2193290"/>
            <a:chOff x="565480" y="1063625"/>
            <a:chExt cx="11096625" cy="2193290"/>
          </a:xfrm>
        </p:grpSpPr>
        <p:pic>
          <p:nvPicPr>
            <p:cNvPr id="3" name="object 3"/>
            <p:cNvPicPr/>
            <p:nvPr/>
          </p:nvPicPr>
          <p:blipFill>
            <a:blip r:embed="rId2" cstate="print"/>
            <a:stretch>
              <a:fillRect/>
            </a:stretch>
          </p:blipFill>
          <p:spPr>
            <a:xfrm>
              <a:off x="568655" y="1066800"/>
              <a:ext cx="11089894" cy="2186559"/>
            </a:xfrm>
            <a:prstGeom prst="rect">
              <a:avLst/>
            </a:prstGeom>
          </p:spPr>
        </p:pic>
        <p:sp>
          <p:nvSpPr>
            <p:cNvPr id="4" name="object 4"/>
            <p:cNvSpPr/>
            <p:nvPr/>
          </p:nvSpPr>
          <p:spPr>
            <a:xfrm>
              <a:off x="568655" y="1066800"/>
              <a:ext cx="11090275" cy="2186940"/>
            </a:xfrm>
            <a:custGeom>
              <a:avLst/>
              <a:gdLst/>
              <a:ahLst/>
              <a:cxnLst/>
              <a:rect l="l" t="t" r="r" b="b"/>
              <a:pathLst>
                <a:path w="11090275" h="2186940">
                  <a:moveTo>
                    <a:pt x="0" y="2186559"/>
                  </a:moveTo>
                  <a:lnTo>
                    <a:pt x="11089894" y="2186559"/>
                  </a:lnTo>
                  <a:lnTo>
                    <a:pt x="11089894" y="0"/>
                  </a:lnTo>
                  <a:lnTo>
                    <a:pt x="0" y="0"/>
                  </a:lnTo>
                  <a:lnTo>
                    <a:pt x="0" y="2186559"/>
                  </a:lnTo>
                  <a:close/>
                </a:path>
              </a:pathLst>
            </a:custGeom>
            <a:ln w="6350">
              <a:solidFill>
                <a:srgbClr val="5B9BD4"/>
              </a:solidFill>
            </a:ln>
          </p:spPr>
          <p:txBody>
            <a:bodyPr wrap="square" lIns="0" tIns="0" rIns="0" bIns="0" rtlCol="0"/>
            <a:lstStyle/>
            <a:p>
              <a:endParaRPr/>
            </a:p>
          </p:txBody>
        </p:sp>
      </p:grpSp>
      <p:sp>
        <p:nvSpPr>
          <p:cNvPr id="5" name="object 5"/>
          <p:cNvSpPr txBox="1">
            <a:spLocks noGrp="1"/>
          </p:cNvSpPr>
          <p:nvPr>
            <p:ph type="title"/>
          </p:nvPr>
        </p:nvSpPr>
        <p:spPr>
          <a:xfrm>
            <a:off x="210108" y="52831"/>
            <a:ext cx="12591492" cy="771750"/>
          </a:xfrm>
          <a:prstGeom prst="rect">
            <a:avLst/>
          </a:prstGeom>
        </p:spPr>
        <p:txBody>
          <a:bodyPr vert="horz" wrap="square" lIns="0" tIns="276606" rIns="0" bIns="0" rtlCol="0">
            <a:spAutoFit/>
          </a:bodyPr>
          <a:lstStyle/>
          <a:p>
            <a:pPr marL="338455">
              <a:lnSpc>
                <a:spcPct val="100000"/>
              </a:lnSpc>
              <a:spcBef>
                <a:spcPts val="100"/>
              </a:spcBef>
            </a:pPr>
            <a:r>
              <a:rPr sz="3200" dirty="0"/>
              <a:t>INDONESIA LAHIR: CITA-CITA MULIA LINTAS GENERASI</a:t>
            </a:r>
          </a:p>
        </p:txBody>
      </p:sp>
      <p:sp>
        <p:nvSpPr>
          <p:cNvPr id="6" name="object 6"/>
          <p:cNvSpPr txBox="1"/>
          <p:nvPr/>
        </p:nvSpPr>
        <p:spPr>
          <a:xfrm>
            <a:off x="750823" y="1129029"/>
            <a:ext cx="5573777" cy="2013372"/>
          </a:xfrm>
          <a:prstGeom prst="rect">
            <a:avLst/>
          </a:prstGeom>
        </p:spPr>
        <p:txBody>
          <a:bodyPr vert="horz" wrap="square" lIns="0" tIns="12700" rIns="0" bIns="0" rtlCol="0">
            <a:spAutoFit/>
          </a:bodyPr>
          <a:lstStyle/>
          <a:p>
            <a:pPr marL="299085" marR="258445" indent="-287020">
              <a:lnSpc>
                <a:spcPct val="100000"/>
              </a:lnSpc>
              <a:spcBef>
                <a:spcPts val="100"/>
              </a:spcBef>
              <a:buFont typeface="Wingdings"/>
              <a:buChar char=""/>
              <a:tabLst>
                <a:tab pos="299085" algn="l"/>
              </a:tabLst>
            </a:pPr>
            <a:r>
              <a:rPr sz="2400" b="1" dirty="0">
                <a:latin typeface="Tahoma" panose="020B0604030504040204" pitchFamily="34" charset="0"/>
                <a:ea typeface="Tahoma" panose="020B0604030504040204" pitchFamily="34" charset="0"/>
                <a:cs typeface="Tahoma" panose="020B0604030504040204" pitchFamily="34" charset="0"/>
              </a:rPr>
              <a:t>melindungi segenap bangsa </a:t>
            </a:r>
            <a:r>
              <a:rPr sz="2400" dirty="0">
                <a:latin typeface="Tahoma" panose="020B0604030504040204" pitchFamily="34" charset="0"/>
                <a:ea typeface="Tahoma" panose="020B0604030504040204" pitchFamily="34" charset="0"/>
                <a:cs typeface="Tahoma" panose="020B0604030504040204" pitchFamily="34" charset="0"/>
              </a:rPr>
              <a:t>Indonesia dan </a:t>
            </a:r>
            <a:r>
              <a:rPr sz="2400" b="1" dirty="0">
                <a:latin typeface="Tahoma" panose="020B0604030504040204" pitchFamily="34" charset="0"/>
                <a:ea typeface="Tahoma" panose="020B0604030504040204" pitchFamily="34" charset="0"/>
                <a:cs typeface="Tahoma" panose="020B0604030504040204" pitchFamily="34" charset="0"/>
              </a:rPr>
              <a:t>seluruh tumpah darah </a:t>
            </a:r>
            <a:r>
              <a:rPr sz="2400" dirty="0">
                <a:latin typeface="Tahoma" panose="020B0604030504040204" pitchFamily="34" charset="0"/>
                <a:ea typeface="Tahoma" panose="020B0604030504040204" pitchFamily="34" charset="0"/>
                <a:cs typeface="Tahoma" panose="020B0604030504040204" pitchFamily="34" charset="0"/>
              </a:rPr>
              <a:t>Indonesia dan</a:t>
            </a:r>
          </a:p>
          <a:p>
            <a:pPr marL="299085" marR="734695" indent="-287020">
              <a:lnSpc>
                <a:spcPct val="100000"/>
              </a:lnSpc>
              <a:spcBef>
                <a:spcPts val="1200"/>
              </a:spcBef>
              <a:buFont typeface="Wingdings"/>
              <a:buChar char=""/>
              <a:tabLst>
                <a:tab pos="299085" algn="l"/>
              </a:tabLst>
            </a:pPr>
            <a:r>
              <a:rPr sz="2400" dirty="0">
                <a:latin typeface="Tahoma" panose="020B0604030504040204" pitchFamily="34" charset="0"/>
                <a:ea typeface="Tahoma" panose="020B0604030504040204" pitchFamily="34" charset="0"/>
                <a:cs typeface="Tahoma" panose="020B0604030504040204" pitchFamily="34" charset="0"/>
              </a:rPr>
              <a:t>untuk </a:t>
            </a:r>
            <a:r>
              <a:rPr sz="2400" b="1" dirty="0">
                <a:latin typeface="Tahoma" panose="020B0604030504040204" pitchFamily="34" charset="0"/>
                <a:ea typeface="Tahoma" panose="020B0604030504040204" pitchFamily="34" charset="0"/>
                <a:cs typeface="Tahoma" panose="020B0604030504040204" pitchFamily="34" charset="0"/>
              </a:rPr>
              <a:t>memajukan kesejahteraan </a:t>
            </a:r>
            <a:r>
              <a:rPr sz="2400" b="1" dirty="0" err="1">
                <a:latin typeface="Tahoma" panose="020B0604030504040204" pitchFamily="34" charset="0"/>
                <a:ea typeface="Tahoma" panose="020B0604030504040204" pitchFamily="34" charset="0"/>
                <a:cs typeface="Tahoma" panose="020B0604030504040204" pitchFamily="34" charset="0"/>
              </a:rPr>
              <a:t>umum</a:t>
            </a:r>
            <a:r>
              <a:rPr sz="2400" dirty="0">
                <a:latin typeface="Tahoma" panose="020B0604030504040204" pitchFamily="34" charset="0"/>
                <a:ea typeface="Tahoma" panose="020B0604030504040204" pitchFamily="34" charset="0"/>
                <a:cs typeface="Tahoma" panose="020B0604030504040204" pitchFamily="34" charset="0"/>
              </a:rPr>
              <a:t>,</a:t>
            </a:r>
          </a:p>
        </p:txBody>
      </p:sp>
      <p:sp>
        <p:nvSpPr>
          <p:cNvPr id="7" name="object 7"/>
          <p:cNvSpPr txBox="1"/>
          <p:nvPr/>
        </p:nvSpPr>
        <p:spPr>
          <a:xfrm>
            <a:off x="5715000" y="3673736"/>
            <a:ext cx="3409547" cy="2229456"/>
          </a:xfrm>
          <a:prstGeom prst="rect">
            <a:avLst/>
          </a:prstGeom>
        </p:spPr>
        <p:txBody>
          <a:bodyPr vert="horz" wrap="square" lIns="0" tIns="13335" rIns="0" bIns="0" rtlCol="0">
            <a:spAutoFit/>
          </a:bodyPr>
          <a:lstStyle/>
          <a:p>
            <a:pPr marL="294005" marR="5080" indent="410209" algn="r">
              <a:lnSpc>
                <a:spcPct val="99600"/>
              </a:lnSpc>
              <a:spcBef>
                <a:spcPts val="105"/>
              </a:spcBef>
            </a:pPr>
            <a:r>
              <a:rPr sz="1600" dirty="0">
                <a:latin typeface="Tahoma" panose="020B0604030504040204" pitchFamily="34" charset="0"/>
                <a:ea typeface="Tahoma" panose="020B0604030504040204" pitchFamily="34" charset="0"/>
                <a:cs typeface="Tahoma" panose="020B0604030504040204" pitchFamily="34" charset="0"/>
              </a:rPr>
              <a:t>“Cita-cita kita adalah melihat </a:t>
            </a:r>
            <a:r>
              <a:rPr sz="1600" b="1" dirty="0">
                <a:latin typeface="Tahoma" panose="020B0604030504040204" pitchFamily="34" charset="0"/>
                <a:ea typeface="Tahoma" panose="020B0604030504040204" pitchFamily="34" charset="0"/>
                <a:cs typeface="Tahoma" panose="020B0604030504040204" pitchFamily="34" charset="0"/>
              </a:rPr>
              <a:t>wong cilik bisa tersenyum dan </a:t>
            </a:r>
            <a:r>
              <a:rPr sz="1600" b="1" dirty="0" err="1">
                <a:latin typeface="Tahoma" panose="020B0604030504040204" pitchFamily="34" charset="0"/>
                <a:ea typeface="Tahoma" panose="020B0604030504040204" pitchFamily="34" charset="0"/>
                <a:cs typeface="Tahoma" panose="020B0604030504040204" pitchFamily="34" charset="0"/>
              </a:rPr>
              <a:t>hidup</a:t>
            </a:r>
            <a:r>
              <a:rPr lang="en-US" sz="1600" b="1" dirty="0">
                <a:latin typeface="Tahoma" panose="020B0604030504040204" pitchFamily="34" charset="0"/>
                <a:ea typeface="Tahoma" panose="020B0604030504040204" pitchFamily="34" charset="0"/>
                <a:cs typeface="Tahoma" panose="020B0604030504040204" pitchFamily="34" charset="0"/>
              </a:rPr>
              <a:t> </a:t>
            </a:r>
            <a:r>
              <a:rPr sz="1600" b="1" dirty="0" err="1">
                <a:latin typeface="Tahoma" panose="020B0604030504040204" pitchFamily="34" charset="0"/>
                <a:ea typeface="Tahoma" panose="020B0604030504040204" pitchFamily="34" charset="0"/>
                <a:cs typeface="Tahoma" panose="020B0604030504040204" pitchFamily="34" charset="0"/>
              </a:rPr>
              <a:t>sejahtera</a:t>
            </a:r>
            <a:r>
              <a:rPr sz="1600" dirty="0">
                <a:latin typeface="Tahoma" panose="020B0604030504040204" pitchFamily="34" charset="0"/>
                <a:ea typeface="Tahoma" panose="020B0604030504040204" pitchFamily="34" charset="0"/>
                <a:cs typeface="Tahoma" panose="020B0604030504040204" pitchFamily="34" charset="0"/>
              </a:rPr>
              <a:t>.”</a:t>
            </a:r>
          </a:p>
          <a:p>
            <a:pPr marL="204470" marR="5080" indent="-192405" algn="r">
              <a:lnSpc>
                <a:spcPct val="100000"/>
              </a:lnSpc>
              <a:spcBef>
                <a:spcPts val="20"/>
              </a:spcBef>
            </a:pPr>
            <a:r>
              <a:rPr sz="1600" dirty="0">
                <a:latin typeface="Tahoma" panose="020B0604030504040204" pitchFamily="34" charset="0"/>
                <a:ea typeface="Tahoma" panose="020B0604030504040204" pitchFamily="34" charset="0"/>
                <a:cs typeface="Tahoma" panose="020B0604030504040204" pitchFamily="34" charset="0"/>
              </a:rPr>
              <a:t>“Mari kita hentikan dendam dan kebencian. Bangun kerukunan dan gotong- royong, inilah kepribadian bangsa Indonesia.”</a:t>
            </a:r>
          </a:p>
          <a:p>
            <a:pPr marL="314325" algn="r">
              <a:lnSpc>
                <a:spcPct val="100000"/>
              </a:lnSpc>
              <a:spcBef>
                <a:spcPts val="30"/>
              </a:spcBef>
            </a:pPr>
            <a:r>
              <a:rPr sz="1600" dirty="0">
                <a:latin typeface="Tahoma" panose="020B0604030504040204" pitchFamily="34" charset="0"/>
                <a:ea typeface="Tahoma" panose="020B0604030504040204" pitchFamily="34" charset="0"/>
                <a:cs typeface="Tahoma" panose="020B0604030504040204" pitchFamily="34" charset="0"/>
              </a:rPr>
              <a:t>(Pidato Presiden, 20 Oktober 2024)</a:t>
            </a:r>
          </a:p>
        </p:txBody>
      </p:sp>
      <p:sp>
        <p:nvSpPr>
          <p:cNvPr id="8" name="object 8"/>
          <p:cNvSpPr txBox="1"/>
          <p:nvPr/>
        </p:nvSpPr>
        <p:spPr>
          <a:xfrm>
            <a:off x="6171056" y="976629"/>
            <a:ext cx="6020944" cy="2167260"/>
          </a:xfrm>
          <a:prstGeom prst="rect">
            <a:avLst/>
          </a:prstGeom>
        </p:spPr>
        <p:txBody>
          <a:bodyPr vert="horz" wrap="square" lIns="0" tIns="165100" rIns="0" bIns="0" rtlCol="0">
            <a:spAutoFit/>
          </a:bodyPr>
          <a:lstStyle/>
          <a:p>
            <a:pPr marL="299085" indent="-286385">
              <a:lnSpc>
                <a:spcPct val="100000"/>
              </a:lnSpc>
              <a:spcBef>
                <a:spcPts val="1300"/>
              </a:spcBef>
              <a:buFont typeface="Wingdings"/>
              <a:buChar char=""/>
              <a:tabLst>
                <a:tab pos="299085" algn="l"/>
              </a:tabLst>
            </a:pPr>
            <a:r>
              <a:rPr lang="en-ID" sz="2400" b="1" dirty="0" err="1">
                <a:latin typeface="Tahoma" panose="020B0604030504040204" pitchFamily="34" charset="0"/>
                <a:ea typeface="Tahoma" panose="020B0604030504040204" pitchFamily="34" charset="0"/>
                <a:cs typeface="Tahoma" panose="020B0604030504040204" pitchFamily="34" charset="0"/>
              </a:rPr>
              <a:t>mencerdaskan</a:t>
            </a:r>
            <a:r>
              <a:rPr lang="en-ID" sz="2400" b="1" dirty="0">
                <a:latin typeface="Tahoma" panose="020B0604030504040204" pitchFamily="34" charset="0"/>
                <a:ea typeface="Tahoma" panose="020B0604030504040204" pitchFamily="34" charset="0"/>
                <a:cs typeface="Tahoma" panose="020B0604030504040204" pitchFamily="34" charset="0"/>
              </a:rPr>
              <a:t> </a:t>
            </a:r>
            <a:r>
              <a:rPr lang="en-ID" sz="2400" b="1" dirty="0" err="1">
                <a:latin typeface="Tahoma" panose="020B0604030504040204" pitchFamily="34" charset="0"/>
                <a:ea typeface="Tahoma" panose="020B0604030504040204" pitchFamily="34" charset="0"/>
                <a:cs typeface="Tahoma" panose="020B0604030504040204" pitchFamily="34" charset="0"/>
              </a:rPr>
              <a:t>kehidupan</a:t>
            </a:r>
            <a:r>
              <a:rPr lang="en-ID" sz="2400" b="1" dirty="0">
                <a:latin typeface="Tahoma" panose="020B0604030504040204" pitchFamily="34" charset="0"/>
                <a:ea typeface="Tahoma" panose="020B0604030504040204" pitchFamily="34" charset="0"/>
                <a:cs typeface="Tahoma" panose="020B0604030504040204" pitchFamily="34" charset="0"/>
              </a:rPr>
              <a:t> </a:t>
            </a:r>
            <a:r>
              <a:rPr lang="en-ID" sz="2400" b="1" dirty="0" err="1">
                <a:latin typeface="Tahoma" panose="020B0604030504040204" pitchFamily="34" charset="0"/>
                <a:ea typeface="Tahoma" panose="020B0604030504040204" pitchFamily="34" charset="0"/>
                <a:cs typeface="Tahoma" panose="020B0604030504040204" pitchFamily="34" charset="0"/>
              </a:rPr>
              <a:t>bangsa</a:t>
            </a:r>
            <a:r>
              <a:rPr lang="en-ID" sz="2400" dirty="0">
                <a:latin typeface="Tahoma" panose="020B0604030504040204" pitchFamily="34" charset="0"/>
                <a:ea typeface="Tahoma" panose="020B0604030504040204" pitchFamily="34" charset="0"/>
                <a:cs typeface="Tahoma" panose="020B0604030504040204" pitchFamily="34" charset="0"/>
              </a:rPr>
              <a:t>, dan</a:t>
            </a:r>
          </a:p>
          <a:p>
            <a:pPr marL="299085" marR="273050" indent="-287020">
              <a:lnSpc>
                <a:spcPct val="100000"/>
              </a:lnSpc>
              <a:spcBef>
                <a:spcPts val="1200"/>
              </a:spcBef>
              <a:buFont typeface="Wingdings"/>
              <a:buChar char=""/>
              <a:tabLst>
                <a:tab pos="299085" algn="l"/>
              </a:tabLst>
            </a:pPr>
            <a:r>
              <a:rPr lang="en-ID" sz="2400" dirty="0" err="1">
                <a:latin typeface="Tahoma" panose="020B0604030504040204" pitchFamily="34" charset="0"/>
                <a:ea typeface="Tahoma" panose="020B0604030504040204" pitchFamily="34" charset="0"/>
                <a:cs typeface="Tahoma" panose="020B0604030504040204" pitchFamily="34" charset="0"/>
              </a:rPr>
              <a:t>ikut</a:t>
            </a:r>
            <a:r>
              <a:rPr lang="en-ID" sz="2400" dirty="0">
                <a:latin typeface="Tahoma" panose="020B0604030504040204" pitchFamily="34" charset="0"/>
                <a:ea typeface="Tahoma" panose="020B0604030504040204" pitchFamily="34" charset="0"/>
                <a:cs typeface="Tahoma" panose="020B0604030504040204" pitchFamily="34" charset="0"/>
              </a:rPr>
              <a:t> </a:t>
            </a:r>
            <a:r>
              <a:rPr lang="en-ID" sz="2400" b="1" dirty="0" err="1">
                <a:latin typeface="Tahoma" panose="020B0604030504040204" pitchFamily="34" charset="0"/>
                <a:ea typeface="Tahoma" panose="020B0604030504040204" pitchFamily="34" charset="0"/>
                <a:cs typeface="Tahoma" panose="020B0604030504040204" pitchFamily="34" charset="0"/>
              </a:rPr>
              <a:t>melaksanakan</a:t>
            </a:r>
            <a:r>
              <a:rPr lang="en-ID" sz="2400" b="1" dirty="0">
                <a:latin typeface="Tahoma" panose="020B0604030504040204" pitchFamily="34" charset="0"/>
                <a:ea typeface="Tahoma" panose="020B0604030504040204" pitchFamily="34" charset="0"/>
                <a:cs typeface="Tahoma" panose="020B0604030504040204" pitchFamily="34" charset="0"/>
              </a:rPr>
              <a:t> </a:t>
            </a:r>
            <a:r>
              <a:rPr lang="en-ID" sz="2400" b="1" dirty="0" err="1">
                <a:latin typeface="Tahoma" panose="020B0604030504040204" pitchFamily="34" charset="0"/>
                <a:ea typeface="Tahoma" panose="020B0604030504040204" pitchFamily="34" charset="0"/>
                <a:cs typeface="Tahoma" panose="020B0604030504040204" pitchFamily="34" charset="0"/>
              </a:rPr>
              <a:t>ketertiban</a:t>
            </a:r>
            <a:r>
              <a:rPr lang="en-ID" sz="2400" b="1" dirty="0">
                <a:latin typeface="Tahoma" panose="020B0604030504040204" pitchFamily="34" charset="0"/>
                <a:ea typeface="Tahoma" panose="020B0604030504040204" pitchFamily="34" charset="0"/>
                <a:cs typeface="Tahoma" panose="020B0604030504040204" pitchFamily="34" charset="0"/>
              </a:rPr>
              <a:t> dunia </a:t>
            </a:r>
            <a:r>
              <a:rPr lang="en-ID" sz="2400" dirty="0">
                <a:latin typeface="Tahoma" panose="020B0604030504040204" pitchFamily="34" charset="0"/>
                <a:ea typeface="Tahoma" panose="020B0604030504040204" pitchFamily="34" charset="0"/>
                <a:cs typeface="Tahoma" panose="020B0604030504040204" pitchFamily="34" charset="0"/>
              </a:rPr>
              <a:t>yang </a:t>
            </a:r>
            <a:r>
              <a:rPr lang="en-ID" sz="2400" dirty="0" err="1">
                <a:latin typeface="Tahoma" panose="020B0604030504040204" pitchFamily="34" charset="0"/>
                <a:ea typeface="Tahoma" panose="020B0604030504040204" pitchFamily="34" charset="0"/>
                <a:cs typeface="Tahoma" panose="020B0604030504040204" pitchFamily="34" charset="0"/>
              </a:rPr>
              <a:t>berdasarkan</a:t>
            </a:r>
            <a:r>
              <a:rPr lang="en-ID" sz="2400" dirty="0">
                <a:latin typeface="Tahoma" panose="020B0604030504040204" pitchFamily="34" charset="0"/>
                <a:ea typeface="Tahoma" panose="020B0604030504040204" pitchFamily="34" charset="0"/>
                <a:cs typeface="Tahoma" panose="020B0604030504040204" pitchFamily="34" charset="0"/>
              </a:rPr>
              <a:t> </a:t>
            </a:r>
            <a:r>
              <a:rPr lang="en-ID" sz="2400" dirty="0" err="1">
                <a:latin typeface="Tahoma" panose="020B0604030504040204" pitchFamily="34" charset="0"/>
                <a:ea typeface="Tahoma" panose="020B0604030504040204" pitchFamily="34" charset="0"/>
                <a:cs typeface="Tahoma" panose="020B0604030504040204" pitchFamily="34" charset="0"/>
              </a:rPr>
              <a:t>kemerdekaan</a:t>
            </a:r>
            <a:r>
              <a:rPr lang="en-ID" sz="2400" dirty="0">
                <a:latin typeface="Tahoma" panose="020B0604030504040204" pitchFamily="34" charset="0"/>
                <a:ea typeface="Tahoma" panose="020B0604030504040204" pitchFamily="34" charset="0"/>
                <a:cs typeface="Tahoma" panose="020B0604030504040204" pitchFamily="34" charset="0"/>
              </a:rPr>
              <a:t>, </a:t>
            </a:r>
            <a:r>
              <a:rPr lang="en-ID" sz="2400" dirty="0" err="1">
                <a:latin typeface="Tahoma" panose="020B0604030504040204" pitchFamily="34" charset="0"/>
                <a:ea typeface="Tahoma" panose="020B0604030504040204" pitchFamily="34" charset="0"/>
                <a:cs typeface="Tahoma" panose="020B0604030504040204" pitchFamily="34" charset="0"/>
              </a:rPr>
              <a:t>perdamaian</a:t>
            </a:r>
            <a:r>
              <a:rPr lang="en-ID" sz="2400" dirty="0">
                <a:latin typeface="Tahoma" panose="020B0604030504040204" pitchFamily="34" charset="0"/>
                <a:ea typeface="Tahoma" panose="020B0604030504040204" pitchFamily="34" charset="0"/>
                <a:cs typeface="Tahoma" panose="020B0604030504040204" pitchFamily="34" charset="0"/>
              </a:rPr>
              <a:t> </a:t>
            </a:r>
            <a:r>
              <a:rPr lang="en-ID" sz="2400" dirty="0" err="1">
                <a:latin typeface="Tahoma" panose="020B0604030504040204" pitchFamily="34" charset="0"/>
                <a:ea typeface="Tahoma" panose="020B0604030504040204" pitchFamily="34" charset="0"/>
                <a:cs typeface="Tahoma" panose="020B0604030504040204" pitchFamily="34" charset="0"/>
              </a:rPr>
              <a:t>abadi</a:t>
            </a:r>
            <a:r>
              <a:rPr lang="en-ID" sz="2400" dirty="0">
                <a:latin typeface="Tahoma" panose="020B0604030504040204" pitchFamily="34" charset="0"/>
                <a:ea typeface="Tahoma" panose="020B0604030504040204" pitchFamily="34" charset="0"/>
                <a:cs typeface="Tahoma" panose="020B0604030504040204" pitchFamily="34" charset="0"/>
              </a:rPr>
              <a:t> dan </a:t>
            </a:r>
            <a:r>
              <a:rPr lang="en-ID" sz="2400" dirty="0" err="1">
                <a:latin typeface="Tahoma" panose="020B0604030504040204" pitchFamily="34" charset="0"/>
                <a:ea typeface="Tahoma" panose="020B0604030504040204" pitchFamily="34" charset="0"/>
                <a:cs typeface="Tahoma" panose="020B0604030504040204" pitchFamily="34" charset="0"/>
              </a:rPr>
              <a:t>keadilan</a:t>
            </a:r>
            <a:r>
              <a:rPr lang="en-ID" sz="2400" dirty="0">
                <a:latin typeface="Tahoma" panose="020B0604030504040204" pitchFamily="34" charset="0"/>
                <a:ea typeface="Tahoma" panose="020B0604030504040204" pitchFamily="34" charset="0"/>
                <a:cs typeface="Tahoma" panose="020B0604030504040204" pitchFamily="34" charset="0"/>
              </a:rPr>
              <a:t> </a:t>
            </a:r>
            <a:r>
              <a:rPr lang="en-ID" sz="2400" dirty="0" err="1">
                <a:latin typeface="Tahoma" panose="020B0604030504040204" pitchFamily="34" charset="0"/>
                <a:ea typeface="Tahoma" panose="020B0604030504040204" pitchFamily="34" charset="0"/>
                <a:cs typeface="Tahoma" panose="020B0604030504040204" pitchFamily="34" charset="0"/>
              </a:rPr>
              <a:t>sosial</a:t>
            </a:r>
            <a:endParaRPr lang="en-ID" sz="2400" dirty="0">
              <a:latin typeface="Tahoma" panose="020B0604030504040204" pitchFamily="34" charset="0"/>
              <a:ea typeface="Tahoma" panose="020B0604030504040204" pitchFamily="34" charset="0"/>
              <a:cs typeface="Tahoma" panose="020B0604030504040204" pitchFamily="34" charset="0"/>
            </a:endParaRPr>
          </a:p>
        </p:txBody>
      </p:sp>
      <p:pic>
        <p:nvPicPr>
          <p:cNvPr id="9" name="object 9"/>
          <p:cNvPicPr/>
          <p:nvPr/>
        </p:nvPicPr>
        <p:blipFill>
          <a:blip r:embed="rId3" cstate="print"/>
          <a:stretch>
            <a:fillRect/>
          </a:stretch>
        </p:blipFill>
        <p:spPr>
          <a:xfrm>
            <a:off x="568655" y="3397161"/>
            <a:ext cx="2498800" cy="3009138"/>
          </a:xfrm>
          <a:prstGeom prst="rect">
            <a:avLst/>
          </a:prstGeom>
        </p:spPr>
      </p:pic>
      <p:pic>
        <p:nvPicPr>
          <p:cNvPr id="10" name="object 10"/>
          <p:cNvPicPr/>
          <p:nvPr/>
        </p:nvPicPr>
        <p:blipFill>
          <a:blip r:embed="rId4" cstate="print"/>
          <a:stretch>
            <a:fillRect/>
          </a:stretch>
        </p:blipFill>
        <p:spPr>
          <a:xfrm>
            <a:off x="9343337" y="3429000"/>
            <a:ext cx="2640403" cy="3009138"/>
          </a:xfrm>
          <a:prstGeom prst="rect">
            <a:avLst/>
          </a:prstGeom>
        </p:spPr>
      </p:pic>
      <p:sp>
        <p:nvSpPr>
          <p:cNvPr id="11" name="object 11"/>
          <p:cNvSpPr txBox="1">
            <a:spLocks noGrp="1"/>
          </p:cNvSpPr>
          <p:nvPr>
            <p:ph type="sldNum" sz="quarter" idx="7"/>
          </p:nvPr>
        </p:nvSpPr>
        <p:spPr>
          <a:xfrm>
            <a:off x="11767438" y="6505836"/>
            <a:ext cx="432605" cy="215444"/>
          </a:xfrm>
          <a:prstGeom prst="rect">
            <a:avLst/>
          </a:prstGeom>
        </p:spPr>
        <p:txBody>
          <a:bodyPr vert="horz" wrap="square" lIns="0" tIns="0" rIns="0" bIns="0" rtlCol="0">
            <a:spAutoFit/>
          </a:bodyPr>
          <a:lstStyle/>
          <a:p>
            <a:pPr marL="139700">
              <a:lnSpc>
                <a:spcPct val="100000"/>
              </a:lnSpc>
            </a:pPr>
            <a:fld id="{81D60167-4931-47E6-BA6A-407CBD079E47}" type="slidenum">
              <a:rPr sz="1400" dirty="0"/>
              <a:t>4</a:t>
            </a:fld>
            <a:endParaRPr sz="1400"/>
          </a:p>
        </p:txBody>
      </p:sp>
      <p:sp>
        <p:nvSpPr>
          <p:cNvPr id="12" name="Rectangle 11">
            <a:extLst>
              <a:ext uri="{FF2B5EF4-FFF2-40B4-BE49-F238E27FC236}">
                <a16:creationId xmlns:a16="http://schemas.microsoft.com/office/drawing/2014/main" id="{CBEBF99F-5C24-4490-9D18-D865BB523002}"/>
              </a:ext>
            </a:extLst>
          </p:cNvPr>
          <p:cNvSpPr/>
          <p:nvPr/>
        </p:nvSpPr>
        <p:spPr>
          <a:xfrm>
            <a:off x="3163129" y="3575450"/>
            <a:ext cx="3048000" cy="2585323"/>
          </a:xfrm>
          <a:prstGeom prst="rect">
            <a:avLst/>
          </a:prstGeom>
        </p:spPr>
        <p:txBody>
          <a:bodyPr wrap="square">
            <a:spAutoFit/>
          </a:bodyPr>
          <a:lstStyle/>
          <a:p>
            <a:pPr marR="5080" algn="l">
              <a:lnSpc>
                <a:spcPct val="100000"/>
              </a:lnSpc>
              <a:spcBef>
                <a:spcPts val="1860"/>
              </a:spcBef>
            </a:pPr>
            <a:r>
              <a:rPr lang="en-ID" dirty="0">
                <a:solidFill>
                  <a:srgbClr val="2A2A2A"/>
                </a:solidFill>
                <a:latin typeface="Tahoma" panose="020B0604030504040204" pitchFamily="34" charset="0"/>
                <a:ea typeface="Tahoma" panose="020B0604030504040204" pitchFamily="34" charset="0"/>
                <a:cs typeface="Tahoma" panose="020B0604030504040204" pitchFamily="34" charset="0"/>
              </a:rPr>
              <a:t>“</a:t>
            </a:r>
            <a:r>
              <a:rPr lang="en-ID" b="1" dirty="0">
                <a:solidFill>
                  <a:srgbClr val="2A2A2A"/>
                </a:solidFill>
                <a:latin typeface="Tahoma" panose="020B0604030504040204" pitchFamily="34" charset="0"/>
                <a:ea typeface="Tahoma" panose="020B0604030504040204" pitchFamily="34" charset="0"/>
                <a:cs typeface="Tahoma" panose="020B0604030504040204" pitchFamily="34" charset="0"/>
              </a:rPr>
              <a:t>Negara </a:t>
            </a:r>
            <a:r>
              <a:rPr lang="en-ID" b="1" dirty="0" err="1">
                <a:solidFill>
                  <a:srgbClr val="2A2A2A"/>
                </a:solidFill>
                <a:latin typeface="Tahoma" panose="020B0604030504040204" pitchFamily="34" charset="0"/>
                <a:ea typeface="Tahoma" panose="020B0604030504040204" pitchFamily="34" charset="0"/>
                <a:cs typeface="Tahoma" panose="020B0604030504040204" pitchFamily="34" charset="0"/>
              </a:rPr>
              <a:t>Republik</a:t>
            </a:r>
            <a:r>
              <a:rPr lang="en-ID" b="1" dirty="0">
                <a:solidFill>
                  <a:srgbClr val="2A2A2A"/>
                </a:solidFill>
                <a:latin typeface="Tahoma" panose="020B0604030504040204" pitchFamily="34" charset="0"/>
                <a:ea typeface="Tahoma" panose="020B0604030504040204" pitchFamily="34" charset="0"/>
                <a:cs typeface="Tahoma" panose="020B0604030504040204" pitchFamily="34" charset="0"/>
              </a:rPr>
              <a:t> Indonesia </a:t>
            </a:r>
            <a:r>
              <a:rPr lang="en-ID" b="1" dirty="0" err="1">
                <a:solidFill>
                  <a:srgbClr val="2A2A2A"/>
                </a:solidFill>
                <a:latin typeface="Tahoma" panose="020B0604030504040204" pitchFamily="34" charset="0"/>
                <a:ea typeface="Tahoma" panose="020B0604030504040204" pitchFamily="34" charset="0"/>
                <a:cs typeface="Tahoma" panose="020B0604030504040204" pitchFamily="34" charset="0"/>
              </a:rPr>
              <a:t>ini</a:t>
            </a:r>
            <a:r>
              <a:rPr lang="en-ID" b="1" dirty="0">
                <a:solidFill>
                  <a:srgbClr val="2A2A2A"/>
                </a:solidFill>
                <a:latin typeface="Tahoma" panose="020B0604030504040204" pitchFamily="34" charset="0"/>
                <a:ea typeface="Tahoma" panose="020B0604030504040204" pitchFamily="34" charset="0"/>
                <a:cs typeface="Tahoma" panose="020B0604030504040204" pitchFamily="34" charset="0"/>
              </a:rPr>
              <a:t> </a:t>
            </a:r>
            <a:r>
              <a:rPr lang="en-ID" dirty="0" err="1">
                <a:solidFill>
                  <a:srgbClr val="2A2A2A"/>
                </a:solidFill>
                <a:latin typeface="Tahoma" panose="020B0604030504040204" pitchFamily="34" charset="0"/>
                <a:ea typeface="Tahoma" panose="020B0604030504040204" pitchFamily="34" charset="0"/>
                <a:cs typeface="Tahoma" panose="020B0604030504040204" pitchFamily="34" charset="0"/>
              </a:rPr>
              <a:t>bukan</a:t>
            </a:r>
            <a:r>
              <a:rPr lang="en-ID" dirty="0">
                <a:solidFill>
                  <a:srgbClr val="2A2A2A"/>
                </a:solidFill>
                <a:latin typeface="Tahoma" panose="020B0604030504040204" pitchFamily="34" charset="0"/>
                <a:ea typeface="Tahoma" panose="020B0604030504040204" pitchFamily="34" charset="0"/>
                <a:cs typeface="Tahoma" panose="020B0604030504040204" pitchFamily="34" charset="0"/>
              </a:rPr>
              <a:t> </a:t>
            </a:r>
            <a:r>
              <a:rPr lang="en-ID" dirty="0" err="1">
                <a:solidFill>
                  <a:srgbClr val="2A2A2A"/>
                </a:solidFill>
                <a:latin typeface="Tahoma" panose="020B0604030504040204" pitchFamily="34" charset="0"/>
                <a:ea typeface="Tahoma" panose="020B0604030504040204" pitchFamily="34" charset="0"/>
                <a:cs typeface="Tahoma" panose="020B0604030504040204" pitchFamily="34" charset="0"/>
              </a:rPr>
              <a:t>milik</a:t>
            </a:r>
            <a:r>
              <a:rPr lang="en-ID" dirty="0">
                <a:solidFill>
                  <a:srgbClr val="2A2A2A"/>
                </a:solidFill>
                <a:latin typeface="Tahoma" panose="020B0604030504040204" pitchFamily="34" charset="0"/>
                <a:ea typeface="Tahoma" panose="020B0604030504040204" pitchFamily="34" charset="0"/>
                <a:cs typeface="Tahoma" panose="020B0604030504040204" pitchFamily="34" charset="0"/>
              </a:rPr>
              <a:t> </a:t>
            </a:r>
            <a:r>
              <a:rPr lang="en-ID" dirty="0" err="1">
                <a:solidFill>
                  <a:srgbClr val="2A2A2A"/>
                </a:solidFill>
                <a:latin typeface="Tahoma" panose="020B0604030504040204" pitchFamily="34" charset="0"/>
                <a:ea typeface="Tahoma" panose="020B0604030504040204" pitchFamily="34" charset="0"/>
                <a:cs typeface="Tahoma" panose="020B0604030504040204" pitchFamily="34" charset="0"/>
              </a:rPr>
              <a:t>sesuatu</a:t>
            </a:r>
            <a:r>
              <a:rPr lang="en-ID" dirty="0">
                <a:solidFill>
                  <a:srgbClr val="2A2A2A"/>
                </a:solidFill>
                <a:latin typeface="Tahoma" panose="020B0604030504040204" pitchFamily="34" charset="0"/>
                <a:ea typeface="Tahoma" panose="020B0604030504040204" pitchFamily="34" charset="0"/>
                <a:cs typeface="Tahoma" panose="020B0604030504040204" pitchFamily="34" charset="0"/>
              </a:rPr>
              <a:t> </a:t>
            </a:r>
            <a:r>
              <a:rPr lang="en-ID" dirty="0" err="1">
                <a:solidFill>
                  <a:srgbClr val="2A2A2A"/>
                </a:solidFill>
                <a:latin typeface="Tahoma" panose="020B0604030504040204" pitchFamily="34" charset="0"/>
                <a:ea typeface="Tahoma" panose="020B0604030504040204" pitchFamily="34" charset="0"/>
                <a:cs typeface="Tahoma" panose="020B0604030504040204" pitchFamily="34" charset="0"/>
              </a:rPr>
              <a:t>golongan</a:t>
            </a:r>
            <a:r>
              <a:rPr lang="en-ID" dirty="0">
                <a:solidFill>
                  <a:srgbClr val="2A2A2A"/>
                </a:solidFill>
                <a:latin typeface="Tahoma" panose="020B0604030504040204" pitchFamily="34" charset="0"/>
                <a:ea typeface="Tahoma" panose="020B0604030504040204" pitchFamily="34" charset="0"/>
                <a:cs typeface="Tahoma" panose="020B0604030504040204" pitchFamily="34" charset="0"/>
              </a:rPr>
              <a:t>, </a:t>
            </a:r>
            <a:r>
              <a:rPr lang="en-ID" dirty="0" err="1">
                <a:solidFill>
                  <a:srgbClr val="2A2A2A"/>
                </a:solidFill>
                <a:latin typeface="Tahoma" panose="020B0604030504040204" pitchFamily="34" charset="0"/>
                <a:ea typeface="Tahoma" panose="020B0604030504040204" pitchFamily="34" charset="0"/>
                <a:cs typeface="Tahoma" panose="020B0604030504040204" pitchFamily="34" charset="0"/>
              </a:rPr>
              <a:t>bukan</a:t>
            </a:r>
            <a:r>
              <a:rPr lang="en-ID" dirty="0">
                <a:solidFill>
                  <a:srgbClr val="2A2A2A"/>
                </a:solidFill>
                <a:latin typeface="Tahoma" panose="020B0604030504040204" pitchFamily="34" charset="0"/>
                <a:ea typeface="Tahoma" panose="020B0604030504040204" pitchFamily="34" charset="0"/>
                <a:cs typeface="Tahoma" panose="020B0604030504040204" pitchFamily="34" charset="0"/>
              </a:rPr>
              <a:t> </a:t>
            </a:r>
            <a:r>
              <a:rPr lang="en-ID" dirty="0" err="1">
                <a:solidFill>
                  <a:srgbClr val="2A2A2A"/>
                </a:solidFill>
                <a:latin typeface="Tahoma" panose="020B0604030504040204" pitchFamily="34" charset="0"/>
                <a:ea typeface="Tahoma" panose="020B0604030504040204" pitchFamily="34" charset="0"/>
                <a:cs typeface="Tahoma" panose="020B0604030504040204" pitchFamily="34" charset="0"/>
              </a:rPr>
              <a:t>milik</a:t>
            </a:r>
            <a:r>
              <a:rPr lang="en-ID" dirty="0">
                <a:solidFill>
                  <a:srgbClr val="2A2A2A"/>
                </a:solidFill>
                <a:latin typeface="Tahoma" panose="020B0604030504040204" pitchFamily="34" charset="0"/>
                <a:ea typeface="Tahoma" panose="020B0604030504040204" pitchFamily="34" charset="0"/>
                <a:cs typeface="Tahoma" panose="020B0604030504040204" pitchFamily="34" charset="0"/>
              </a:rPr>
              <a:t> </a:t>
            </a:r>
            <a:r>
              <a:rPr lang="en-ID" dirty="0" err="1">
                <a:solidFill>
                  <a:srgbClr val="2A2A2A"/>
                </a:solidFill>
                <a:latin typeface="Tahoma" panose="020B0604030504040204" pitchFamily="34" charset="0"/>
                <a:ea typeface="Tahoma" panose="020B0604030504040204" pitchFamily="34" charset="0"/>
                <a:cs typeface="Tahoma" panose="020B0604030504040204" pitchFamily="34" charset="0"/>
              </a:rPr>
              <a:t>sesuatu</a:t>
            </a:r>
            <a:r>
              <a:rPr lang="en-ID" dirty="0">
                <a:solidFill>
                  <a:srgbClr val="2A2A2A"/>
                </a:solidFill>
                <a:latin typeface="Tahoma" panose="020B0604030504040204" pitchFamily="34" charset="0"/>
                <a:ea typeface="Tahoma" panose="020B0604030504040204" pitchFamily="34" charset="0"/>
                <a:cs typeface="Tahoma" panose="020B0604030504040204" pitchFamily="34" charset="0"/>
              </a:rPr>
              <a:t> agama, </a:t>
            </a:r>
            <a:r>
              <a:rPr lang="en-ID" dirty="0" err="1">
                <a:solidFill>
                  <a:srgbClr val="2A2A2A"/>
                </a:solidFill>
                <a:latin typeface="Tahoma" panose="020B0604030504040204" pitchFamily="34" charset="0"/>
                <a:ea typeface="Tahoma" panose="020B0604030504040204" pitchFamily="34" charset="0"/>
                <a:cs typeface="Tahoma" panose="020B0604030504040204" pitchFamily="34" charset="0"/>
              </a:rPr>
              <a:t>bukan</a:t>
            </a:r>
            <a:r>
              <a:rPr lang="en-ID" dirty="0">
                <a:solidFill>
                  <a:srgbClr val="2A2A2A"/>
                </a:solidFill>
                <a:latin typeface="Tahoma" panose="020B0604030504040204" pitchFamily="34" charset="0"/>
                <a:ea typeface="Tahoma" panose="020B0604030504040204" pitchFamily="34" charset="0"/>
                <a:cs typeface="Tahoma" panose="020B0604030504040204" pitchFamily="34" charset="0"/>
              </a:rPr>
              <a:t> </a:t>
            </a:r>
            <a:r>
              <a:rPr lang="en-ID" dirty="0" err="1">
                <a:solidFill>
                  <a:srgbClr val="2A2A2A"/>
                </a:solidFill>
                <a:latin typeface="Tahoma" panose="020B0604030504040204" pitchFamily="34" charset="0"/>
                <a:ea typeface="Tahoma" panose="020B0604030504040204" pitchFamily="34" charset="0"/>
                <a:cs typeface="Tahoma" panose="020B0604030504040204" pitchFamily="34" charset="0"/>
              </a:rPr>
              <a:t>milik</a:t>
            </a:r>
            <a:r>
              <a:rPr lang="en-ID" dirty="0">
                <a:solidFill>
                  <a:srgbClr val="2A2A2A"/>
                </a:solidFill>
                <a:latin typeface="Tahoma" panose="020B0604030504040204" pitchFamily="34" charset="0"/>
                <a:ea typeface="Tahoma" panose="020B0604030504040204" pitchFamily="34" charset="0"/>
                <a:cs typeface="Tahoma" panose="020B0604030504040204" pitchFamily="34" charset="0"/>
              </a:rPr>
              <a:t> </a:t>
            </a:r>
            <a:r>
              <a:rPr lang="en-ID" dirty="0" err="1">
                <a:solidFill>
                  <a:srgbClr val="2A2A2A"/>
                </a:solidFill>
                <a:latin typeface="Tahoma" panose="020B0604030504040204" pitchFamily="34" charset="0"/>
                <a:ea typeface="Tahoma" panose="020B0604030504040204" pitchFamily="34" charset="0"/>
                <a:cs typeface="Tahoma" panose="020B0604030504040204" pitchFamily="34" charset="0"/>
              </a:rPr>
              <a:t>sesuatu</a:t>
            </a:r>
            <a:r>
              <a:rPr lang="en-ID" dirty="0">
                <a:solidFill>
                  <a:srgbClr val="2A2A2A"/>
                </a:solidFill>
                <a:latin typeface="Tahoma" panose="020B0604030504040204" pitchFamily="34" charset="0"/>
                <a:ea typeface="Tahoma" panose="020B0604030504040204" pitchFamily="34" charset="0"/>
                <a:cs typeface="Tahoma" panose="020B0604030504040204" pitchFamily="34" charset="0"/>
              </a:rPr>
              <a:t> </a:t>
            </a:r>
            <a:r>
              <a:rPr lang="en-ID" dirty="0" err="1">
                <a:solidFill>
                  <a:srgbClr val="2A2A2A"/>
                </a:solidFill>
                <a:latin typeface="Tahoma" panose="020B0604030504040204" pitchFamily="34" charset="0"/>
                <a:ea typeface="Tahoma" panose="020B0604030504040204" pitchFamily="34" charset="0"/>
                <a:cs typeface="Tahoma" panose="020B0604030504040204" pitchFamily="34" charset="0"/>
              </a:rPr>
              <a:t>suku</a:t>
            </a:r>
            <a:r>
              <a:rPr lang="en-ID" dirty="0">
                <a:solidFill>
                  <a:srgbClr val="2A2A2A"/>
                </a:solidFill>
                <a:latin typeface="Tahoma" panose="020B0604030504040204" pitchFamily="34" charset="0"/>
                <a:ea typeface="Tahoma" panose="020B0604030504040204" pitchFamily="34" charset="0"/>
                <a:cs typeface="Tahoma" panose="020B0604030504040204" pitchFamily="34" charset="0"/>
              </a:rPr>
              <a:t>, </a:t>
            </a:r>
            <a:r>
              <a:rPr lang="en-ID" dirty="0" err="1">
                <a:solidFill>
                  <a:srgbClr val="2A2A2A"/>
                </a:solidFill>
                <a:latin typeface="Tahoma" panose="020B0604030504040204" pitchFamily="34" charset="0"/>
                <a:ea typeface="Tahoma" panose="020B0604030504040204" pitchFamily="34" charset="0"/>
                <a:cs typeface="Tahoma" panose="020B0604030504040204" pitchFamily="34" charset="0"/>
              </a:rPr>
              <a:t>bukan</a:t>
            </a:r>
            <a:r>
              <a:rPr lang="en-ID" dirty="0">
                <a:solidFill>
                  <a:srgbClr val="2A2A2A"/>
                </a:solidFill>
                <a:latin typeface="Tahoma" panose="020B0604030504040204" pitchFamily="34" charset="0"/>
                <a:ea typeface="Tahoma" panose="020B0604030504040204" pitchFamily="34" charset="0"/>
                <a:cs typeface="Tahoma" panose="020B0604030504040204" pitchFamily="34" charset="0"/>
              </a:rPr>
              <a:t> </a:t>
            </a:r>
            <a:r>
              <a:rPr lang="en-ID" dirty="0" err="1">
                <a:solidFill>
                  <a:srgbClr val="2A2A2A"/>
                </a:solidFill>
                <a:latin typeface="Tahoma" panose="020B0604030504040204" pitchFamily="34" charset="0"/>
                <a:ea typeface="Tahoma" panose="020B0604030504040204" pitchFamily="34" charset="0"/>
                <a:cs typeface="Tahoma" panose="020B0604030504040204" pitchFamily="34" charset="0"/>
              </a:rPr>
              <a:t>milik</a:t>
            </a:r>
            <a:r>
              <a:rPr lang="en-ID" dirty="0">
                <a:solidFill>
                  <a:srgbClr val="2A2A2A"/>
                </a:solidFill>
                <a:latin typeface="Tahoma" panose="020B0604030504040204" pitchFamily="34" charset="0"/>
                <a:ea typeface="Tahoma" panose="020B0604030504040204" pitchFamily="34" charset="0"/>
                <a:cs typeface="Tahoma" panose="020B0604030504040204" pitchFamily="34" charset="0"/>
              </a:rPr>
              <a:t> </a:t>
            </a:r>
            <a:r>
              <a:rPr lang="en-ID" dirty="0" err="1">
                <a:solidFill>
                  <a:srgbClr val="2A2A2A"/>
                </a:solidFill>
                <a:latin typeface="Tahoma" panose="020B0604030504040204" pitchFamily="34" charset="0"/>
                <a:ea typeface="Tahoma" panose="020B0604030504040204" pitchFamily="34" charset="0"/>
                <a:cs typeface="Tahoma" panose="020B0604030504040204" pitchFamily="34" charset="0"/>
              </a:rPr>
              <a:t>sesuatu</a:t>
            </a:r>
            <a:r>
              <a:rPr lang="en-ID" dirty="0">
                <a:solidFill>
                  <a:srgbClr val="2A2A2A"/>
                </a:solidFill>
                <a:latin typeface="Tahoma" panose="020B0604030504040204" pitchFamily="34" charset="0"/>
                <a:ea typeface="Tahoma" panose="020B0604030504040204" pitchFamily="34" charset="0"/>
                <a:cs typeface="Tahoma" panose="020B0604030504040204" pitchFamily="34" charset="0"/>
              </a:rPr>
              <a:t> </a:t>
            </a:r>
            <a:r>
              <a:rPr lang="en-ID" dirty="0" err="1">
                <a:solidFill>
                  <a:srgbClr val="2A2A2A"/>
                </a:solidFill>
                <a:latin typeface="Tahoma" panose="020B0604030504040204" pitchFamily="34" charset="0"/>
                <a:ea typeface="Tahoma" panose="020B0604030504040204" pitchFamily="34" charset="0"/>
                <a:cs typeface="Tahoma" panose="020B0604030504040204" pitchFamily="34" charset="0"/>
              </a:rPr>
              <a:t>golongan</a:t>
            </a:r>
            <a:r>
              <a:rPr lang="en-ID" dirty="0">
                <a:solidFill>
                  <a:srgbClr val="2A2A2A"/>
                </a:solidFill>
                <a:latin typeface="Tahoma" panose="020B0604030504040204" pitchFamily="34" charset="0"/>
                <a:ea typeface="Tahoma" panose="020B0604030504040204" pitchFamily="34" charset="0"/>
                <a:cs typeface="Tahoma" panose="020B0604030504040204" pitchFamily="34" charset="0"/>
              </a:rPr>
              <a:t> </a:t>
            </a:r>
            <a:r>
              <a:rPr lang="en-ID" dirty="0" err="1">
                <a:solidFill>
                  <a:srgbClr val="2A2A2A"/>
                </a:solidFill>
                <a:latin typeface="Tahoma" panose="020B0604030504040204" pitchFamily="34" charset="0"/>
                <a:ea typeface="Tahoma" panose="020B0604030504040204" pitchFamily="34" charset="0"/>
                <a:cs typeface="Tahoma" panose="020B0604030504040204" pitchFamily="34" charset="0"/>
              </a:rPr>
              <a:t>adat</a:t>
            </a:r>
            <a:r>
              <a:rPr lang="en-ID" dirty="0">
                <a:solidFill>
                  <a:srgbClr val="2A2A2A"/>
                </a:solidFill>
                <a:latin typeface="Tahoma" panose="020B0604030504040204" pitchFamily="34" charset="0"/>
                <a:ea typeface="Tahoma" panose="020B0604030504040204" pitchFamily="34" charset="0"/>
                <a:cs typeface="Tahoma" panose="020B0604030504040204" pitchFamily="34" charset="0"/>
              </a:rPr>
              <a:t>- </a:t>
            </a:r>
            <a:r>
              <a:rPr lang="en-ID" dirty="0" err="1">
                <a:solidFill>
                  <a:srgbClr val="2A2A2A"/>
                </a:solidFill>
                <a:latin typeface="Tahoma" panose="020B0604030504040204" pitchFamily="34" charset="0"/>
                <a:ea typeface="Tahoma" panose="020B0604030504040204" pitchFamily="34" charset="0"/>
                <a:cs typeface="Tahoma" panose="020B0604030504040204" pitchFamily="34" charset="0"/>
              </a:rPr>
              <a:t>istiadat</a:t>
            </a:r>
            <a:r>
              <a:rPr lang="en-ID" dirty="0">
                <a:solidFill>
                  <a:srgbClr val="2A2A2A"/>
                </a:solidFill>
                <a:latin typeface="Tahoma" panose="020B0604030504040204" pitchFamily="34" charset="0"/>
                <a:ea typeface="Tahoma" panose="020B0604030504040204" pitchFamily="34" charset="0"/>
                <a:cs typeface="Tahoma" panose="020B0604030504040204" pitchFamily="34" charset="0"/>
              </a:rPr>
              <a:t>, </a:t>
            </a:r>
            <a:r>
              <a:rPr lang="en-ID" dirty="0" err="1">
                <a:solidFill>
                  <a:srgbClr val="2A2A2A"/>
                </a:solidFill>
                <a:latin typeface="Tahoma" panose="020B0604030504040204" pitchFamily="34" charset="0"/>
                <a:ea typeface="Tahoma" panose="020B0604030504040204" pitchFamily="34" charset="0"/>
                <a:cs typeface="Tahoma" panose="020B0604030504040204" pitchFamily="34" charset="0"/>
              </a:rPr>
              <a:t>tapi</a:t>
            </a:r>
            <a:r>
              <a:rPr lang="en-ID" dirty="0">
                <a:solidFill>
                  <a:srgbClr val="2A2A2A"/>
                </a:solidFill>
                <a:latin typeface="Tahoma" panose="020B0604030504040204" pitchFamily="34" charset="0"/>
                <a:ea typeface="Tahoma" panose="020B0604030504040204" pitchFamily="34" charset="0"/>
                <a:cs typeface="Tahoma" panose="020B0604030504040204" pitchFamily="34" charset="0"/>
              </a:rPr>
              <a:t> </a:t>
            </a:r>
            <a:r>
              <a:rPr lang="en-ID" b="1" dirty="0" err="1">
                <a:solidFill>
                  <a:srgbClr val="2A2A2A"/>
                </a:solidFill>
                <a:latin typeface="Tahoma" panose="020B0604030504040204" pitchFamily="34" charset="0"/>
                <a:ea typeface="Tahoma" panose="020B0604030504040204" pitchFamily="34" charset="0"/>
                <a:cs typeface="Tahoma" panose="020B0604030504040204" pitchFamily="34" charset="0"/>
              </a:rPr>
              <a:t>milik</a:t>
            </a:r>
            <a:r>
              <a:rPr lang="en-ID" b="1" dirty="0">
                <a:solidFill>
                  <a:srgbClr val="2A2A2A"/>
                </a:solidFill>
                <a:latin typeface="Tahoma" panose="020B0604030504040204" pitchFamily="34" charset="0"/>
                <a:ea typeface="Tahoma" panose="020B0604030504040204" pitchFamily="34" charset="0"/>
                <a:cs typeface="Tahoma" panose="020B0604030504040204" pitchFamily="34" charset="0"/>
              </a:rPr>
              <a:t> </a:t>
            </a:r>
            <a:r>
              <a:rPr lang="en-ID" b="1" dirty="0" err="1">
                <a:solidFill>
                  <a:srgbClr val="2A2A2A"/>
                </a:solidFill>
                <a:latin typeface="Tahoma" panose="020B0604030504040204" pitchFamily="34" charset="0"/>
                <a:ea typeface="Tahoma" panose="020B0604030504040204" pitchFamily="34" charset="0"/>
                <a:cs typeface="Tahoma" panose="020B0604030504040204" pitchFamily="34" charset="0"/>
              </a:rPr>
              <a:t>kita</a:t>
            </a:r>
            <a:r>
              <a:rPr lang="en-ID" b="1" dirty="0">
                <a:solidFill>
                  <a:srgbClr val="2A2A2A"/>
                </a:solidFill>
                <a:latin typeface="Tahoma" panose="020B0604030504040204" pitchFamily="34" charset="0"/>
                <a:ea typeface="Tahoma" panose="020B0604030504040204" pitchFamily="34" charset="0"/>
                <a:cs typeface="Tahoma" panose="020B0604030504040204" pitchFamily="34" charset="0"/>
              </a:rPr>
              <a:t> </a:t>
            </a:r>
            <a:r>
              <a:rPr lang="en-ID" b="1" dirty="0" err="1">
                <a:solidFill>
                  <a:srgbClr val="2A2A2A"/>
                </a:solidFill>
                <a:latin typeface="Tahoma" panose="020B0604030504040204" pitchFamily="34" charset="0"/>
                <a:ea typeface="Tahoma" panose="020B0604030504040204" pitchFamily="34" charset="0"/>
                <a:cs typeface="Tahoma" panose="020B0604030504040204" pitchFamily="34" charset="0"/>
              </a:rPr>
              <a:t>semua</a:t>
            </a:r>
            <a:r>
              <a:rPr lang="en-ID" b="1" dirty="0">
                <a:solidFill>
                  <a:srgbClr val="2A2A2A"/>
                </a:solidFill>
                <a:latin typeface="Tahoma" panose="020B0604030504040204" pitchFamily="34" charset="0"/>
                <a:ea typeface="Tahoma" panose="020B0604030504040204" pitchFamily="34" charset="0"/>
                <a:cs typeface="Tahoma" panose="020B0604030504040204" pitchFamily="34" charset="0"/>
              </a:rPr>
              <a:t> </a:t>
            </a:r>
            <a:r>
              <a:rPr lang="en-ID" b="1" dirty="0" err="1">
                <a:solidFill>
                  <a:srgbClr val="2A2A2A"/>
                </a:solidFill>
                <a:latin typeface="Tahoma" panose="020B0604030504040204" pitchFamily="34" charset="0"/>
                <a:ea typeface="Tahoma" panose="020B0604030504040204" pitchFamily="34" charset="0"/>
                <a:cs typeface="Tahoma" panose="020B0604030504040204" pitchFamily="34" charset="0"/>
              </a:rPr>
              <a:t>dari</a:t>
            </a:r>
            <a:r>
              <a:rPr lang="en-ID" b="1" dirty="0">
                <a:solidFill>
                  <a:srgbClr val="2A2A2A"/>
                </a:solidFill>
                <a:latin typeface="Tahoma" panose="020B0604030504040204" pitchFamily="34" charset="0"/>
                <a:ea typeface="Tahoma" panose="020B0604030504040204" pitchFamily="34" charset="0"/>
                <a:cs typeface="Tahoma" panose="020B0604030504040204" pitchFamily="34" charset="0"/>
              </a:rPr>
              <a:t> </a:t>
            </a:r>
            <a:r>
              <a:rPr lang="en-ID" b="1" dirty="0" err="1">
                <a:solidFill>
                  <a:srgbClr val="2A2A2A"/>
                </a:solidFill>
                <a:latin typeface="Tahoma" panose="020B0604030504040204" pitchFamily="34" charset="0"/>
                <a:ea typeface="Tahoma" panose="020B0604030504040204" pitchFamily="34" charset="0"/>
                <a:cs typeface="Tahoma" panose="020B0604030504040204" pitchFamily="34" charset="0"/>
              </a:rPr>
              <a:t>Sabang</a:t>
            </a:r>
            <a:r>
              <a:rPr lang="en-ID" b="1" dirty="0">
                <a:solidFill>
                  <a:srgbClr val="2A2A2A"/>
                </a:solidFill>
                <a:latin typeface="Tahoma" panose="020B0604030504040204" pitchFamily="34" charset="0"/>
                <a:ea typeface="Tahoma" panose="020B0604030504040204" pitchFamily="34" charset="0"/>
                <a:cs typeface="Tahoma" panose="020B0604030504040204" pitchFamily="34" charset="0"/>
              </a:rPr>
              <a:t> </a:t>
            </a:r>
            <a:r>
              <a:rPr lang="en-ID" b="1" dirty="0" err="1">
                <a:solidFill>
                  <a:srgbClr val="2A2A2A"/>
                </a:solidFill>
                <a:latin typeface="Tahoma" panose="020B0604030504040204" pitchFamily="34" charset="0"/>
                <a:ea typeface="Tahoma" panose="020B0604030504040204" pitchFamily="34" charset="0"/>
                <a:cs typeface="Tahoma" panose="020B0604030504040204" pitchFamily="34" charset="0"/>
              </a:rPr>
              <a:t>sampai</a:t>
            </a:r>
            <a:r>
              <a:rPr lang="en-ID" b="1" dirty="0">
                <a:solidFill>
                  <a:srgbClr val="2A2A2A"/>
                </a:solidFill>
                <a:latin typeface="Tahoma" panose="020B0604030504040204" pitchFamily="34" charset="0"/>
                <a:ea typeface="Tahoma" panose="020B0604030504040204" pitchFamily="34" charset="0"/>
                <a:cs typeface="Tahoma" panose="020B0604030504040204" pitchFamily="34" charset="0"/>
              </a:rPr>
              <a:t> </a:t>
            </a:r>
            <a:r>
              <a:rPr lang="en-ID" b="1" dirty="0" err="1">
                <a:solidFill>
                  <a:srgbClr val="2A2A2A"/>
                </a:solidFill>
                <a:latin typeface="Tahoma" panose="020B0604030504040204" pitchFamily="34" charset="0"/>
                <a:ea typeface="Tahoma" panose="020B0604030504040204" pitchFamily="34" charset="0"/>
                <a:cs typeface="Tahoma" panose="020B0604030504040204" pitchFamily="34" charset="0"/>
              </a:rPr>
              <a:t>Merauke</a:t>
            </a:r>
            <a:r>
              <a:rPr lang="en-ID" dirty="0">
                <a:solidFill>
                  <a:srgbClr val="2A2A2A"/>
                </a:solidFill>
                <a:latin typeface="Tahoma" panose="020B0604030504040204" pitchFamily="34" charset="0"/>
                <a:ea typeface="Tahoma" panose="020B0604030504040204" pitchFamily="34" charset="0"/>
                <a:cs typeface="Tahoma" panose="020B0604030504040204" pitchFamily="34" charset="0"/>
              </a:rPr>
              <a:t>!”</a:t>
            </a:r>
            <a:endParaRPr lang="en-ID"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0400" y="1322705"/>
            <a:ext cx="6165850" cy="5111115"/>
          </a:xfrm>
          <a:custGeom>
            <a:avLst/>
            <a:gdLst/>
            <a:ahLst/>
            <a:cxnLst/>
            <a:rect l="l" t="t" r="r" b="b"/>
            <a:pathLst>
              <a:path w="6165850" h="5111115">
                <a:moveTo>
                  <a:pt x="6165596" y="0"/>
                </a:moveTo>
                <a:lnTo>
                  <a:pt x="0" y="0"/>
                </a:lnTo>
                <a:lnTo>
                  <a:pt x="0" y="5110734"/>
                </a:lnTo>
                <a:lnTo>
                  <a:pt x="6165596" y="5110734"/>
                </a:lnTo>
                <a:lnTo>
                  <a:pt x="6165596" y="0"/>
                </a:lnTo>
                <a:close/>
              </a:path>
            </a:pathLst>
          </a:custGeom>
          <a:solidFill>
            <a:srgbClr val="001F5F"/>
          </a:solidFill>
        </p:spPr>
        <p:txBody>
          <a:bodyPr wrap="square" lIns="0" tIns="0" rIns="0" bIns="0" rtlCol="0"/>
          <a:lstStyle/>
          <a:p>
            <a:endParaRPr/>
          </a:p>
        </p:txBody>
      </p:sp>
      <p:sp>
        <p:nvSpPr>
          <p:cNvPr id="3" name="object 3"/>
          <p:cNvSpPr/>
          <p:nvPr/>
        </p:nvSpPr>
        <p:spPr>
          <a:xfrm>
            <a:off x="7235570" y="1308608"/>
            <a:ext cx="4363720" cy="1499870"/>
          </a:xfrm>
          <a:custGeom>
            <a:avLst/>
            <a:gdLst/>
            <a:ahLst/>
            <a:cxnLst/>
            <a:rect l="l" t="t" r="r" b="b"/>
            <a:pathLst>
              <a:path w="4363720" h="1499870">
                <a:moveTo>
                  <a:pt x="4291457" y="0"/>
                </a:moveTo>
                <a:lnTo>
                  <a:pt x="72262" y="0"/>
                </a:lnTo>
                <a:lnTo>
                  <a:pt x="44148" y="5681"/>
                </a:lnTo>
                <a:lnTo>
                  <a:pt x="21177" y="21161"/>
                </a:lnTo>
                <a:lnTo>
                  <a:pt x="5683" y="44094"/>
                </a:lnTo>
                <a:lnTo>
                  <a:pt x="0" y="72136"/>
                </a:lnTo>
                <a:lnTo>
                  <a:pt x="0" y="1427733"/>
                </a:lnTo>
                <a:lnTo>
                  <a:pt x="5683" y="1455775"/>
                </a:lnTo>
                <a:lnTo>
                  <a:pt x="21177" y="1478708"/>
                </a:lnTo>
                <a:lnTo>
                  <a:pt x="44148" y="1494188"/>
                </a:lnTo>
                <a:lnTo>
                  <a:pt x="72262" y="1499869"/>
                </a:lnTo>
                <a:lnTo>
                  <a:pt x="4291457" y="1499869"/>
                </a:lnTo>
                <a:lnTo>
                  <a:pt x="4319551" y="1494188"/>
                </a:lnTo>
                <a:lnTo>
                  <a:pt x="4342479" y="1478708"/>
                </a:lnTo>
                <a:lnTo>
                  <a:pt x="4357929" y="1455775"/>
                </a:lnTo>
                <a:lnTo>
                  <a:pt x="4363593" y="1427733"/>
                </a:lnTo>
                <a:lnTo>
                  <a:pt x="4363593" y="72136"/>
                </a:lnTo>
                <a:lnTo>
                  <a:pt x="4357929" y="44094"/>
                </a:lnTo>
                <a:lnTo>
                  <a:pt x="4342479" y="21161"/>
                </a:lnTo>
                <a:lnTo>
                  <a:pt x="4319551" y="5681"/>
                </a:lnTo>
                <a:lnTo>
                  <a:pt x="4291457" y="0"/>
                </a:lnTo>
                <a:close/>
              </a:path>
            </a:pathLst>
          </a:custGeom>
          <a:solidFill>
            <a:srgbClr val="001F5F"/>
          </a:solidFill>
        </p:spPr>
        <p:txBody>
          <a:bodyPr wrap="square" lIns="0" tIns="0" rIns="0" bIns="0" rtlCol="0"/>
          <a:lstStyle/>
          <a:p>
            <a:endParaRPr/>
          </a:p>
        </p:txBody>
      </p:sp>
      <p:sp>
        <p:nvSpPr>
          <p:cNvPr id="4" name="object 4"/>
          <p:cNvSpPr/>
          <p:nvPr/>
        </p:nvSpPr>
        <p:spPr>
          <a:xfrm>
            <a:off x="7237856" y="3125342"/>
            <a:ext cx="4363720" cy="1499870"/>
          </a:xfrm>
          <a:custGeom>
            <a:avLst/>
            <a:gdLst/>
            <a:ahLst/>
            <a:cxnLst/>
            <a:rect l="l" t="t" r="r" b="b"/>
            <a:pathLst>
              <a:path w="4363720" h="1499870">
                <a:moveTo>
                  <a:pt x="4310507" y="0"/>
                </a:moveTo>
                <a:lnTo>
                  <a:pt x="53086" y="0"/>
                </a:lnTo>
                <a:lnTo>
                  <a:pt x="32414" y="4169"/>
                </a:lnTo>
                <a:lnTo>
                  <a:pt x="15541" y="15541"/>
                </a:lnTo>
                <a:lnTo>
                  <a:pt x="4169" y="32414"/>
                </a:lnTo>
                <a:lnTo>
                  <a:pt x="0" y="53086"/>
                </a:lnTo>
                <a:lnTo>
                  <a:pt x="0" y="1446657"/>
                </a:lnTo>
                <a:lnTo>
                  <a:pt x="4169" y="1467348"/>
                </a:lnTo>
                <a:lnTo>
                  <a:pt x="15541" y="1484264"/>
                </a:lnTo>
                <a:lnTo>
                  <a:pt x="32414" y="1495680"/>
                </a:lnTo>
                <a:lnTo>
                  <a:pt x="53086" y="1499870"/>
                </a:lnTo>
                <a:lnTo>
                  <a:pt x="4310507" y="1499870"/>
                </a:lnTo>
                <a:lnTo>
                  <a:pt x="4331178" y="1495680"/>
                </a:lnTo>
                <a:lnTo>
                  <a:pt x="4348051" y="1484264"/>
                </a:lnTo>
                <a:lnTo>
                  <a:pt x="4359423" y="1467348"/>
                </a:lnTo>
                <a:lnTo>
                  <a:pt x="4363593" y="1446657"/>
                </a:lnTo>
                <a:lnTo>
                  <a:pt x="4363593" y="53086"/>
                </a:lnTo>
                <a:lnTo>
                  <a:pt x="4359423" y="32414"/>
                </a:lnTo>
                <a:lnTo>
                  <a:pt x="4348051" y="15541"/>
                </a:lnTo>
                <a:lnTo>
                  <a:pt x="4331178" y="4169"/>
                </a:lnTo>
                <a:lnTo>
                  <a:pt x="4310507" y="0"/>
                </a:lnTo>
                <a:close/>
              </a:path>
            </a:pathLst>
          </a:custGeom>
          <a:solidFill>
            <a:srgbClr val="001F5F"/>
          </a:solidFill>
        </p:spPr>
        <p:txBody>
          <a:bodyPr wrap="square" lIns="0" tIns="0" rIns="0" bIns="0" rtlCol="0"/>
          <a:lstStyle/>
          <a:p>
            <a:endParaRPr/>
          </a:p>
        </p:txBody>
      </p:sp>
      <p:sp>
        <p:nvSpPr>
          <p:cNvPr id="5" name="object 5"/>
          <p:cNvSpPr/>
          <p:nvPr/>
        </p:nvSpPr>
        <p:spPr>
          <a:xfrm>
            <a:off x="7235570" y="4927219"/>
            <a:ext cx="4363720" cy="1499870"/>
          </a:xfrm>
          <a:custGeom>
            <a:avLst/>
            <a:gdLst/>
            <a:ahLst/>
            <a:cxnLst/>
            <a:rect l="l" t="t" r="r" b="b"/>
            <a:pathLst>
              <a:path w="4363720" h="1499870">
                <a:moveTo>
                  <a:pt x="4304157" y="0"/>
                </a:moveTo>
                <a:lnTo>
                  <a:pt x="59562" y="0"/>
                </a:lnTo>
                <a:lnTo>
                  <a:pt x="36379" y="4681"/>
                </a:lnTo>
                <a:lnTo>
                  <a:pt x="17446" y="17446"/>
                </a:lnTo>
                <a:lnTo>
                  <a:pt x="4681" y="36379"/>
                </a:lnTo>
                <a:lnTo>
                  <a:pt x="0" y="59562"/>
                </a:lnTo>
                <a:lnTo>
                  <a:pt x="0" y="1440383"/>
                </a:lnTo>
                <a:lnTo>
                  <a:pt x="4681" y="1463538"/>
                </a:lnTo>
                <a:lnTo>
                  <a:pt x="17446" y="1482447"/>
                </a:lnTo>
                <a:lnTo>
                  <a:pt x="36379" y="1495195"/>
                </a:lnTo>
                <a:lnTo>
                  <a:pt x="59562" y="1499869"/>
                </a:lnTo>
                <a:lnTo>
                  <a:pt x="4304157" y="1499869"/>
                </a:lnTo>
                <a:lnTo>
                  <a:pt x="4327320" y="1495195"/>
                </a:lnTo>
                <a:lnTo>
                  <a:pt x="4346209" y="1482447"/>
                </a:lnTo>
                <a:lnTo>
                  <a:pt x="4358931" y="1463538"/>
                </a:lnTo>
                <a:lnTo>
                  <a:pt x="4363593" y="1440383"/>
                </a:lnTo>
                <a:lnTo>
                  <a:pt x="4363593" y="59562"/>
                </a:lnTo>
                <a:lnTo>
                  <a:pt x="4358931" y="36379"/>
                </a:lnTo>
                <a:lnTo>
                  <a:pt x="4346209" y="17446"/>
                </a:lnTo>
                <a:lnTo>
                  <a:pt x="4327320" y="4681"/>
                </a:lnTo>
                <a:lnTo>
                  <a:pt x="4304157" y="0"/>
                </a:lnTo>
                <a:close/>
              </a:path>
            </a:pathLst>
          </a:custGeom>
          <a:solidFill>
            <a:srgbClr val="001F5F"/>
          </a:solidFill>
        </p:spPr>
        <p:txBody>
          <a:bodyPr wrap="square" lIns="0" tIns="0" rIns="0" bIns="0" rtlCol="0"/>
          <a:lstStyle/>
          <a:p>
            <a:endParaRPr/>
          </a:p>
        </p:txBody>
      </p:sp>
      <p:sp>
        <p:nvSpPr>
          <p:cNvPr id="6" name="object 6"/>
          <p:cNvSpPr/>
          <p:nvPr/>
        </p:nvSpPr>
        <p:spPr>
          <a:xfrm>
            <a:off x="6912482" y="2058542"/>
            <a:ext cx="221615" cy="3618865"/>
          </a:xfrm>
          <a:custGeom>
            <a:avLst/>
            <a:gdLst/>
            <a:ahLst/>
            <a:cxnLst/>
            <a:rect l="l" t="t" r="r" b="b"/>
            <a:pathLst>
              <a:path w="221615" h="3618865">
                <a:moveTo>
                  <a:pt x="0" y="1694307"/>
                </a:moveTo>
                <a:lnTo>
                  <a:pt x="0" y="0"/>
                </a:lnTo>
                <a:lnTo>
                  <a:pt x="221488" y="0"/>
                </a:lnTo>
              </a:path>
              <a:path w="221615" h="3618865">
                <a:moveTo>
                  <a:pt x="5588" y="1508506"/>
                </a:moveTo>
                <a:lnTo>
                  <a:pt x="5588" y="3618623"/>
                </a:lnTo>
                <a:lnTo>
                  <a:pt x="221488" y="3618623"/>
                </a:lnTo>
              </a:path>
            </a:pathLst>
          </a:custGeom>
          <a:ln w="9525">
            <a:solidFill>
              <a:srgbClr val="000000"/>
            </a:solidFill>
          </a:ln>
        </p:spPr>
        <p:txBody>
          <a:bodyPr wrap="square" lIns="0" tIns="0" rIns="0" bIns="0" rtlCol="0"/>
          <a:lstStyle/>
          <a:p>
            <a:endParaRPr/>
          </a:p>
        </p:txBody>
      </p:sp>
      <p:sp>
        <p:nvSpPr>
          <p:cNvPr id="7" name="object 7"/>
          <p:cNvSpPr txBox="1"/>
          <p:nvPr/>
        </p:nvSpPr>
        <p:spPr>
          <a:xfrm>
            <a:off x="7319264" y="3157550"/>
            <a:ext cx="228600" cy="574675"/>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C36BFF"/>
                </a:solidFill>
                <a:latin typeface="Trebuchet MS"/>
                <a:cs typeface="Trebuchet MS"/>
              </a:rPr>
              <a:t>“</a:t>
            </a:r>
            <a:endParaRPr sz="3600">
              <a:latin typeface="Trebuchet MS"/>
              <a:cs typeface="Trebuchet MS"/>
            </a:endParaRPr>
          </a:p>
        </p:txBody>
      </p:sp>
      <p:sp>
        <p:nvSpPr>
          <p:cNvPr id="8" name="object 8"/>
          <p:cNvSpPr txBox="1"/>
          <p:nvPr/>
        </p:nvSpPr>
        <p:spPr>
          <a:xfrm>
            <a:off x="11281409" y="2292222"/>
            <a:ext cx="227965"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C36BFF"/>
                </a:solidFill>
                <a:latin typeface="Trebuchet MS"/>
                <a:cs typeface="Trebuchet MS"/>
              </a:rPr>
              <a:t>”</a:t>
            </a:r>
            <a:endParaRPr sz="3600">
              <a:latin typeface="Trebuchet MS"/>
              <a:cs typeface="Trebuchet MS"/>
            </a:endParaRPr>
          </a:p>
        </p:txBody>
      </p:sp>
      <p:sp>
        <p:nvSpPr>
          <p:cNvPr id="9" name="object 9"/>
          <p:cNvSpPr txBox="1"/>
          <p:nvPr/>
        </p:nvSpPr>
        <p:spPr>
          <a:xfrm>
            <a:off x="11281409" y="4202683"/>
            <a:ext cx="227965"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C36BFF"/>
                </a:solidFill>
                <a:latin typeface="Trebuchet MS"/>
                <a:cs typeface="Trebuchet MS"/>
              </a:rPr>
              <a:t>”</a:t>
            </a:r>
            <a:endParaRPr sz="3600">
              <a:latin typeface="Trebuchet MS"/>
              <a:cs typeface="Trebuchet MS"/>
            </a:endParaRPr>
          </a:p>
        </p:txBody>
      </p:sp>
      <p:sp>
        <p:nvSpPr>
          <p:cNvPr id="10" name="object 10"/>
          <p:cNvSpPr txBox="1">
            <a:spLocks noGrp="1"/>
          </p:cNvSpPr>
          <p:nvPr>
            <p:ph type="title"/>
          </p:nvPr>
        </p:nvSpPr>
        <p:spPr>
          <a:xfrm>
            <a:off x="596290" y="122377"/>
            <a:ext cx="10999420" cy="997709"/>
          </a:xfrm>
          <a:prstGeom prst="rect">
            <a:avLst/>
          </a:prstGeom>
        </p:spPr>
        <p:txBody>
          <a:bodyPr vert="horz" wrap="square" lIns="0" tIns="12700" rIns="0" bIns="0" rtlCol="0">
            <a:spAutoFit/>
          </a:bodyPr>
          <a:lstStyle/>
          <a:p>
            <a:pPr marL="12700">
              <a:lnSpc>
                <a:spcPct val="100000"/>
              </a:lnSpc>
              <a:spcBef>
                <a:spcPts val="105"/>
              </a:spcBef>
            </a:pPr>
            <a:r>
              <a:rPr sz="3200" dirty="0">
                <a:latin typeface="Roboto"/>
              </a:rPr>
              <a:t>UNTUK MENCAPAI VISI INDONESIA EMAS 2045</a:t>
            </a:r>
            <a:r>
              <a:rPr lang="en-US" sz="3200" dirty="0">
                <a:latin typeface="Roboto"/>
              </a:rPr>
              <a:t> </a:t>
            </a:r>
            <a:r>
              <a:rPr lang="en-ID" sz="3200" dirty="0">
                <a:latin typeface="Roboto"/>
              </a:rPr>
              <a:t>BUTUH AKSELERASI PERTUMBUHAN 6-8 PERSEN PER TAHUN</a:t>
            </a:r>
            <a:endParaRPr sz="3200" dirty="0">
              <a:latin typeface="Roboto"/>
            </a:endParaRPr>
          </a:p>
        </p:txBody>
      </p:sp>
      <p:sp>
        <p:nvSpPr>
          <p:cNvPr id="12" name="object 12"/>
          <p:cNvSpPr/>
          <p:nvPr/>
        </p:nvSpPr>
        <p:spPr>
          <a:xfrm>
            <a:off x="3688841" y="4906517"/>
            <a:ext cx="920750" cy="248920"/>
          </a:xfrm>
          <a:custGeom>
            <a:avLst/>
            <a:gdLst/>
            <a:ahLst/>
            <a:cxnLst/>
            <a:rect l="l" t="t" r="r" b="b"/>
            <a:pathLst>
              <a:path w="920750" h="248920">
                <a:moveTo>
                  <a:pt x="879221" y="0"/>
                </a:moveTo>
                <a:lnTo>
                  <a:pt x="41402" y="0"/>
                </a:lnTo>
                <a:lnTo>
                  <a:pt x="25288" y="3254"/>
                </a:lnTo>
                <a:lnTo>
                  <a:pt x="12128" y="12128"/>
                </a:lnTo>
                <a:lnTo>
                  <a:pt x="3254" y="25288"/>
                </a:lnTo>
                <a:lnTo>
                  <a:pt x="0" y="41401"/>
                </a:lnTo>
                <a:lnTo>
                  <a:pt x="0" y="248538"/>
                </a:lnTo>
                <a:lnTo>
                  <a:pt x="920623" y="248538"/>
                </a:lnTo>
                <a:lnTo>
                  <a:pt x="920623" y="41401"/>
                </a:lnTo>
                <a:lnTo>
                  <a:pt x="917368" y="25288"/>
                </a:lnTo>
                <a:lnTo>
                  <a:pt x="908494" y="12128"/>
                </a:lnTo>
                <a:lnTo>
                  <a:pt x="895334" y="3254"/>
                </a:lnTo>
                <a:lnTo>
                  <a:pt x="879221" y="0"/>
                </a:lnTo>
                <a:close/>
              </a:path>
            </a:pathLst>
          </a:custGeom>
          <a:solidFill>
            <a:srgbClr val="1F869D"/>
          </a:solidFill>
        </p:spPr>
        <p:txBody>
          <a:bodyPr wrap="square" lIns="0" tIns="0" rIns="0" bIns="0" rtlCol="0"/>
          <a:lstStyle/>
          <a:p>
            <a:endParaRPr/>
          </a:p>
        </p:txBody>
      </p:sp>
      <p:sp>
        <p:nvSpPr>
          <p:cNvPr id="13" name="object 13"/>
          <p:cNvSpPr/>
          <p:nvPr/>
        </p:nvSpPr>
        <p:spPr>
          <a:xfrm>
            <a:off x="4704334" y="4906517"/>
            <a:ext cx="920750" cy="248920"/>
          </a:xfrm>
          <a:custGeom>
            <a:avLst/>
            <a:gdLst/>
            <a:ahLst/>
            <a:cxnLst/>
            <a:rect l="l" t="t" r="r" b="b"/>
            <a:pathLst>
              <a:path w="920750" h="248920">
                <a:moveTo>
                  <a:pt x="879220" y="0"/>
                </a:moveTo>
                <a:lnTo>
                  <a:pt x="41401" y="0"/>
                </a:lnTo>
                <a:lnTo>
                  <a:pt x="25288" y="3254"/>
                </a:lnTo>
                <a:lnTo>
                  <a:pt x="12128" y="12128"/>
                </a:lnTo>
                <a:lnTo>
                  <a:pt x="3254" y="25288"/>
                </a:lnTo>
                <a:lnTo>
                  <a:pt x="0" y="41401"/>
                </a:lnTo>
                <a:lnTo>
                  <a:pt x="0" y="248538"/>
                </a:lnTo>
                <a:lnTo>
                  <a:pt x="920623" y="248538"/>
                </a:lnTo>
                <a:lnTo>
                  <a:pt x="920623" y="41401"/>
                </a:lnTo>
                <a:lnTo>
                  <a:pt x="917368" y="25288"/>
                </a:lnTo>
                <a:lnTo>
                  <a:pt x="908494" y="12128"/>
                </a:lnTo>
                <a:lnTo>
                  <a:pt x="895334" y="3254"/>
                </a:lnTo>
                <a:lnTo>
                  <a:pt x="879220" y="0"/>
                </a:lnTo>
                <a:close/>
              </a:path>
            </a:pathLst>
          </a:custGeom>
          <a:solidFill>
            <a:srgbClr val="17375E"/>
          </a:solidFill>
        </p:spPr>
        <p:txBody>
          <a:bodyPr wrap="square" lIns="0" tIns="0" rIns="0" bIns="0" rtlCol="0"/>
          <a:lstStyle/>
          <a:p>
            <a:endParaRPr/>
          </a:p>
        </p:txBody>
      </p:sp>
      <p:sp>
        <p:nvSpPr>
          <p:cNvPr id="14" name="object 14"/>
          <p:cNvSpPr txBox="1"/>
          <p:nvPr/>
        </p:nvSpPr>
        <p:spPr>
          <a:xfrm>
            <a:off x="4924170" y="4881753"/>
            <a:ext cx="679069" cy="289823"/>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FFFF00"/>
                </a:solidFill>
                <a:latin typeface="Tahoma"/>
                <a:cs typeface="Tahoma"/>
              </a:rPr>
              <a:t>2029</a:t>
            </a:r>
            <a:endParaRPr sz="1800" dirty="0">
              <a:latin typeface="Tahoma"/>
              <a:cs typeface="Tahoma"/>
            </a:endParaRPr>
          </a:p>
        </p:txBody>
      </p:sp>
      <p:sp>
        <p:nvSpPr>
          <p:cNvPr id="15" name="object 15"/>
          <p:cNvSpPr/>
          <p:nvPr/>
        </p:nvSpPr>
        <p:spPr>
          <a:xfrm>
            <a:off x="5719698" y="4906517"/>
            <a:ext cx="920750" cy="248920"/>
          </a:xfrm>
          <a:custGeom>
            <a:avLst/>
            <a:gdLst/>
            <a:ahLst/>
            <a:cxnLst/>
            <a:rect l="l" t="t" r="r" b="b"/>
            <a:pathLst>
              <a:path w="920750" h="248920">
                <a:moveTo>
                  <a:pt x="879221" y="0"/>
                </a:moveTo>
                <a:lnTo>
                  <a:pt x="41528" y="0"/>
                </a:lnTo>
                <a:lnTo>
                  <a:pt x="25396" y="3254"/>
                </a:lnTo>
                <a:lnTo>
                  <a:pt x="12191" y="12128"/>
                </a:lnTo>
                <a:lnTo>
                  <a:pt x="3274" y="25288"/>
                </a:lnTo>
                <a:lnTo>
                  <a:pt x="0" y="41401"/>
                </a:lnTo>
                <a:lnTo>
                  <a:pt x="0" y="248538"/>
                </a:lnTo>
                <a:lnTo>
                  <a:pt x="920623" y="248538"/>
                </a:lnTo>
                <a:lnTo>
                  <a:pt x="920623" y="41401"/>
                </a:lnTo>
                <a:lnTo>
                  <a:pt x="917368" y="25288"/>
                </a:lnTo>
                <a:lnTo>
                  <a:pt x="908494" y="12128"/>
                </a:lnTo>
                <a:lnTo>
                  <a:pt x="895334" y="3254"/>
                </a:lnTo>
                <a:lnTo>
                  <a:pt x="879221" y="0"/>
                </a:lnTo>
                <a:close/>
              </a:path>
            </a:pathLst>
          </a:custGeom>
          <a:solidFill>
            <a:srgbClr val="3E3E3E"/>
          </a:solidFill>
        </p:spPr>
        <p:txBody>
          <a:bodyPr wrap="square" lIns="0" tIns="0" rIns="0" bIns="0" rtlCol="0"/>
          <a:lstStyle/>
          <a:p>
            <a:endParaRPr/>
          </a:p>
        </p:txBody>
      </p:sp>
      <p:sp>
        <p:nvSpPr>
          <p:cNvPr id="16" name="object 16"/>
          <p:cNvSpPr txBox="1"/>
          <p:nvPr/>
        </p:nvSpPr>
        <p:spPr>
          <a:xfrm>
            <a:off x="902308" y="4908550"/>
            <a:ext cx="1610259" cy="258404"/>
          </a:xfrm>
          <a:prstGeom prst="rect">
            <a:avLst/>
          </a:prstGeom>
        </p:spPr>
        <p:txBody>
          <a:bodyPr vert="horz" wrap="square" lIns="0" tIns="12065" rIns="0" bIns="0" rtlCol="0">
            <a:spAutoFit/>
          </a:bodyPr>
          <a:lstStyle/>
          <a:p>
            <a:pPr marL="12700">
              <a:lnSpc>
                <a:spcPct val="100000"/>
              </a:lnSpc>
              <a:spcBef>
                <a:spcPts val="95"/>
              </a:spcBef>
            </a:pPr>
            <a:r>
              <a:rPr sz="1600" b="1" dirty="0">
                <a:solidFill>
                  <a:srgbClr val="FFFF00"/>
                </a:solidFill>
                <a:latin typeface="Arial"/>
                <a:cs typeface="Arial"/>
              </a:rPr>
              <a:t>INDIKATOR</a:t>
            </a:r>
            <a:endParaRPr sz="1600" dirty="0">
              <a:latin typeface="Arial"/>
              <a:cs typeface="Arial"/>
            </a:endParaRPr>
          </a:p>
        </p:txBody>
      </p:sp>
      <p:graphicFrame>
        <p:nvGraphicFramePr>
          <p:cNvPr id="17" name="object 17"/>
          <p:cNvGraphicFramePr>
            <a:graphicFrameLocks noGrp="1"/>
          </p:cNvGraphicFramePr>
          <p:nvPr>
            <p:extLst>
              <p:ext uri="{D42A27DB-BD31-4B8C-83A1-F6EECF244321}">
                <p14:modId xmlns:p14="http://schemas.microsoft.com/office/powerpoint/2010/main" val="3421418010"/>
              </p:ext>
            </p:extLst>
          </p:nvPr>
        </p:nvGraphicFramePr>
        <p:xfrm>
          <a:off x="742099" y="5211902"/>
          <a:ext cx="5899149" cy="1129030"/>
        </p:xfrm>
        <a:graphic>
          <a:graphicData uri="http://schemas.openxmlformats.org/drawingml/2006/table">
            <a:tbl>
              <a:tblPr firstRow="1" bandRow="1">
                <a:tableStyleId>{2D5ABB26-0587-4C30-8999-92F81FD0307C}</a:tableStyleId>
              </a:tblPr>
              <a:tblGrid>
                <a:gridCol w="2947035">
                  <a:extLst>
                    <a:ext uri="{9D8B030D-6E8A-4147-A177-3AD203B41FA5}">
                      <a16:colId xmlns:a16="http://schemas.microsoft.com/office/drawing/2014/main" val="20000"/>
                    </a:ext>
                  </a:extLst>
                </a:gridCol>
                <a:gridCol w="920750">
                  <a:extLst>
                    <a:ext uri="{9D8B030D-6E8A-4147-A177-3AD203B41FA5}">
                      <a16:colId xmlns:a16="http://schemas.microsoft.com/office/drawing/2014/main" val="20001"/>
                    </a:ext>
                  </a:extLst>
                </a:gridCol>
                <a:gridCol w="95250">
                  <a:extLst>
                    <a:ext uri="{9D8B030D-6E8A-4147-A177-3AD203B41FA5}">
                      <a16:colId xmlns:a16="http://schemas.microsoft.com/office/drawing/2014/main" val="20002"/>
                    </a:ext>
                  </a:extLst>
                </a:gridCol>
                <a:gridCol w="920750">
                  <a:extLst>
                    <a:ext uri="{9D8B030D-6E8A-4147-A177-3AD203B41FA5}">
                      <a16:colId xmlns:a16="http://schemas.microsoft.com/office/drawing/2014/main" val="20003"/>
                    </a:ext>
                  </a:extLst>
                </a:gridCol>
                <a:gridCol w="94614">
                  <a:extLst>
                    <a:ext uri="{9D8B030D-6E8A-4147-A177-3AD203B41FA5}">
                      <a16:colId xmlns:a16="http://schemas.microsoft.com/office/drawing/2014/main" val="20004"/>
                    </a:ext>
                  </a:extLst>
                </a:gridCol>
                <a:gridCol w="920750">
                  <a:extLst>
                    <a:ext uri="{9D8B030D-6E8A-4147-A177-3AD203B41FA5}">
                      <a16:colId xmlns:a16="http://schemas.microsoft.com/office/drawing/2014/main" val="20005"/>
                    </a:ext>
                  </a:extLst>
                </a:gridCol>
              </a:tblGrid>
              <a:tr h="360680">
                <a:tc>
                  <a:txBody>
                    <a:bodyPr/>
                    <a:lstStyle/>
                    <a:p>
                      <a:pPr marL="175260">
                        <a:lnSpc>
                          <a:spcPct val="100000"/>
                        </a:lnSpc>
                        <a:spcBef>
                          <a:spcPts val="610"/>
                        </a:spcBef>
                      </a:pPr>
                      <a:r>
                        <a:rPr sz="1400" b="1" spc="0" dirty="0">
                          <a:solidFill>
                            <a:srgbClr val="FFFF00"/>
                          </a:solidFill>
                          <a:effectLst/>
                          <a:latin typeface="Arial"/>
                          <a:cs typeface="Arial"/>
                        </a:rPr>
                        <a:t>Populasi </a:t>
                      </a:r>
                      <a:r>
                        <a:rPr sz="1200" spc="0" dirty="0">
                          <a:solidFill>
                            <a:srgbClr val="FFFF00"/>
                          </a:solidFill>
                          <a:effectLst/>
                          <a:latin typeface="Tahoma"/>
                          <a:cs typeface="Tahoma"/>
                        </a:rPr>
                        <a:t>(juta jiwa)</a:t>
                      </a:r>
                      <a:endParaRPr sz="1200" spc="0" dirty="0">
                        <a:effectLst/>
                        <a:latin typeface="Tahoma"/>
                        <a:cs typeface="Tahoma"/>
                      </a:endParaRPr>
                    </a:p>
                  </a:txBody>
                  <a:tcPr marL="0" marR="0" marT="77470" marB="0">
                    <a:lnB w="6350">
                      <a:solidFill>
                        <a:srgbClr val="1F869D"/>
                      </a:solidFill>
                      <a:prstDash val="solid"/>
                    </a:lnB>
                    <a:solidFill>
                      <a:srgbClr val="001F5F"/>
                    </a:solidFill>
                  </a:tcPr>
                </a:tc>
                <a:tc>
                  <a:txBody>
                    <a:bodyPr/>
                    <a:lstStyle/>
                    <a:p>
                      <a:pPr marL="33655" algn="ctr">
                        <a:lnSpc>
                          <a:spcPct val="100000"/>
                        </a:lnSpc>
                        <a:spcBef>
                          <a:spcPts val="365"/>
                        </a:spcBef>
                      </a:pPr>
                      <a:r>
                        <a:rPr sz="1600" spc="0" dirty="0">
                          <a:effectLst/>
                          <a:latin typeface="Tahoma"/>
                          <a:cs typeface="Tahoma"/>
                        </a:rPr>
                        <a:t>278</a:t>
                      </a:r>
                      <a:endParaRPr sz="1600" spc="0">
                        <a:effectLst/>
                        <a:latin typeface="Tahoma"/>
                        <a:cs typeface="Tahoma"/>
                      </a:endParaRPr>
                    </a:p>
                  </a:txBody>
                  <a:tcPr marL="0" marR="0" marT="46355" marB="0">
                    <a:lnB w="6350">
                      <a:solidFill>
                        <a:srgbClr val="1F869D"/>
                      </a:solidFill>
                      <a:prstDash val="solid"/>
                    </a:lnB>
                    <a:solidFill>
                      <a:srgbClr val="F1F1F1"/>
                    </a:solidFill>
                  </a:tcPr>
                </a:tc>
                <a:tc>
                  <a:txBody>
                    <a:bodyPr/>
                    <a:lstStyle/>
                    <a:p>
                      <a:pPr>
                        <a:lnSpc>
                          <a:spcPct val="100000"/>
                        </a:lnSpc>
                      </a:pPr>
                      <a:endParaRPr sz="2000" spc="0">
                        <a:effectLst/>
                        <a:latin typeface="Times New Roman"/>
                        <a:cs typeface="Times New Roman"/>
                      </a:endParaRPr>
                    </a:p>
                  </a:txBody>
                  <a:tcPr marL="0" marR="0" marT="0" marB="0">
                    <a:lnB w="6350">
                      <a:solidFill>
                        <a:srgbClr val="1F869D"/>
                      </a:solidFill>
                      <a:prstDash val="solid"/>
                    </a:lnB>
                    <a:solidFill>
                      <a:srgbClr val="001F5F"/>
                    </a:solidFill>
                  </a:tcPr>
                </a:tc>
                <a:tc>
                  <a:txBody>
                    <a:bodyPr/>
                    <a:lstStyle/>
                    <a:p>
                      <a:pPr marL="33655" algn="ctr">
                        <a:lnSpc>
                          <a:spcPct val="100000"/>
                        </a:lnSpc>
                        <a:spcBef>
                          <a:spcPts val="365"/>
                        </a:spcBef>
                      </a:pPr>
                      <a:r>
                        <a:rPr sz="1600" spc="0" dirty="0">
                          <a:effectLst/>
                          <a:latin typeface="Tahoma"/>
                          <a:cs typeface="Tahoma"/>
                        </a:rPr>
                        <a:t>295</a:t>
                      </a:r>
                      <a:endParaRPr sz="1600" spc="0">
                        <a:effectLst/>
                        <a:latin typeface="Tahoma"/>
                        <a:cs typeface="Tahoma"/>
                      </a:endParaRPr>
                    </a:p>
                  </a:txBody>
                  <a:tcPr marL="0" marR="0" marT="46355" marB="0">
                    <a:lnB w="6350">
                      <a:solidFill>
                        <a:srgbClr val="1F869D"/>
                      </a:solidFill>
                      <a:prstDash val="solid"/>
                    </a:lnB>
                    <a:solidFill>
                      <a:srgbClr val="DADADA"/>
                    </a:solidFill>
                  </a:tcPr>
                </a:tc>
                <a:tc>
                  <a:txBody>
                    <a:bodyPr/>
                    <a:lstStyle/>
                    <a:p>
                      <a:pPr>
                        <a:lnSpc>
                          <a:spcPct val="100000"/>
                        </a:lnSpc>
                      </a:pPr>
                      <a:endParaRPr sz="2000" spc="0">
                        <a:effectLst/>
                        <a:latin typeface="Times New Roman"/>
                        <a:cs typeface="Times New Roman"/>
                      </a:endParaRPr>
                    </a:p>
                  </a:txBody>
                  <a:tcPr marL="0" marR="0" marT="0" marB="0">
                    <a:lnB w="6350">
                      <a:solidFill>
                        <a:srgbClr val="1F869D"/>
                      </a:solidFill>
                      <a:prstDash val="solid"/>
                    </a:lnB>
                    <a:solidFill>
                      <a:srgbClr val="001F5F"/>
                    </a:solidFill>
                  </a:tcPr>
                </a:tc>
                <a:tc>
                  <a:txBody>
                    <a:bodyPr/>
                    <a:lstStyle/>
                    <a:p>
                      <a:pPr marL="34290" algn="ctr">
                        <a:lnSpc>
                          <a:spcPct val="100000"/>
                        </a:lnSpc>
                        <a:spcBef>
                          <a:spcPts val="365"/>
                        </a:spcBef>
                      </a:pPr>
                      <a:r>
                        <a:rPr sz="1600" spc="0" dirty="0">
                          <a:effectLst/>
                          <a:latin typeface="Tahoma"/>
                          <a:cs typeface="Tahoma"/>
                        </a:rPr>
                        <a:t>324</a:t>
                      </a:r>
                      <a:endParaRPr sz="1600" spc="0">
                        <a:effectLst/>
                        <a:latin typeface="Tahoma"/>
                        <a:cs typeface="Tahoma"/>
                      </a:endParaRPr>
                    </a:p>
                  </a:txBody>
                  <a:tcPr marL="0" marR="0" marT="46355" marB="0">
                    <a:lnB w="6350">
                      <a:solidFill>
                        <a:srgbClr val="1F869D"/>
                      </a:solidFill>
                      <a:prstDash val="solid"/>
                    </a:lnB>
                    <a:solidFill>
                      <a:srgbClr val="F1F1F1"/>
                    </a:solidFill>
                  </a:tcPr>
                </a:tc>
                <a:extLst>
                  <a:ext uri="{0D108BD9-81ED-4DB2-BD59-A6C34878D82A}">
                    <a16:rowId xmlns:a16="http://schemas.microsoft.com/office/drawing/2014/main" val="10000"/>
                  </a:ext>
                </a:extLst>
              </a:tr>
              <a:tr h="343535">
                <a:tc>
                  <a:txBody>
                    <a:bodyPr/>
                    <a:lstStyle/>
                    <a:p>
                      <a:pPr marL="176530">
                        <a:lnSpc>
                          <a:spcPct val="100000"/>
                        </a:lnSpc>
                        <a:spcBef>
                          <a:spcPts val="380"/>
                        </a:spcBef>
                      </a:pPr>
                      <a:r>
                        <a:rPr sz="1400" b="1" spc="0" dirty="0">
                          <a:solidFill>
                            <a:srgbClr val="FFFF00"/>
                          </a:solidFill>
                          <a:effectLst/>
                          <a:latin typeface="Arial"/>
                          <a:cs typeface="Arial"/>
                        </a:rPr>
                        <a:t>Penduduk Kelas Menengah </a:t>
                      </a:r>
                      <a:r>
                        <a:rPr sz="1200" spc="0" dirty="0">
                          <a:solidFill>
                            <a:srgbClr val="FFFF00"/>
                          </a:solidFill>
                          <a:effectLst/>
                          <a:latin typeface="Tahoma"/>
                          <a:cs typeface="Tahoma"/>
                        </a:rPr>
                        <a:t>(%)</a:t>
                      </a:r>
                      <a:endParaRPr sz="1200" spc="0">
                        <a:effectLst/>
                        <a:latin typeface="Tahoma"/>
                        <a:cs typeface="Tahoma"/>
                      </a:endParaRPr>
                    </a:p>
                  </a:txBody>
                  <a:tcPr marL="0" marR="0" marT="48260" marB="0">
                    <a:lnT w="6350">
                      <a:solidFill>
                        <a:srgbClr val="1F869D"/>
                      </a:solidFill>
                      <a:prstDash val="solid"/>
                    </a:lnT>
                    <a:lnB w="6350">
                      <a:solidFill>
                        <a:srgbClr val="1F869D"/>
                      </a:solidFill>
                      <a:prstDash val="solid"/>
                    </a:lnB>
                    <a:solidFill>
                      <a:srgbClr val="001F5F"/>
                    </a:solidFill>
                  </a:tcPr>
                </a:tc>
                <a:tc>
                  <a:txBody>
                    <a:bodyPr/>
                    <a:lstStyle/>
                    <a:p>
                      <a:pPr marL="32384" algn="ctr">
                        <a:lnSpc>
                          <a:spcPct val="100000"/>
                        </a:lnSpc>
                        <a:spcBef>
                          <a:spcPts val="234"/>
                        </a:spcBef>
                      </a:pPr>
                      <a:r>
                        <a:rPr sz="1600" spc="0" dirty="0">
                          <a:effectLst/>
                          <a:latin typeface="Tahoma"/>
                          <a:cs typeface="Tahoma"/>
                        </a:rPr>
                        <a:t>17</a:t>
                      </a:r>
                      <a:endParaRPr sz="1600" spc="0">
                        <a:effectLst/>
                        <a:latin typeface="Tahoma"/>
                        <a:cs typeface="Tahoma"/>
                      </a:endParaRPr>
                    </a:p>
                  </a:txBody>
                  <a:tcPr marL="0" marR="0" marT="29844" marB="0">
                    <a:lnT w="6350">
                      <a:solidFill>
                        <a:srgbClr val="1F869D"/>
                      </a:solidFill>
                      <a:prstDash val="solid"/>
                    </a:lnT>
                    <a:lnB w="6350">
                      <a:solidFill>
                        <a:srgbClr val="1F869D"/>
                      </a:solidFill>
                      <a:prstDash val="solid"/>
                    </a:lnB>
                    <a:solidFill>
                      <a:srgbClr val="F1F1F1"/>
                    </a:solidFill>
                  </a:tcPr>
                </a:tc>
                <a:tc>
                  <a:txBody>
                    <a:bodyPr/>
                    <a:lstStyle/>
                    <a:p>
                      <a:pPr>
                        <a:lnSpc>
                          <a:spcPct val="100000"/>
                        </a:lnSpc>
                      </a:pPr>
                      <a:endParaRPr sz="2000" spc="0">
                        <a:effectLst/>
                        <a:latin typeface="Times New Roman"/>
                        <a:cs typeface="Times New Roman"/>
                      </a:endParaRPr>
                    </a:p>
                  </a:txBody>
                  <a:tcPr marL="0" marR="0" marT="0" marB="0">
                    <a:lnT w="6350">
                      <a:solidFill>
                        <a:srgbClr val="1F869D"/>
                      </a:solidFill>
                      <a:prstDash val="solid"/>
                    </a:lnT>
                    <a:lnB w="6350">
                      <a:solidFill>
                        <a:srgbClr val="1F869D"/>
                      </a:solidFill>
                      <a:prstDash val="solid"/>
                    </a:lnB>
                    <a:solidFill>
                      <a:srgbClr val="001F5F"/>
                    </a:solidFill>
                  </a:tcPr>
                </a:tc>
                <a:tc>
                  <a:txBody>
                    <a:bodyPr/>
                    <a:lstStyle/>
                    <a:p>
                      <a:pPr marL="32384" algn="ctr">
                        <a:lnSpc>
                          <a:spcPct val="100000"/>
                        </a:lnSpc>
                        <a:spcBef>
                          <a:spcPts val="234"/>
                        </a:spcBef>
                      </a:pPr>
                      <a:r>
                        <a:rPr sz="1600" spc="0" dirty="0">
                          <a:effectLst/>
                          <a:latin typeface="Tahoma"/>
                          <a:cs typeface="Tahoma"/>
                        </a:rPr>
                        <a:t>22</a:t>
                      </a:r>
                      <a:endParaRPr sz="1600" spc="0">
                        <a:effectLst/>
                        <a:latin typeface="Tahoma"/>
                        <a:cs typeface="Tahoma"/>
                      </a:endParaRPr>
                    </a:p>
                  </a:txBody>
                  <a:tcPr marL="0" marR="0" marT="29844" marB="0">
                    <a:lnT w="6350">
                      <a:solidFill>
                        <a:srgbClr val="1F869D"/>
                      </a:solidFill>
                      <a:prstDash val="solid"/>
                    </a:lnT>
                    <a:lnB w="6350">
                      <a:solidFill>
                        <a:srgbClr val="1F869D"/>
                      </a:solidFill>
                      <a:prstDash val="solid"/>
                    </a:lnB>
                    <a:solidFill>
                      <a:srgbClr val="DADADA"/>
                    </a:solidFill>
                  </a:tcPr>
                </a:tc>
                <a:tc>
                  <a:txBody>
                    <a:bodyPr/>
                    <a:lstStyle/>
                    <a:p>
                      <a:pPr>
                        <a:lnSpc>
                          <a:spcPct val="100000"/>
                        </a:lnSpc>
                      </a:pPr>
                      <a:endParaRPr sz="2000" spc="0">
                        <a:effectLst/>
                        <a:latin typeface="Times New Roman"/>
                        <a:cs typeface="Times New Roman"/>
                      </a:endParaRPr>
                    </a:p>
                  </a:txBody>
                  <a:tcPr marL="0" marR="0" marT="0" marB="0">
                    <a:lnT w="6350">
                      <a:solidFill>
                        <a:srgbClr val="1F869D"/>
                      </a:solidFill>
                      <a:prstDash val="solid"/>
                    </a:lnT>
                    <a:lnB w="6350">
                      <a:solidFill>
                        <a:srgbClr val="1F869D"/>
                      </a:solidFill>
                      <a:prstDash val="solid"/>
                    </a:lnB>
                    <a:solidFill>
                      <a:srgbClr val="001F5F"/>
                    </a:solidFill>
                  </a:tcPr>
                </a:tc>
                <a:tc>
                  <a:txBody>
                    <a:bodyPr/>
                    <a:lstStyle/>
                    <a:p>
                      <a:pPr marL="33020" algn="ctr">
                        <a:lnSpc>
                          <a:spcPct val="100000"/>
                        </a:lnSpc>
                        <a:spcBef>
                          <a:spcPts val="234"/>
                        </a:spcBef>
                      </a:pPr>
                      <a:r>
                        <a:rPr sz="1600" spc="0" dirty="0">
                          <a:effectLst/>
                          <a:latin typeface="Tahoma"/>
                          <a:cs typeface="Tahoma"/>
                        </a:rPr>
                        <a:t>70</a:t>
                      </a:r>
                      <a:endParaRPr sz="1600" spc="0">
                        <a:effectLst/>
                        <a:latin typeface="Tahoma"/>
                        <a:cs typeface="Tahoma"/>
                      </a:endParaRPr>
                    </a:p>
                  </a:txBody>
                  <a:tcPr marL="0" marR="0" marT="29844" marB="0">
                    <a:lnT w="6350">
                      <a:solidFill>
                        <a:srgbClr val="1F869D"/>
                      </a:solidFill>
                      <a:prstDash val="solid"/>
                    </a:lnT>
                    <a:lnB w="6350">
                      <a:solidFill>
                        <a:srgbClr val="1F869D"/>
                      </a:solidFill>
                      <a:prstDash val="solid"/>
                    </a:lnB>
                    <a:solidFill>
                      <a:srgbClr val="F1F1F1"/>
                    </a:solidFill>
                  </a:tcPr>
                </a:tc>
                <a:extLst>
                  <a:ext uri="{0D108BD9-81ED-4DB2-BD59-A6C34878D82A}">
                    <a16:rowId xmlns:a16="http://schemas.microsoft.com/office/drawing/2014/main" val="10001"/>
                  </a:ext>
                </a:extLst>
              </a:tr>
              <a:tr h="424815">
                <a:tc>
                  <a:txBody>
                    <a:bodyPr/>
                    <a:lstStyle/>
                    <a:p>
                      <a:pPr marL="175895">
                        <a:lnSpc>
                          <a:spcPct val="100000"/>
                        </a:lnSpc>
                        <a:spcBef>
                          <a:spcPts val="525"/>
                        </a:spcBef>
                      </a:pPr>
                      <a:r>
                        <a:rPr sz="1400" b="1" spc="0" dirty="0">
                          <a:solidFill>
                            <a:srgbClr val="FFFF00"/>
                          </a:solidFill>
                          <a:effectLst/>
                          <a:latin typeface="Arial"/>
                          <a:cs typeface="Arial"/>
                        </a:rPr>
                        <a:t>Tingkat Kemiskinan </a:t>
                      </a:r>
                      <a:r>
                        <a:rPr sz="1200" spc="0" dirty="0">
                          <a:solidFill>
                            <a:srgbClr val="FFFF00"/>
                          </a:solidFill>
                          <a:effectLst/>
                          <a:latin typeface="Tahoma"/>
                          <a:cs typeface="Tahoma"/>
                        </a:rPr>
                        <a:t>(%)</a:t>
                      </a:r>
                      <a:endParaRPr sz="1200" spc="0">
                        <a:effectLst/>
                        <a:latin typeface="Tahoma"/>
                        <a:cs typeface="Tahoma"/>
                      </a:endParaRPr>
                    </a:p>
                  </a:txBody>
                  <a:tcPr marL="0" marR="0" marT="66675" marB="0">
                    <a:lnT w="6350">
                      <a:solidFill>
                        <a:srgbClr val="1F869D"/>
                      </a:solidFill>
                      <a:prstDash val="solid"/>
                    </a:lnT>
                    <a:solidFill>
                      <a:srgbClr val="001F5F"/>
                    </a:solidFill>
                  </a:tcPr>
                </a:tc>
                <a:tc>
                  <a:txBody>
                    <a:bodyPr/>
                    <a:lstStyle/>
                    <a:p>
                      <a:pPr marL="35560" algn="ctr">
                        <a:lnSpc>
                          <a:spcPct val="100000"/>
                        </a:lnSpc>
                        <a:spcBef>
                          <a:spcPts val="229"/>
                        </a:spcBef>
                      </a:pPr>
                      <a:r>
                        <a:rPr sz="1600" spc="0" dirty="0">
                          <a:effectLst/>
                          <a:latin typeface="Tahoma"/>
                          <a:cs typeface="Tahoma"/>
                        </a:rPr>
                        <a:t>9,0</a:t>
                      </a:r>
                      <a:endParaRPr sz="1600" spc="0">
                        <a:effectLst/>
                        <a:latin typeface="Tahoma"/>
                        <a:cs typeface="Tahoma"/>
                      </a:endParaRPr>
                    </a:p>
                  </a:txBody>
                  <a:tcPr marL="0" marR="0" marT="29209" marB="0">
                    <a:lnT w="6350">
                      <a:solidFill>
                        <a:srgbClr val="1F869D"/>
                      </a:solidFill>
                      <a:prstDash val="solid"/>
                    </a:lnT>
                    <a:solidFill>
                      <a:srgbClr val="F1F1F1"/>
                    </a:solidFill>
                  </a:tcPr>
                </a:tc>
                <a:tc>
                  <a:txBody>
                    <a:bodyPr/>
                    <a:lstStyle/>
                    <a:p>
                      <a:pPr>
                        <a:lnSpc>
                          <a:spcPct val="100000"/>
                        </a:lnSpc>
                      </a:pPr>
                      <a:endParaRPr sz="2000" spc="0">
                        <a:effectLst/>
                        <a:latin typeface="Times New Roman"/>
                        <a:cs typeface="Times New Roman"/>
                      </a:endParaRPr>
                    </a:p>
                  </a:txBody>
                  <a:tcPr marL="0" marR="0" marT="0" marB="0">
                    <a:lnT w="6350">
                      <a:solidFill>
                        <a:srgbClr val="1F869D"/>
                      </a:solidFill>
                      <a:prstDash val="solid"/>
                    </a:lnT>
                    <a:solidFill>
                      <a:srgbClr val="001F5F"/>
                    </a:solidFill>
                  </a:tcPr>
                </a:tc>
                <a:tc>
                  <a:txBody>
                    <a:bodyPr/>
                    <a:lstStyle/>
                    <a:p>
                      <a:pPr marL="35560" algn="ctr">
                        <a:lnSpc>
                          <a:spcPct val="100000"/>
                        </a:lnSpc>
                        <a:spcBef>
                          <a:spcPts val="229"/>
                        </a:spcBef>
                      </a:pPr>
                      <a:r>
                        <a:rPr sz="1600" spc="0" dirty="0">
                          <a:effectLst/>
                          <a:latin typeface="Tahoma"/>
                          <a:cs typeface="Tahoma"/>
                        </a:rPr>
                        <a:t>6,6</a:t>
                      </a:r>
                    </a:p>
                  </a:txBody>
                  <a:tcPr marL="0" marR="0" marT="29209" marB="0">
                    <a:lnT w="6350">
                      <a:solidFill>
                        <a:srgbClr val="1F869D"/>
                      </a:solidFill>
                      <a:prstDash val="solid"/>
                    </a:lnT>
                    <a:solidFill>
                      <a:srgbClr val="DADADA"/>
                    </a:solidFill>
                  </a:tcPr>
                </a:tc>
                <a:tc>
                  <a:txBody>
                    <a:bodyPr/>
                    <a:lstStyle/>
                    <a:p>
                      <a:pPr>
                        <a:lnSpc>
                          <a:spcPct val="100000"/>
                        </a:lnSpc>
                      </a:pPr>
                      <a:endParaRPr sz="2000" spc="0">
                        <a:effectLst/>
                        <a:latin typeface="Times New Roman"/>
                        <a:cs typeface="Times New Roman"/>
                      </a:endParaRPr>
                    </a:p>
                  </a:txBody>
                  <a:tcPr marL="0" marR="0" marT="0" marB="0">
                    <a:lnT w="6350">
                      <a:solidFill>
                        <a:srgbClr val="1F869D"/>
                      </a:solidFill>
                      <a:prstDash val="solid"/>
                    </a:lnT>
                    <a:solidFill>
                      <a:srgbClr val="001F5F"/>
                    </a:solidFill>
                  </a:tcPr>
                </a:tc>
                <a:tc>
                  <a:txBody>
                    <a:bodyPr/>
                    <a:lstStyle/>
                    <a:p>
                      <a:pPr marL="36195" algn="ctr">
                        <a:lnSpc>
                          <a:spcPct val="100000"/>
                        </a:lnSpc>
                        <a:spcBef>
                          <a:spcPts val="229"/>
                        </a:spcBef>
                      </a:pPr>
                      <a:r>
                        <a:rPr sz="1600" spc="0" dirty="0">
                          <a:effectLst/>
                          <a:latin typeface="Tahoma"/>
                          <a:cs typeface="Tahoma"/>
                        </a:rPr>
                        <a:t>0,7</a:t>
                      </a:r>
                    </a:p>
                  </a:txBody>
                  <a:tcPr marL="0" marR="0" marT="29209" marB="0">
                    <a:lnT w="6350">
                      <a:solidFill>
                        <a:srgbClr val="1F869D"/>
                      </a:solidFill>
                      <a:prstDash val="solid"/>
                    </a:lnT>
                    <a:solidFill>
                      <a:srgbClr val="F1F1F1"/>
                    </a:solidFill>
                  </a:tcPr>
                </a:tc>
                <a:extLst>
                  <a:ext uri="{0D108BD9-81ED-4DB2-BD59-A6C34878D82A}">
                    <a16:rowId xmlns:a16="http://schemas.microsoft.com/office/drawing/2014/main" val="10002"/>
                  </a:ext>
                </a:extLst>
              </a:tr>
            </a:tbl>
          </a:graphicData>
        </a:graphic>
      </p:graphicFrame>
      <p:sp>
        <p:nvSpPr>
          <p:cNvPr id="18" name="object 18"/>
          <p:cNvSpPr txBox="1"/>
          <p:nvPr/>
        </p:nvSpPr>
        <p:spPr>
          <a:xfrm>
            <a:off x="943762" y="3293491"/>
            <a:ext cx="1495018" cy="258404"/>
          </a:xfrm>
          <a:prstGeom prst="rect">
            <a:avLst/>
          </a:prstGeom>
        </p:spPr>
        <p:txBody>
          <a:bodyPr vert="horz" wrap="square" lIns="0" tIns="12065" rIns="0" bIns="0" rtlCol="0">
            <a:spAutoFit/>
          </a:bodyPr>
          <a:lstStyle/>
          <a:p>
            <a:pPr marL="12700">
              <a:lnSpc>
                <a:spcPct val="100000"/>
              </a:lnSpc>
              <a:spcBef>
                <a:spcPts val="95"/>
              </a:spcBef>
            </a:pPr>
            <a:r>
              <a:rPr sz="1600" b="1" dirty="0">
                <a:solidFill>
                  <a:srgbClr val="FFFF00"/>
                </a:solidFill>
                <a:latin typeface="Arial"/>
                <a:cs typeface="Arial"/>
              </a:rPr>
              <a:t>USD14,200</a:t>
            </a:r>
            <a:endParaRPr sz="1600" dirty="0">
              <a:latin typeface="Arial"/>
              <a:cs typeface="Arial"/>
            </a:endParaRPr>
          </a:p>
        </p:txBody>
      </p:sp>
      <p:sp>
        <p:nvSpPr>
          <p:cNvPr id="19" name="object 19"/>
          <p:cNvSpPr txBox="1"/>
          <p:nvPr/>
        </p:nvSpPr>
        <p:spPr>
          <a:xfrm>
            <a:off x="943762" y="2500630"/>
            <a:ext cx="1122876" cy="258404"/>
          </a:xfrm>
          <a:prstGeom prst="rect">
            <a:avLst/>
          </a:prstGeom>
        </p:spPr>
        <p:txBody>
          <a:bodyPr vert="horz" wrap="square" lIns="0" tIns="12065" rIns="0" bIns="0" rtlCol="0">
            <a:spAutoFit/>
          </a:bodyPr>
          <a:lstStyle/>
          <a:p>
            <a:pPr marL="12700">
              <a:lnSpc>
                <a:spcPct val="100000"/>
              </a:lnSpc>
              <a:spcBef>
                <a:spcPts val="95"/>
              </a:spcBef>
            </a:pPr>
            <a:r>
              <a:rPr sz="1600" b="1" dirty="0">
                <a:solidFill>
                  <a:srgbClr val="FFFF00"/>
                </a:solidFill>
                <a:latin typeface="Arial"/>
                <a:cs typeface="Arial"/>
              </a:rPr>
              <a:t>USD22,800</a:t>
            </a:r>
            <a:endParaRPr sz="1600">
              <a:latin typeface="Arial"/>
              <a:cs typeface="Arial"/>
            </a:endParaRPr>
          </a:p>
        </p:txBody>
      </p:sp>
      <p:sp>
        <p:nvSpPr>
          <p:cNvPr id="20" name="object 20"/>
          <p:cNvSpPr txBox="1"/>
          <p:nvPr/>
        </p:nvSpPr>
        <p:spPr>
          <a:xfrm>
            <a:off x="943762" y="2006346"/>
            <a:ext cx="1122876" cy="258404"/>
          </a:xfrm>
          <a:prstGeom prst="rect">
            <a:avLst/>
          </a:prstGeom>
        </p:spPr>
        <p:txBody>
          <a:bodyPr vert="horz" wrap="square" lIns="0" tIns="12065" rIns="0" bIns="0" rtlCol="0">
            <a:spAutoFit/>
          </a:bodyPr>
          <a:lstStyle/>
          <a:p>
            <a:pPr marL="12700">
              <a:lnSpc>
                <a:spcPct val="100000"/>
              </a:lnSpc>
              <a:spcBef>
                <a:spcPts val="95"/>
              </a:spcBef>
            </a:pPr>
            <a:r>
              <a:rPr sz="1600" b="1" dirty="0">
                <a:solidFill>
                  <a:srgbClr val="FFFF00"/>
                </a:solidFill>
                <a:latin typeface="Arial"/>
                <a:cs typeface="Arial"/>
              </a:rPr>
              <a:t>USD26,200</a:t>
            </a:r>
            <a:endParaRPr sz="1600">
              <a:latin typeface="Arial"/>
              <a:cs typeface="Arial"/>
            </a:endParaRPr>
          </a:p>
        </p:txBody>
      </p:sp>
      <p:grpSp>
        <p:nvGrpSpPr>
          <p:cNvPr id="21" name="object 21"/>
          <p:cNvGrpSpPr/>
          <p:nvPr/>
        </p:nvGrpSpPr>
        <p:grpSpPr>
          <a:xfrm>
            <a:off x="2086991" y="1877567"/>
            <a:ext cx="4533900" cy="2504440"/>
            <a:chOff x="2086991" y="1877567"/>
            <a:chExt cx="4533900" cy="2504440"/>
          </a:xfrm>
        </p:grpSpPr>
        <p:sp>
          <p:nvSpPr>
            <p:cNvPr id="22" name="object 22"/>
            <p:cNvSpPr/>
            <p:nvPr/>
          </p:nvSpPr>
          <p:spPr>
            <a:xfrm>
              <a:off x="2086991" y="2134996"/>
              <a:ext cx="3834129" cy="1298575"/>
            </a:xfrm>
            <a:custGeom>
              <a:avLst/>
              <a:gdLst/>
              <a:ahLst/>
              <a:cxnLst/>
              <a:rect l="l" t="t" r="r" b="b"/>
              <a:pathLst>
                <a:path w="3834129" h="1298575">
                  <a:moveTo>
                    <a:pt x="0" y="0"/>
                  </a:moveTo>
                  <a:lnTo>
                    <a:pt x="3833622" y="0"/>
                  </a:lnTo>
                </a:path>
                <a:path w="3834129" h="1298575">
                  <a:moveTo>
                    <a:pt x="0" y="495426"/>
                  </a:moveTo>
                  <a:lnTo>
                    <a:pt x="2280031" y="495426"/>
                  </a:lnTo>
                </a:path>
                <a:path w="3834129" h="1298575">
                  <a:moveTo>
                    <a:pt x="0" y="1298448"/>
                  </a:moveTo>
                  <a:lnTo>
                    <a:pt x="1390014" y="1298448"/>
                  </a:lnTo>
                </a:path>
              </a:pathLst>
            </a:custGeom>
            <a:ln w="25400">
              <a:solidFill>
                <a:srgbClr val="7E7E7E"/>
              </a:solidFill>
              <a:prstDash val="sysDash"/>
            </a:ln>
          </p:spPr>
          <p:txBody>
            <a:bodyPr wrap="square" lIns="0" tIns="0" rIns="0" bIns="0" rtlCol="0"/>
            <a:lstStyle/>
            <a:p>
              <a:endParaRPr/>
            </a:p>
          </p:txBody>
        </p:sp>
        <p:pic>
          <p:nvPicPr>
            <p:cNvPr id="23" name="object 23"/>
            <p:cNvPicPr/>
            <p:nvPr/>
          </p:nvPicPr>
          <p:blipFill>
            <a:blip r:embed="rId2" cstate="print"/>
            <a:stretch>
              <a:fillRect/>
            </a:stretch>
          </p:blipFill>
          <p:spPr>
            <a:xfrm>
              <a:off x="2779776" y="1877567"/>
              <a:ext cx="3493008" cy="2503931"/>
            </a:xfrm>
            <a:prstGeom prst="rect">
              <a:avLst/>
            </a:prstGeom>
          </p:spPr>
        </p:pic>
        <p:sp>
          <p:nvSpPr>
            <p:cNvPr id="24" name="object 24"/>
            <p:cNvSpPr/>
            <p:nvPr/>
          </p:nvSpPr>
          <p:spPr>
            <a:xfrm>
              <a:off x="2871216" y="1930907"/>
              <a:ext cx="3390900" cy="2442845"/>
            </a:xfrm>
            <a:custGeom>
              <a:avLst/>
              <a:gdLst/>
              <a:ahLst/>
              <a:cxnLst/>
              <a:rect l="l" t="t" r="r" b="b"/>
              <a:pathLst>
                <a:path w="3390900" h="2442845">
                  <a:moveTo>
                    <a:pt x="652272" y="2049780"/>
                  </a:moveTo>
                  <a:lnTo>
                    <a:pt x="0" y="2049780"/>
                  </a:lnTo>
                  <a:lnTo>
                    <a:pt x="0" y="2442464"/>
                  </a:lnTo>
                  <a:lnTo>
                    <a:pt x="652272" y="2442464"/>
                  </a:lnTo>
                  <a:lnTo>
                    <a:pt x="652272" y="2049780"/>
                  </a:lnTo>
                  <a:close/>
                </a:path>
                <a:path w="3390900" h="2442845">
                  <a:moveTo>
                    <a:pt x="2020824" y="547116"/>
                  </a:moveTo>
                  <a:lnTo>
                    <a:pt x="1370076" y="547116"/>
                  </a:lnTo>
                  <a:lnTo>
                    <a:pt x="1370076" y="2442464"/>
                  </a:lnTo>
                  <a:lnTo>
                    <a:pt x="2020824" y="2442464"/>
                  </a:lnTo>
                  <a:lnTo>
                    <a:pt x="2020824" y="547116"/>
                  </a:lnTo>
                  <a:close/>
                </a:path>
                <a:path w="3390900" h="2442845">
                  <a:moveTo>
                    <a:pt x="3390900" y="0"/>
                  </a:moveTo>
                  <a:lnTo>
                    <a:pt x="2738628" y="0"/>
                  </a:lnTo>
                  <a:lnTo>
                    <a:pt x="2738628" y="2442464"/>
                  </a:lnTo>
                  <a:lnTo>
                    <a:pt x="3390900" y="2442464"/>
                  </a:lnTo>
                  <a:lnTo>
                    <a:pt x="3390900" y="0"/>
                  </a:lnTo>
                  <a:close/>
                </a:path>
              </a:pathLst>
            </a:custGeom>
            <a:solidFill>
              <a:srgbClr val="DAD7DA"/>
            </a:solidFill>
          </p:spPr>
          <p:txBody>
            <a:bodyPr wrap="square" lIns="0" tIns="0" rIns="0" bIns="0" rtlCol="0"/>
            <a:lstStyle/>
            <a:p>
              <a:endParaRPr/>
            </a:p>
          </p:txBody>
        </p:sp>
        <p:sp>
          <p:nvSpPr>
            <p:cNvPr id="25" name="object 25"/>
            <p:cNvSpPr/>
            <p:nvPr/>
          </p:nvSpPr>
          <p:spPr>
            <a:xfrm>
              <a:off x="2512568" y="4373372"/>
              <a:ext cx="4108450" cy="0"/>
            </a:xfrm>
            <a:custGeom>
              <a:avLst/>
              <a:gdLst/>
              <a:ahLst/>
              <a:cxnLst/>
              <a:rect l="l" t="t" r="r" b="b"/>
              <a:pathLst>
                <a:path w="4108450">
                  <a:moveTo>
                    <a:pt x="0" y="0"/>
                  </a:moveTo>
                  <a:lnTo>
                    <a:pt x="4108196" y="0"/>
                  </a:lnTo>
                </a:path>
              </a:pathLst>
            </a:custGeom>
            <a:ln w="12700">
              <a:solidFill>
                <a:srgbClr val="D9D9D9"/>
              </a:solidFill>
            </a:ln>
          </p:spPr>
          <p:txBody>
            <a:bodyPr wrap="square" lIns="0" tIns="0" rIns="0" bIns="0" rtlCol="0"/>
            <a:lstStyle/>
            <a:p>
              <a:endParaRPr/>
            </a:p>
          </p:txBody>
        </p:sp>
      </p:grpSp>
      <p:sp>
        <p:nvSpPr>
          <p:cNvPr id="26" name="object 26"/>
          <p:cNvSpPr txBox="1"/>
          <p:nvPr/>
        </p:nvSpPr>
        <p:spPr>
          <a:xfrm>
            <a:off x="2927985" y="3599815"/>
            <a:ext cx="537845" cy="628377"/>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FFFF00"/>
                </a:solidFill>
                <a:latin typeface="Arial"/>
                <a:cs typeface="Arial"/>
              </a:rPr>
              <a:t>4870</a:t>
            </a:r>
            <a:endParaRPr sz="2000">
              <a:latin typeface="Arial"/>
              <a:cs typeface="Arial"/>
            </a:endParaRPr>
          </a:p>
        </p:txBody>
      </p:sp>
      <p:sp>
        <p:nvSpPr>
          <p:cNvPr id="38" name="object 38"/>
          <p:cNvSpPr txBox="1">
            <a:spLocks noGrp="1"/>
          </p:cNvSpPr>
          <p:nvPr>
            <p:ph type="sldNum" sz="quarter" idx="7"/>
          </p:nvPr>
        </p:nvSpPr>
        <p:spPr>
          <a:xfrm>
            <a:off x="11767439" y="6505836"/>
            <a:ext cx="411607" cy="215444"/>
          </a:xfrm>
          <a:prstGeom prst="rect">
            <a:avLst/>
          </a:prstGeom>
        </p:spPr>
        <p:txBody>
          <a:bodyPr vert="horz" wrap="square" lIns="0" tIns="0" rIns="0" bIns="0" rtlCol="0">
            <a:spAutoFit/>
          </a:bodyPr>
          <a:lstStyle/>
          <a:p>
            <a:pPr marL="139700">
              <a:lnSpc>
                <a:spcPct val="100000"/>
              </a:lnSpc>
            </a:pPr>
            <a:fld id="{81D60167-4931-47E6-BA6A-407CBD079E47}" type="slidenum">
              <a:rPr sz="1400" dirty="0"/>
              <a:t>5</a:t>
            </a:fld>
            <a:endParaRPr sz="1400"/>
          </a:p>
        </p:txBody>
      </p:sp>
      <p:sp>
        <p:nvSpPr>
          <p:cNvPr id="27" name="object 27"/>
          <p:cNvSpPr txBox="1"/>
          <p:nvPr/>
        </p:nvSpPr>
        <p:spPr>
          <a:xfrm>
            <a:off x="4233798" y="2097405"/>
            <a:ext cx="665480" cy="629018"/>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FFFF00"/>
                </a:solidFill>
                <a:latin typeface="Arial"/>
                <a:cs typeface="Arial"/>
              </a:rPr>
              <a:t>23500</a:t>
            </a:r>
            <a:endParaRPr sz="2000">
              <a:latin typeface="Arial"/>
              <a:cs typeface="Arial"/>
            </a:endParaRPr>
          </a:p>
        </p:txBody>
      </p:sp>
      <p:sp>
        <p:nvSpPr>
          <p:cNvPr id="28" name="object 28"/>
          <p:cNvSpPr txBox="1"/>
          <p:nvPr/>
        </p:nvSpPr>
        <p:spPr>
          <a:xfrm>
            <a:off x="5603240" y="1549145"/>
            <a:ext cx="665480" cy="629018"/>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FFFF00"/>
                </a:solidFill>
                <a:latin typeface="Arial"/>
                <a:cs typeface="Arial"/>
              </a:rPr>
              <a:t>30300</a:t>
            </a:r>
            <a:endParaRPr sz="2000">
              <a:latin typeface="Arial"/>
              <a:cs typeface="Arial"/>
            </a:endParaRPr>
          </a:p>
        </p:txBody>
      </p:sp>
      <p:sp>
        <p:nvSpPr>
          <p:cNvPr id="29" name="object 29"/>
          <p:cNvSpPr txBox="1"/>
          <p:nvPr/>
        </p:nvSpPr>
        <p:spPr>
          <a:xfrm>
            <a:off x="2981705" y="4491609"/>
            <a:ext cx="431800" cy="504625"/>
          </a:xfrm>
          <a:prstGeom prst="rect">
            <a:avLst/>
          </a:prstGeom>
        </p:spPr>
        <p:txBody>
          <a:bodyPr vert="horz" wrap="square" lIns="0" tIns="12065" rIns="0" bIns="0" rtlCol="0">
            <a:spAutoFit/>
          </a:bodyPr>
          <a:lstStyle/>
          <a:p>
            <a:pPr marL="12700">
              <a:lnSpc>
                <a:spcPct val="100000"/>
              </a:lnSpc>
              <a:spcBef>
                <a:spcPts val="95"/>
              </a:spcBef>
            </a:pPr>
            <a:r>
              <a:rPr sz="1600" b="1" dirty="0">
                <a:solidFill>
                  <a:srgbClr val="FFFFFF"/>
                </a:solidFill>
                <a:latin typeface="Arial"/>
                <a:cs typeface="Arial"/>
              </a:rPr>
              <a:t>2023</a:t>
            </a:r>
            <a:endParaRPr sz="1600">
              <a:latin typeface="Arial"/>
              <a:cs typeface="Arial"/>
            </a:endParaRPr>
          </a:p>
        </p:txBody>
      </p:sp>
      <p:sp>
        <p:nvSpPr>
          <p:cNvPr id="30" name="object 30"/>
          <p:cNvSpPr txBox="1"/>
          <p:nvPr/>
        </p:nvSpPr>
        <p:spPr>
          <a:xfrm>
            <a:off x="3908551" y="4361345"/>
            <a:ext cx="1004951" cy="820738"/>
          </a:xfrm>
          <a:prstGeom prst="rect">
            <a:avLst/>
          </a:prstGeom>
        </p:spPr>
        <p:txBody>
          <a:bodyPr vert="horz" wrap="square" lIns="0" tIns="142240" rIns="0" bIns="0" rtlCol="0">
            <a:spAutoFit/>
          </a:bodyPr>
          <a:lstStyle/>
          <a:p>
            <a:pPr marL="455295">
              <a:lnSpc>
                <a:spcPct val="100000"/>
              </a:lnSpc>
              <a:spcBef>
                <a:spcPts val="1120"/>
              </a:spcBef>
            </a:pPr>
            <a:r>
              <a:rPr sz="1600" b="1" dirty="0">
                <a:solidFill>
                  <a:srgbClr val="FFFFFF"/>
                </a:solidFill>
                <a:latin typeface="Arial"/>
                <a:cs typeface="Arial"/>
              </a:rPr>
              <a:t>2040</a:t>
            </a:r>
            <a:endParaRPr sz="1600" dirty="0">
              <a:latin typeface="Arial"/>
              <a:cs typeface="Arial"/>
            </a:endParaRPr>
          </a:p>
          <a:p>
            <a:pPr marL="12700">
              <a:lnSpc>
                <a:spcPct val="100000"/>
              </a:lnSpc>
              <a:spcBef>
                <a:spcPts val="1155"/>
              </a:spcBef>
            </a:pPr>
            <a:r>
              <a:rPr sz="1800" dirty="0">
                <a:solidFill>
                  <a:srgbClr val="FFFF00"/>
                </a:solidFill>
                <a:latin typeface="Tahoma"/>
                <a:cs typeface="Tahoma"/>
              </a:rPr>
              <a:t>2023</a:t>
            </a:r>
            <a:endParaRPr sz="1800" dirty="0">
              <a:latin typeface="Tahoma"/>
              <a:cs typeface="Tahoma"/>
            </a:endParaRPr>
          </a:p>
        </p:txBody>
      </p:sp>
      <p:sp>
        <p:nvSpPr>
          <p:cNvPr id="31" name="object 31"/>
          <p:cNvSpPr txBox="1"/>
          <p:nvPr/>
        </p:nvSpPr>
        <p:spPr>
          <a:xfrm>
            <a:off x="5720841" y="4361345"/>
            <a:ext cx="827279" cy="820738"/>
          </a:xfrm>
          <a:prstGeom prst="rect">
            <a:avLst/>
          </a:prstGeom>
        </p:spPr>
        <p:txBody>
          <a:bodyPr vert="horz" wrap="square" lIns="0" tIns="142240" rIns="0" bIns="0" rtlCol="0">
            <a:spAutoFit/>
          </a:bodyPr>
          <a:lstStyle/>
          <a:p>
            <a:pPr marL="12700">
              <a:lnSpc>
                <a:spcPct val="100000"/>
              </a:lnSpc>
              <a:spcBef>
                <a:spcPts val="1120"/>
              </a:spcBef>
            </a:pPr>
            <a:r>
              <a:rPr sz="1600" b="1" dirty="0">
                <a:solidFill>
                  <a:srgbClr val="FFFFFF"/>
                </a:solidFill>
                <a:latin typeface="Arial"/>
                <a:cs typeface="Arial"/>
              </a:rPr>
              <a:t>2045</a:t>
            </a:r>
            <a:endParaRPr sz="1600" dirty="0">
              <a:latin typeface="Arial"/>
              <a:cs typeface="Arial"/>
            </a:endParaRPr>
          </a:p>
          <a:p>
            <a:pPr marL="231140">
              <a:lnSpc>
                <a:spcPct val="100000"/>
              </a:lnSpc>
              <a:spcBef>
                <a:spcPts val="1155"/>
              </a:spcBef>
            </a:pPr>
            <a:r>
              <a:rPr sz="1800" dirty="0">
                <a:solidFill>
                  <a:srgbClr val="FFFF00"/>
                </a:solidFill>
                <a:latin typeface="Tahoma"/>
                <a:cs typeface="Tahoma"/>
              </a:rPr>
              <a:t>2045</a:t>
            </a:r>
            <a:endParaRPr sz="1800" dirty="0">
              <a:latin typeface="Tahoma"/>
              <a:cs typeface="Tahoma"/>
            </a:endParaRPr>
          </a:p>
        </p:txBody>
      </p:sp>
      <p:sp>
        <p:nvSpPr>
          <p:cNvPr id="32" name="object 32"/>
          <p:cNvSpPr txBox="1"/>
          <p:nvPr/>
        </p:nvSpPr>
        <p:spPr>
          <a:xfrm>
            <a:off x="962050" y="1575053"/>
            <a:ext cx="1674495" cy="444352"/>
          </a:xfrm>
          <a:prstGeom prst="rect">
            <a:avLst/>
          </a:prstGeom>
        </p:spPr>
        <p:txBody>
          <a:bodyPr vert="horz" wrap="square" lIns="0" tIns="13335" rIns="0" bIns="0" rtlCol="0">
            <a:spAutoFit/>
          </a:bodyPr>
          <a:lstStyle/>
          <a:p>
            <a:pPr marL="12700">
              <a:lnSpc>
                <a:spcPct val="100000"/>
              </a:lnSpc>
              <a:spcBef>
                <a:spcPts val="105"/>
              </a:spcBef>
            </a:pPr>
            <a:r>
              <a:rPr sz="1400" dirty="0">
                <a:solidFill>
                  <a:srgbClr val="FFFF00"/>
                </a:solidFill>
                <a:latin typeface="Tahoma"/>
                <a:cs typeface="Tahoma"/>
              </a:rPr>
              <a:t>High Income Threshold</a:t>
            </a:r>
            <a:endParaRPr sz="1400">
              <a:latin typeface="Tahoma"/>
              <a:cs typeface="Tahoma"/>
            </a:endParaRPr>
          </a:p>
        </p:txBody>
      </p:sp>
      <p:sp>
        <p:nvSpPr>
          <p:cNvPr id="33" name="object 33"/>
          <p:cNvSpPr txBox="1"/>
          <p:nvPr/>
        </p:nvSpPr>
        <p:spPr>
          <a:xfrm>
            <a:off x="7832598" y="1422093"/>
            <a:ext cx="3274695" cy="1236236"/>
          </a:xfrm>
          <a:prstGeom prst="rect">
            <a:avLst/>
          </a:prstGeom>
        </p:spPr>
        <p:txBody>
          <a:bodyPr vert="horz" wrap="square" lIns="0" tIns="12700" rIns="0" bIns="0" rtlCol="0">
            <a:spAutoFit/>
          </a:bodyPr>
          <a:lstStyle/>
          <a:p>
            <a:pPr marR="5080" indent="12700" algn="ctr">
              <a:lnSpc>
                <a:spcPct val="100400"/>
              </a:lnSpc>
              <a:spcBef>
                <a:spcPts val="100"/>
              </a:spcBef>
            </a:pPr>
            <a:r>
              <a:rPr sz="2400" b="1" dirty="0">
                <a:solidFill>
                  <a:srgbClr val="FFFF00"/>
                </a:solidFill>
                <a:latin typeface="Arial"/>
                <a:cs typeface="Arial"/>
              </a:rPr>
              <a:t>Perekonomian</a:t>
            </a:r>
            <a:r>
              <a:rPr sz="2650" b="1" dirty="0">
                <a:solidFill>
                  <a:srgbClr val="FFFF00"/>
                </a:solidFill>
                <a:latin typeface="Arial"/>
                <a:cs typeface="Arial"/>
              </a:rPr>
              <a:t> Terbesar ke-4 di Dunia</a:t>
            </a:r>
            <a:endParaRPr sz="2650" dirty="0">
              <a:latin typeface="Arial"/>
              <a:cs typeface="Arial"/>
            </a:endParaRPr>
          </a:p>
        </p:txBody>
      </p:sp>
      <p:sp>
        <p:nvSpPr>
          <p:cNvPr id="34" name="object 34"/>
          <p:cNvSpPr txBox="1"/>
          <p:nvPr/>
        </p:nvSpPr>
        <p:spPr>
          <a:xfrm>
            <a:off x="8376919" y="3349497"/>
            <a:ext cx="2340610" cy="751488"/>
          </a:xfrm>
          <a:prstGeom prst="rect">
            <a:avLst/>
          </a:prstGeom>
        </p:spPr>
        <p:txBody>
          <a:bodyPr vert="horz" wrap="square" lIns="0" tIns="12700" rIns="0" bIns="0" rtlCol="0">
            <a:spAutoFit/>
          </a:bodyPr>
          <a:lstStyle/>
          <a:p>
            <a:pPr marR="5080" indent="11113" algn="ctr">
              <a:lnSpc>
                <a:spcPct val="100400"/>
              </a:lnSpc>
              <a:spcBef>
                <a:spcPts val="100"/>
              </a:spcBef>
            </a:pPr>
            <a:r>
              <a:rPr sz="2400" b="1" dirty="0">
                <a:solidFill>
                  <a:srgbClr val="FFFF00"/>
                </a:solidFill>
                <a:latin typeface="Arial"/>
                <a:cs typeface="Arial"/>
              </a:rPr>
              <a:t>Menuju </a:t>
            </a:r>
            <a:r>
              <a:rPr sz="2400" b="1" i="1" dirty="0">
                <a:solidFill>
                  <a:srgbClr val="FFFF00"/>
                </a:solidFill>
                <a:latin typeface="Arial"/>
                <a:cs typeface="Arial"/>
              </a:rPr>
              <a:t>Net Zero Emission</a:t>
            </a:r>
            <a:endParaRPr sz="2400" dirty="0">
              <a:latin typeface="Arial"/>
              <a:cs typeface="Arial"/>
            </a:endParaRPr>
          </a:p>
        </p:txBody>
      </p:sp>
      <p:sp>
        <p:nvSpPr>
          <p:cNvPr id="35" name="object 35"/>
          <p:cNvSpPr txBox="1"/>
          <p:nvPr/>
        </p:nvSpPr>
        <p:spPr>
          <a:xfrm>
            <a:off x="8022717" y="5037201"/>
            <a:ext cx="2791460" cy="925446"/>
          </a:xfrm>
          <a:prstGeom prst="rect">
            <a:avLst/>
          </a:prstGeom>
        </p:spPr>
        <p:txBody>
          <a:bodyPr vert="horz" wrap="square" lIns="0" tIns="12065" rIns="0" bIns="0" rtlCol="0">
            <a:spAutoFit/>
          </a:bodyPr>
          <a:lstStyle/>
          <a:p>
            <a:pPr marL="12700" marR="5080" indent="85090" algn="ctr">
              <a:lnSpc>
                <a:spcPct val="100600"/>
              </a:lnSpc>
              <a:spcBef>
                <a:spcPts val="95"/>
              </a:spcBef>
            </a:pPr>
            <a:r>
              <a:rPr sz="2000" b="1" dirty="0">
                <a:solidFill>
                  <a:srgbClr val="FFFF00"/>
                </a:solidFill>
                <a:latin typeface="Arial"/>
                <a:cs typeface="Arial"/>
              </a:rPr>
              <a:t>Penurunan Tingkat Kemiskinan Diikuti dengan Pemerataan</a:t>
            </a:r>
            <a:endParaRPr sz="2000" dirty="0">
              <a:latin typeface="Arial"/>
              <a:cs typeface="Arial"/>
            </a:endParaRPr>
          </a:p>
        </p:txBody>
      </p:sp>
      <p:sp>
        <p:nvSpPr>
          <p:cNvPr id="36" name="object 36"/>
          <p:cNvSpPr txBox="1"/>
          <p:nvPr/>
        </p:nvSpPr>
        <p:spPr>
          <a:xfrm>
            <a:off x="11107293" y="5918708"/>
            <a:ext cx="227965"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C36BFF"/>
                </a:solidFill>
                <a:latin typeface="Trebuchet MS"/>
                <a:cs typeface="Trebuchet MS"/>
              </a:rPr>
              <a:t>”</a:t>
            </a:r>
            <a:endParaRPr sz="3600">
              <a:latin typeface="Trebuchet MS"/>
              <a:cs typeface="Trebuchet MS"/>
            </a:endParaRPr>
          </a:p>
        </p:txBody>
      </p:sp>
      <p:sp>
        <p:nvSpPr>
          <p:cNvPr id="37" name="object 37"/>
          <p:cNvSpPr txBox="1"/>
          <p:nvPr/>
        </p:nvSpPr>
        <p:spPr>
          <a:xfrm>
            <a:off x="7328154" y="4904994"/>
            <a:ext cx="227965"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C36BFF"/>
                </a:solidFill>
                <a:latin typeface="Trebuchet MS"/>
                <a:cs typeface="Trebuchet MS"/>
              </a:rPr>
              <a:t>“</a:t>
            </a:r>
            <a:endParaRPr sz="3600">
              <a:latin typeface="Trebuchet MS"/>
              <a:cs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1053" y="989202"/>
            <a:ext cx="7001433" cy="481964"/>
          </a:xfrm>
          <a:prstGeom prst="rect">
            <a:avLst/>
          </a:prstGeom>
        </p:spPr>
      </p:pic>
      <p:sp>
        <p:nvSpPr>
          <p:cNvPr id="3" name="object 3"/>
          <p:cNvSpPr txBox="1">
            <a:spLocks noGrp="1"/>
          </p:cNvSpPr>
          <p:nvPr>
            <p:ph type="title"/>
          </p:nvPr>
        </p:nvSpPr>
        <p:spPr>
          <a:xfrm>
            <a:off x="210108" y="52831"/>
            <a:ext cx="11771782" cy="837998"/>
          </a:xfrm>
          <a:prstGeom prst="rect">
            <a:avLst/>
          </a:prstGeom>
        </p:spPr>
        <p:txBody>
          <a:bodyPr vert="horz" wrap="square" lIns="0" tIns="220294" rIns="0" bIns="0" rtlCol="0">
            <a:spAutoFit/>
          </a:bodyPr>
          <a:lstStyle/>
          <a:p>
            <a:pPr marL="201295">
              <a:lnSpc>
                <a:spcPct val="100000"/>
              </a:lnSpc>
              <a:spcBef>
                <a:spcPts val="95"/>
              </a:spcBef>
            </a:pPr>
            <a:r>
              <a:rPr sz="4000" dirty="0"/>
              <a:t>PEREKONOMIAN &amp; PERTUMBUHAN EKONOMI</a:t>
            </a:r>
            <a:endParaRPr sz="4000"/>
          </a:p>
        </p:txBody>
      </p:sp>
      <p:sp>
        <p:nvSpPr>
          <p:cNvPr id="4" name="object 4"/>
          <p:cNvSpPr txBox="1"/>
          <p:nvPr/>
        </p:nvSpPr>
        <p:spPr>
          <a:xfrm>
            <a:off x="590499" y="1077848"/>
            <a:ext cx="6408090" cy="289823"/>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FFFFFF"/>
                </a:solidFill>
                <a:latin typeface="Roboto"/>
                <a:cs typeface="Roboto"/>
              </a:rPr>
              <a:t>Produk Domestik Bruto (PDB) </a:t>
            </a:r>
            <a:r>
              <a:rPr sz="1800" b="1" dirty="0">
                <a:solidFill>
                  <a:srgbClr val="FFFFFF"/>
                </a:solidFill>
                <a:latin typeface="Roboto"/>
                <a:cs typeface="Roboto"/>
              </a:rPr>
              <a:t>- Pendekatan Pengeluaran:</a:t>
            </a:r>
            <a:endParaRPr sz="1800" dirty="0">
              <a:latin typeface="Roboto"/>
              <a:cs typeface="Roboto"/>
            </a:endParaRPr>
          </a:p>
        </p:txBody>
      </p:sp>
      <p:grpSp>
        <p:nvGrpSpPr>
          <p:cNvPr id="5" name="object 5"/>
          <p:cNvGrpSpPr/>
          <p:nvPr/>
        </p:nvGrpSpPr>
        <p:grpSpPr>
          <a:xfrm>
            <a:off x="462953" y="1554225"/>
            <a:ext cx="1452880" cy="1022350"/>
            <a:chOff x="462953" y="1554225"/>
            <a:chExt cx="1452880" cy="1022350"/>
          </a:xfrm>
        </p:grpSpPr>
        <p:sp>
          <p:nvSpPr>
            <p:cNvPr id="6" name="object 6"/>
            <p:cNvSpPr/>
            <p:nvPr/>
          </p:nvSpPr>
          <p:spPr>
            <a:xfrm>
              <a:off x="469303" y="1560575"/>
              <a:ext cx="1440180" cy="850265"/>
            </a:xfrm>
            <a:custGeom>
              <a:avLst/>
              <a:gdLst/>
              <a:ahLst/>
              <a:cxnLst/>
              <a:rect l="l" t="t" r="r" b="b"/>
              <a:pathLst>
                <a:path w="1440180" h="850264">
                  <a:moveTo>
                    <a:pt x="1349209" y="0"/>
                  </a:moveTo>
                  <a:lnTo>
                    <a:pt x="90817" y="0"/>
                  </a:lnTo>
                  <a:lnTo>
                    <a:pt x="55464" y="7153"/>
                  </a:lnTo>
                  <a:lnTo>
                    <a:pt x="26596" y="26654"/>
                  </a:lnTo>
                  <a:lnTo>
                    <a:pt x="7135" y="55560"/>
                  </a:lnTo>
                  <a:lnTo>
                    <a:pt x="0" y="90932"/>
                  </a:lnTo>
                  <a:lnTo>
                    <a:pt x="0" y="758951"/>
                  </a:lnTo>
                  <a:lnTo>
                    <a:pt x="7135" y="794303"/>
                  </a:lnTo>
                  <a:lnTo>
                    <a:pt x="26596" y="823166"/>
                  </a:lnTo>
                  <a:lnTo>
                    <a:pt x="55464" y="842623"/>
                  </a:lnTo>
                  <a:lnTo>
                    <a:pt x="90817" y="849757"/>
                  </a:lnTo>
                  <a:lnTo>
                    <a:pt x="1349209" y="849757"/>
                  </a:lnTo>
                  <a:lnTo>
                    <a:pt x="1384561" y="842623"/>
                  </a:lnTo>
                  <a:lnTo>
                    <a:pt x="1413424" y="823166"/>
                  </a:lnTo>
                  <a:lnTo>
                    <a:pt x="1432881" y="794303"/>
                  </a:lnTo>
                  <a:lnTo>
                    <a:pt x="1440014" y="758951"/>
                  </a:lnTo>
                  <a:lnTo>
                    <a:pt x="1440014" y="90932"/>
                  </a:lnTo>
                  <a:lnTo>
                    <a:pt x="1432881" y="55560"/>
                  </a:lnTo>
                  <a:lnTo>
                    <a:pt x="1413424" y="26654"/>
                  </a:lnTo>
                  <a:lnTo>
                    <a:pt x="1384561" y="7153"/>
                  </a:lnTo>
                  <a:lnTo>
                    <a:pt x="1349209" y="0"/>
                  </a:lnTo>
                  <a:close/>
                </a:path>
              </a:pathLst>
            </a:custGeom>
            <a:solidFill>
              <a:srgbClr val="001F5F"/>
            </a:solidFill>
          </p:spPr>
          <p:txBody>
            <a:bodyPr wrap="square" lIns="0" tIns="0" rIns="0" bIns="0" rtlCol="0"/>
            <a:lstStyle/>
            <a:p>
              <a:endParaRPr/>
            </a:p>
          </p:txBody>
        </p:sp>
        <p:sp>
          <p:nvSpPr>
            <p:cNvPr id="7" name="object 7"/>
            <p:cNvSpPr/>
            <p:nvPr/>
          </p:nvSpPr>
          <p:spPr>
            <a:xfrm>
              <a:off x="469303" y="1560575"/>
              <a:ext cx="1440180" cy="850265"/>
            </a:xfrm>
            <a:custGeom>
              <a:avLst/>
              <a:gdLst/>
              <a:ahLst/>
              <a:cxnLst/>
              <a:rect l="l" t="t" r="r" b="b"/>
              <a:pathLst>
                <a:path w="1440180" h="850264">
                  <a:moveTo>
                    <a:pt x="0" y="90932"/>
                  </a:moveTo>
                  <a:lnTo>
                    <a:pt x="7135" y="55560"/>
                  </a:lnTo>
                  <a:lnTo>
                    <a:pt x="26596" y="26654"/>
                  </a:lnTo>
                  <a:lnTo>
                    <a:pt x="55464" y="7153"/>
                  </a:lnTo>
                  <a:lnTo>
                    <a:pt x="90817" y="0"/>
                  </a:lnTo>
                  <a:lnTo>
                    <a:pt x="1349209" y="0"/>
                  </a:lnTo>
                  <a:lnTo>
                    <a:pt x="1384561" y="7153"/>
                  </a:lnTo>
                  <a:lnTo>
                    <a:pt x="1413424" y="26654"/>
                  </a:lnTo>
                  <a:lnTo>
                    <a:pt x="1432881" y="55560"/>
                  </a:lnTo>
                  <a:lnTo>
                    <a:pt x="1440014" y="90932"/>
                  </a:lnTo>
                  <a:lnTo>
                    <a:pt x="1440014" y="758951"/>
                  </a:lnTo>
                  <a:lnTo>
                    <a:pt x="1432881" y="794303"/>
                  </a:lnTo>
                  <a:lnTo>
                    <a:pt x="1413424" y="823166"/>
                  </a:lnTo>
                  <a:lnTo>
                    <a:pt x="1384561" y="842623"/>
                  </a:lnTo>
                  <a:lnTo>
                    <a:pt x="1349209" y="849757"/>
                  </a:lnTo>
                  <a:lnTo>
                    <a:pt x="90817" y="849757"/>
                  </a:lnTo>
                  <a:lnTo>
                    <a:pt x="55464" y="842623"/>
                  </a:lnTo>
                  <a:lnTo>
                    <a:pt x="26596" y="823166"/>
                  </a:lnTo>
                  <a:lnTo>
                    <a:pt x="7135" y="794303"/>
                  </a:lnTo>
                  <a:lnTo>
                    <a:pt x="0" y="758951"/>
                  </a:lnTo>
                  <a:lnTo>
                    <a:pt x="0" y="90932"/>
                  </a:lnTo>
                  <a:close/>
                </a:path>
              </a:pathLst>
            </a:custGeom>
            <a:ln w="12700">
              <a:solidFill>
                <a:srgbClr val="2E528F"/>
              </a:solidFill>
            </a:ln>
          </p:spPr>
          <p:txBody>
            <a:bodyPr wrap="square" lIns="0" tIns="0" rIns="0" bIns="0" rtlCol="0"/>
            <a:lstStyle/>
            <a:p>
              <a:endParaRPr/>
            </a:p>
          </p:txBody>
        </p:sp>
        <p:sp>
          <p:nvSpPr>
            <p:cNvPr id="8" name="object 8"/>
            <p:cNvSpPr/>
            <p:nvPr/>
          </p:nvSpPr>
          <p:spPr>
            <a:xfrm>
              <a:off x="1371092" y="2072639"/>
              <a:ext cx="534035" cy="502920"/>
            </a:xfrm>
            <a:custGeom>
              <a:avLst/>
              <a:gdLst/>
              <a:ahLst/>
              <a:cxnLst/>
              <a:rect l="l" t="t" r="r" b="b"/>
              <a:pathLst>
                <a:path w="534035" h="502919">
                  <a:moveTo>
                    <a:pt x="266827" y="0"/>
                  </a:moveTo>
                  <a:lnTo>
                    <a:pt x="218876" y="4049"/>
                  </a:lnTo>
                  <a:lnTo>
                    <a:pt x="173740" y="15722"/>
                  </a:lnTo>
                  <a:lnTo>
                    <a:pt x="132174" y="34308"/>
                  </a:lnTo>
                  <a:lnTo>
                    <a:pt x="94932" y="59098"/>
                  </a:lnTo>
                  <a:lnTo>
                    <a:pt x="62769" y="89379"/>
                  </a:lnTo>
                  <a:lnTo>
                    <a:pt x="36439" y="124441"/>
                  </a:lnTo>
                  <a:lnTo>
                    <a:pt x="16698" y="163573"/>
                  </a:lnTo>
                  <a:lnTo>
                    <a:pt x="4300" y="206065"/>
                  </a:lnTo>
                  <a:lnTo>
                    <a:pt x="0" y="251206"/>
                  </a:lnTo>
                  <a:lnTo>
                    <a:pt x="4300" y="296384"/>
                  </a:lnTo>
                  <a:lnTo>
                    <a:pt x="16698" y="338905"/>
                  </a:lnTo>
                  <a:lnTo>
                    <a:pt x="36439" y="378060"/>
                  </a:lnTo>
                  <a:lnTo>
                    <a:pt x="62769" y="413138"/>
                  </a:lnTo>
                  <a:lnTo>
                    <a:pt x="94932" y="443429"/>
                  </a:lnTo>
                  <a:lnTo>
                    <a:pt x="132174" y="468225"/>
                  </a:lnTo>
                  <a:lnTo>
                    <a:pt x="173740" y="486815"/>
                  </a:lnTo>
                  <a:lnTo>
                    <a:pt x="218876" y="498489"/>
                  </a:lnTo>
                  <a:lnTo>
                    <a:pt x="266827" y="502538"/>
                  </a:lnTo>
                  <a:lnTo>
                    <a:pt x="314773" y="498489"/>
                  </a:lnTo>
                  <a:lnTo>
                    <a:pt x="359897" y="486815"/>
                  </a:lnTo>
                  <a:lnTo>
                    <a:pt x="401446" y="468225"/>
                  </a:lnTo>
                  <a:lnTo>
                    <a:pt x="438668" y="443429"/>
                  </a:lnTo>
                  <a:lnTo>
                    <a:pt x="470810" y="413138"/>
                  </a:lnTo>
                  <a:lnTo>
                    <a:pt x="497120" y="378060"/>
                  </a:lnTo>
                  <a:lnTo>
                    <a:pt x="516844" y="338905"/>
                  </a:lnTo>
                  <a:lnTo>
                    <a:pt x="529230" y="296384"/>
                  </a:lnTo>
                  <a:lnTo>
                    <a:pt x="533527" y="251206"/>
                  </a:lnTo>
                  <a:lnTo>
                    <a:pt x="529230" y="206065"/>
                  </a:lnTo>
                  <a:lnTo>
                    <a:pt x="516844" y="163573"/>
                  </a:lnTo>
                  <a:lnTo>
                    <a:pt x="497120" y="124441"/>
                  </a:lnTo>
                  <a:lnTo>
                    <a:pt x="470810" y="89379"/>
                  </a:lnTo>
                  <a:lnTo>
                    <a:pt x="438668" y="59098"/>
                  </a:lnTo>
                  <a:lnTo>
                    <a:pt x="401446" y="34308"/>
                  </a:lnTo>
                  <a:lnTo>
                    <a:pt x="359897" y="15722"/>
                  </a:lnTo>
                  <a:lnTo>
                    <a:pt x="314773" y="4049"/>
                  </a:lnTo>
                  <a:lnTo>
                    <a:pt x="266827" y="0"/>
                  </a:lnTo>
                  <a:close/>
                </a:path>
              </a:pathLst>
            </a:custGeom>
            <a:solidFill>
              <a:srgbClr val="07465F"/>
            </a:solidFill>
          </p:spPr>
          <p:txBody>
            <a:bodyPr wrap="square" lIns="0" tIns="0" rIns="0" bIns="0" rtlCol="0"/>
            <a:lstStyle/>
            <a:p>
              <a:endParaRPr/>
            </a:p>
          </p:txBody>
        </p:sp>
        <p:pic>
          <p:nvPicPr>
            <p:cNvPr id="9" name="object 9"/>
            <p:cNvPicPr/>
            <p:nvPr/>
          </p:nvPicPr>
          <p:blipFill>
            <a:blip r:embed="rId3" cstate="print"/>
            <a:stretch>
              <a:fillRect/>
            </a:stretch>
          </p:blipFill>
          <p:spPr>
            <a:xfrm>
              <a:off x="1470024" y="2142667"/>
              <a:ext cx="335648" cy="316179"/>
            </a:xfrm>
            <a:prstGeom prst="rect">
              <a:avLst/>
            </a:prstGeom>
          </p:spPr>
        </p:pic>
        <p:sp>
          <p:nvSpPr>
            <p:cNvPr id="10" name="object 10"/>
            <p:cNvSpPr/>
            <p:nvPr/>
          </p:nvSpPr>
          <p:spPr>
            <a:xfrm>
              <a:off x="1371092" y="2074036"/>
              <a:ext cx="534035" cy="502920"/>
            </a:xfrm>
            <a:custGeom>
              <a:avLst/>
              <a:gdLst/>
              <a:ahLst/>
              <a:cxnLst/>
              <a:rect l="l" t="t" r="r" b="b"/>
              <a:pathLst>
                <a:path w="534035" h="502919">
                  <a:moveTo>
                    <a:pt x="266827" y="0"/>
                  </a:moveTo>
                  <a:lnTo>
                    <a:pt x="218876" y="4049"/>
                  </a:lnTo>
                  <a:lnTo>
                    <a:pt x="173740" y="15722"/>
                  </a:lnTo>
                  <a:lnTo>
                    <a:pt x="132174" y="34308"/>
                  </a:lnTo>
                  <a:lnTo>
                    <a:pt x="94932" y="59098"/>
                  </a:lnTo>
                  <a:lnTo>
                    <a:pt x="62769" y="89379"/>
                  </a:lnTo>
                  <a:lnTo>
                    <a:pt x="36439" y="124441"/>
                  </a:lnTo>
                  <a:lnTo>
                    <a:pt x="16698" y="163573"/>
                  </a:lnTo>
                  <a:lnTo>
                    <a:pt x="4300" y="206065"/>
                  </a:lnTo>
                  <a:lnTo>
                    <a:pt x="0" y="251205"/>
                  </a:lnTo>
                  <a:lnTo>
                    <a:pt x="4300" y="296384"/>
                  </a:lnTo>
                  <a:lnTo>
                    <a:pt x="16698" y="338905"/>
                  </a:lnTo>
                  <a:lnTo>
                    <a:pt x="36439" y="378060"/>
                  </a:lnTo>
                  <a:lnTo>
                    <a:pt x="62769" y="413138"/>
                  </a:lnTo>
                  <a:lnTo>
                    <a:pt x="94932" y="443429"/>
                  </a:lnTo>
                  <a:lnTo>
                    <a:pt x="132174" y="468225"/>
                  </a:lnTo>
                  <a:lnTo>
                    <a:pt x="173740" y="486815"/>
                  </a:lnTo>
                  <a:lnTo>
                    <a:pt x="218876" y="498489"/>
                  </a:lnTo>
                  <a:lnTo>
                    <a:pt x="266827" y="502538"/>
                  </a:lnTo>
                  <a:lnTo>
                    <a:pt x="314773" y="498489"/>
                  </a:lnTo>
                  <a:lnTo>
                    <a:pt x="359897" y="486815"/>
                  </a:lnTo>
                  <a:lnTo>
                    <a:pt x="401446" y="468225"/>
                  </a:lnTo>
                  <a:lnTo>
                    <a:pt x="438668" y="443429"/>
                  </a:lnTo>
                  <a:lnTo>
                    <a:pt x="470810" y="413138"/>
                  </a:lnTo>
                  <a:lnTo>
                    <a:pt x="497120" y="378060"/>
                  </a:lnTo>
                  <a:lnTo>
                    <a:pt x="516844" y="338905"/>
                  </a:lnTo>
                  <a:lnTo>
                    <a:pt x="529230" y="296384"/>
                  </a:lnTo>
                  <a:lnTo>
                    <a:pt x="533527" y="251205"/>
                  </a:lnTo>
                  <a:lnTo>
                    <a:pt x="529230" y="206065"/>
                  </a:lnTo>
                  <a:lnTo>
                    <a:pt x="516844" y="163573"/>
                  </a:lnTo>
                  <a:lnTo>
                    <a:pt x="497120" y="124441"/>
                  </a:lnTo>
                  <a:lnTo>
                    <a:pt x="470810" y="89379"/>
                  </a:lnTo>
                  <a:lnTo>
                    <a:pt x="438668" y="59098"/>
                  </a:lnTo>
                  <a:lnTo>
                    <a:pt x="401446" y="34308"/>
                  </a:lnTo>
                  <a:lnTo>
                    <a:pt x="359897" y="15722"/>
                  </a:lnTo>
                  <a:lnTo>
                    <a:pt x="314773" y="4049"/>
                  </a:lnTo>
                  <a:lnTo>
                    <a:pt x="266827" y="0"/>
                  </a:lnTo>
                  <a:close/>
                </a:path>
              </a:pathLst>
            </a:custGeom>
            <a:solidFill>
              <a:srgbClr val="1FAAC7"/>
            </a:solidFill>
          </p:spPr>
          <p:txBody>
            <a:bodyPr wrap="square" lIns="0" tIns="0" rIns="0" bIns="0" rtlCol="0"/>
            <a:lstStyle/>
            <a:p>
              <a:endParaRPr/>
            </a:p>
          </p:txBody>
        </p:sp>
      </p:grpSp>
      <p:sp>
        <p:nvSpPr>
          <p:cNvPr id="11" name="object 11"/>
          <p:cNvSpPr txBox="1"/>
          <p:nvPr/>
        </p:nvSpPr>
        <p:spPr>
          <a:xfrm>
            <a:off x="440842" y="1750568"/>
            <a:ext cx="1457325" cy="2016760"/>
          </a:xfrm>
          <a:prstGeom prst="rect">
            <a:avLst/>
          </a:prstGeom>
        </p:spPr>
        <p:txBody>
          <a:bodyPr vert="horz" wrap="square" lIns="0" tIns="13335" rIns="0" bIns="0" rtlCol="0">
            <a:spAutoFit/>
          </a:bodyPr>
          <a:lstStyle/>
          <a:p>
            <a:pPr marL="39370" algn="ctr">
              <a:lnSpc>
                <a:spcPct val="100000"/>
              </a:lnSpc>
              <a:spcBef>
                <a:spcPts val="105"/>
              </a:spcBef>
            </a:pPr>
            <a:r>
              <a:rPr sz="1400" dirty="0">
                <a:solidFill>
                  <a:srgbClr val="FFFFFF"/>
                </a:solidFill>
                <a:latin typeface="Roboto"/>
                <a:cs typeface="Roboto"/>
              </a:rPr>
              <a:t>Konsumsi RT</a:t>
            </a:r>
            <a:endParaRPr sz="1400" dirty="0">
              <a:latin typeface="Roboto"/>
              <a:cs typeface="Roboto"/>
            </a:endParaRPr>
          </a:p>
          <a:p>
            <a:pPr marL="39370" algn="ctr">
              <a:lnSpc>
                <a:spcPct val="100000"/>
              </a:lnSpc>
            </a:pPr>
            <a:r>
              <a:rPr sz="1400" dirty="0">
                <a:solidFill>
                  <a:srgbClr val="FFFFFF"/>
                </a:solidFill>
                <a:latin typeface="Roboto"/>
                <a:cs typeface="Roboto"/>
              </a:rPr>
              <a:t>(C)</a:t>
            </a:r>
            <a:endParaRPr sz="1400" dirty="0">
              <a:latin typeface="Roboto"/>
              <a:cs typeface="Roboto"/>
            </a:endParaRPr>
          </a:p>
          <a:p>
            <a:pPr marR="61594" algn="r">
              <a:lnSpc>
                <a:spcPct val="100000"/>
              </a:lnSpc>
              <a:spcBef>
                <a:spcPts val="15"/>
              </a:spcBef>
            </a:pPr>
            <a:r>
              <a:rPr sz="1600" b="1" dirty="0">
                <a:solidFill>
                  <a:srgbClr val="FFFFFF"/>
                </a:solidFill>
                <a:latin typeface="Arial"/>
                <a:cs typeface="Arial"/>
              </a:rPr>
              <a:t>54%</a:t>
            </a:r>
            <a:endParaRPr sz="1600" dirty="0">
              <a:latin typeface="Arial"/>
              <a:cs typeface="Arial"/>
            </a:endParaRPr>
          </a:p>
          <a:p>
            <a:pPr marL="12700" marR="5080">
              <a:lnSpc>
                <a:spcPct val="100000"/>
              </a:lnSpc>
              <a:spcBef>
                <a:spcPts val="1015"/>
              </a:spcBef>
            </a:pPr>
            <a:r>
              <a:rPr sz="1300" dirty="0">
                <a:solidFill>
                  <a:srgbClr val="001F5F"/>
                </a:solidFill>
                <a:latin typeface="Roboto"/>
                <a:cs typeface="Roboto"/>
              </a:rPr>
              <a:t>Konsumsi semua rumah tangga, termasuk yang berasal dari subsidi langsung, bansos dll.</a:t>
            </a:r>
            <a:endParaRPr sz="1300" dirty="0">
              <a:latin typeface="Roboto"/>
              <a:cs typeface="Roboto"/>
            </a:endParaRPr>
          </a:p>
        </p:txBody>
      </p:sp>
      <p:grpSp>
        <p:nvGrpSpPr>
          <p:cNvPr id="12" name="object 12"/>
          <p:cNvGrpSpPr/>
          <p:nvPr/>
        </p:nvGrpSpPr>
        <p:grpSpPr>
          <a:xfrm>
            <a:off x="2232405" y="1562608"/>
            <a:ext cx="1452880" cy="862965"/>
            <a:chOff x="2232405" y="1562608"/>
            <a:chExt cx="1452880" cy="862965"/>
          </a:xfrm>
        </p:grpSpPr>
        <p:sp>
          <p:nvSpPr>
            <p:cNvPr id="13" name="object 13"/>
            <p:cNvSpPr/>
            <p:nvPr/>
          </p:nvSpPr>
          <p:spPr>
            <a:xfrm>
              <a:off x="2238755" y="1568958"/>
              <a:ext cx="1440180" cy="850265"/>
            </a:xfrm>
            <a:custGeom>
              <a:avLst/>
              <a:gdLst/>
              <a:ahLst/>
              <a:cxnLst/>
              <a:rect l="l" t="t" r="r" b="b"/>
              <a:pathLst>
                <a:path w="1440179" h="850264">
                  <a:moveTo>
                    <a:pt x="1380870" y="0"/>
                  </a:moveTo>
                  <a:lnTo>
                    <a:pt x="59055" y="0"/>
                  </a:lnTo>
                  <a:lnTo>
                    <a:pt x="36058" y="4657"/>
                  </a:lnTo>
                  <a:lnTo>
                    <a:pt x="17287" y="17351"/>
                  </a:lnTo>
                  <a:lnTo>
                    <a:pt x="4637" y="36165"/>
                  </a:lnTo>
                  <a:lnTo>
                    <a:pt x="0" y="59181"/>
                  </a:lnTo>
                  <a:lnTo>
                    <a:pt x="0" y="790701"/>
                  </a:lnTo>
                  <a:lnTo>
                    <a:pt x="4637" y="813698"/>
                  </a:lnTo>
                  <a:lnTo>
                    <a:pt x="17287" y="832469"/>
                  </a:lnTo>
                  <a:lnTo>
                    <a:pt x="36058" y="845119"/>
                  </a:lnTo>
                  <a:lnTo>
                    <a:pt x="59055" y="849756"/>
                  </a:lnTo>
                  <a:lnTo>
                    <a:pt x="1380870" y="849756"/>
                  </a:lnTo>
                  <a:lnTo>
                    <a:pt x="1403867" y="845119"/>
                  </a:lnTo>
                  <a:lnTo>
                    <a:pt x="1422638" y="832469"/>
                  </a:lnTo>
                  <a:lnTo>
                    <a:pt x="1435288" y="813698"/>
                  </a:lnTo>
                  <a:lnTo>
                    <a:pt x="1439926" y="790701"/>
                  </a:lnTo>
                  <a:lnTo>
                    <a:pt x="1439926" y="59181"/>
                  </a:lnTo>
                  <a:lnTo>
                    <a:pt x="1435288" y="36165"/>
                  </a:lnTo>
                  <a:lnTo>
                    <a:pt x="1422638" y="17351"/>
                  </a:lnTo>
                  <a:lnTo>
                    <a:pt x="1403867" y="4657"/>
                  </a:lnTo>
                  <a:lnTo>
                    <a:pt x="1380870" y="0"/>
                  </a:lnTo>
                  <a:close/>
                </a:path>
              </a:pathLst>
            </a:custGeom>
            <a:solidFill>
              <a:srgbClr val="001F5F"/>
            </a:solidFill>
          </p:spPr>
          <p:txBody>
            <a:bodyPr wrap="square" lIns="0" tIns="0" rIns="0" bIns="0" rtlCol="0"/>
            <a:lstStyle/>
            <a:p>
              <a:endParaRPr/>
            </a:p>
          </p:txBody>
        </p:sp>
        <p:sp>
          <p:nvSpPr>
            <p:cNvPr id="14" name="object 14"/>
            <p:cNvSpPr/>
            <p:nvPr/>
          </p:nvSpPr>
          <p:spPr>
            <a:xfrm>
              <a:off x="2238755" y="1568958"/>
              <a:ext cx="1440180" cy="850265"/>
            </a:xfrm>
            <a:custGeom>
              <a:avLst/>
              <a:gdLst/>
              <a:ahLst/>
              <a:cxnLst/>
              <a:rect l="l" t="t" r="r" b="b"/>
              <a:pathLst>
                <a:path w="1440179" h="850264">
                  <a:moveTo>
                    <a:pt x="0" y="59181"/>
                  </a:moveTo>
                  <a:lnTo>
                    <a:pt x="4637" y="36165"/>
                  </a:lnTo>
                  <a:lnTo>
                    <a:pt x="17287" y="17351"/>
                  </a:lnTo>
                  <a:lnTo>
                    <a:pt x="36058" y="4657"/>
                  </a:lnTo>
                  <a:lnTo>
                    <a:pt x="59055" y="0"/>
                  </a:lnTo>
                  <a:lnTo>
                    <a:pt x="1380870" y="0"/>
                  </a:lnTo>
                  <a:lnTo>
                    <a:pt x="1403867" y="4657"/>
                  </a:lnTo>
                  <a:lnTo>
                    <a:pt x="1422638" y="17351"/>
                  </a:lnTo>
                  <a:lnTo>
                    <a:pt x="1435288" y="36165"/>
                  </a:lnTo>
                  <a:lnTo>
                    <a:pt x="1439926" y="59181"/>
                  </a:lnTo>
                  <a:lnTo>
                    <a:pt x="1439926" y="790701"/>
                  </a:lnTo>
                  <a:lnTo>
                    <a:pt x="1435288" y="813698"/>
                  </a:lnTo>
                  <a:lnTo>
                    <a:pt x="1422638" y="832469"/>
                  </a:lnTo>
                  <a:lnTo>
                    <a:pt x="1403867" y="845119"/>
                  </a:lnTo>
                  <a:lnTo>
                    <a:pt x="1380870" y="849756"/>
                  </a:lnTo>
                  <a:lnTo>
                    <a:pt x="59055" y="849756"/>
                  </a:lnTo>
                  <a:lnTo>
                    <a:pt x="36058" y="845119"/>
                  </a:lnTo>
                  <a:lnTo>
                    <a:pt x="17287" y="832469"/>
                  </a:lnTo>
                  <a:lnTo>
                    <a:pt x="4637" y="813698"/>
                  </a:lnTo>
                  <a:lnTo>
                    <a:pt x="0" y="790701"/>
                  </a:lnTo>
                  <a:lnTo>
                    <a:pt x="0" y="59181"/>
                  </a:lnTo>
                  <a:close/>
                </a:path>
              </a:pathLst>
            </a:custGeom>
            <a:ln w="12699">
              <a:solidFill>
                <a:srgbClr val="2E528F"/>
              </a:solidFill>
            </a:ln>
          </p:spPr>
          <p:txBody>
            <a:bodyPr wrap="square" lIns="0" tIns="0" rIns="0" bIns="0" rtlCol="0"/>
            <a:lstStyle/>
            <a:p>
              <a:endParaRPr/>
            </a:p>
          </p:txBody>
        </p:sp>
      </p:grpSp>
      <p:sp>
        <p:nvSpPr>
          <p:cNvPr id="15" name="object 15"/>
          <p:cNvSpPr txBox="1"/>
          <p:nvPr/>
        </p:nvSpPr>
        <p:spPr>
          <a:xfrm>
            <a:off x="2482976" y="1865757"/>
            <a:ext cx="949960" cy="228909"/>
          </a:xfrm>
          <a:prstGeom prst="rect">
            <a:avLst/>
          </a:prstGeom>
        </p:spPr>
        <p:txBody>
          <a:bodyPr vert="horz" wrap="square" lIns="0" tIns="13335" rIns="0" bIns="0" rtlCol="0">
            <a:spAutoFit/>
          </a:bodyPr>
          <a:lstStyle/>
          <a:p>
            <a:pPr marL="12700">
              <a:lnSpc>
                <a:spcPct val="100000"/>
              </a:lnSpc>
              <a:spcBef>
                <a:spcPts val="105"/>
              </a:spcBef>
            </a:pPr>
            <a:r>
              <a:rPr sz="1400" dirty="0">
                <a:solidFill>
                  <a:srgbClr val="FFFFFF"/>
                </a:solidFill>
                <a:latin typeface="Roboto"/>
                <a:cs typeface="Roboto"/>
              </a:rPr>
              <a:t>Investasi (I)</a:t>
            </a:r>
            <a:endParaRPr sz="1400">
              <a:latin typeface="Roboto"/>
              <a:cs typeface="Roboto"/>
            </a:endParaRPr>
          </a:p>
        </p:txBody>
      </p:sp>
      <p:sp>
        <p:nvSpPr>
          <p:cNvPr id="16" name="object 16"/>
          <p:cNvSpPr/>
          <p:nvPr/>
        </p:nvSpPr>
        <p:spPr>
          <a:xfrm>
            <a:off x="4013961" y="1582800"/>
            <a:ext cx="1440180" cy="849630"/>
          </a:xfrm>
          <a:custGeom>
            <a:avLst/>
            <a:gdLst/>
            <a:ahLst/>
            <a:cxnLst/>
            <a:rect l="l" t="t" r="r" b="b"/>
            <a:pathLst>
              <a:path w="1440179" h="849630">
                <a:moveTo>
                  <a:pt x="1361948" y="0"/>
                </a:moveTo>
                <a:lnTo>
                  <a:pt x="78232" y="0"/>
                </a:lnTo>
                <a:lnTo>
                  <a:pt x="47791" y="6131"/>
                </a:lnTo>
                <a:lnTo>
                  <a:pt x="22923" y="22860"/>
                </a:lnTo>
                <a:lnTo>
                  <a:pt x="6151" y="47684"/>
                </a:lnTo>
                <a:lnTo>
                  <a:pt x="0" y="78104"/>
                </a:lnTo>
                <a:lnTo>
                  <a:pt x="0" y="771525"/>
                </a:lnTo>
                <a:lnTo>
                  <a:pt x="6151" y="801945"/>
                </a:lnTo>
                <a:lnTo>
                  <a:pt x="22923" y="826769"/>
                </a:lnTo>
                <a:lnTo>
                  <a:pt x="47791" y="843498"/>
                </a:lnTo>
                <a:lnTo>
                  <a:pt x="78232" y="849629"/>
                </a:lnTo>
                <a:lnTo>
                  <a:pt x="1361948" y="849629"/>
                </a:lnTo>
                <a:lnTo>
                  <a:pt x="1392368" y="843498"/>
                </a:lnTo>
                <a:lnTo>
                  <a:pt x="1417192" y="826769"/>
                </a:lnTo>
                <a:lnTo>
                  <a:pt x="1433921" y="801945"/>
                </a:lnTo>
                <a:lnTo>
                  <a:pt x="1440052" y="771525"/>
                </a:lnTo>
                <a:lnTo>
                  <a:pt x="1440052" y="78104"/>
                </a:lnTo>
                <a:lnTo>
                  <a:pt x="1433921" y="47684"/>
                </a:lnTo>
                <a:lnTo>
                  <a:pt x="1417192" y="22860"/>
                </a:lnTo>
                <a:lnTo>
                  <a:pt x="1392368" y="6131"/>
                </a:lnTo>
                <a:lnTo>
                  <a:pt x="1361948" y="0"/>
                </a:lnTo>
                <a:close/>
              </a:path>
            </a:pathLst>
          </a:custGeom>
          <a:solidFill>
            <a:srgbClr val="00AF50"/>
          </a:solidFill>
        </p:spPr>
        <p:txBody>
          <a:bodyPr wrap="square" lIns="0" tIns="0" rIns="0" bIns="0" rtlCol="0"/>
          <a:lstStyle/>
          <a:p>
            <a:endParaRPr/>
          </a:p>
        </p:txBody>
      </p:sp>
      <p:sp>
        <p:nvSpPr>
          <p:cNvPr id="17" name="object 17"/>
          <p:cNvSpPr txBox="1"/>
          <p:nvPr/>
        </p:nvSpPr>
        <p:spPr>
          <a:xfrm>
            <a:off x="4256278" y="1666113"/>
            <a:ext cx="956310" cy="666115"/>
          </a:xfrm>
          <a:prstGeom prst="rect">
            <a:avLst/>
          </a:prstGeom>
        </p:spPr>
        <p:txBody>
          <a:bodyPr vert="horz" wrap="square" lIns="0" tIns="13335" rIns="0" bIns="0" rtlCol="0">
            <a:spAutoFit/>
          </a:bodyPr>
          <a:lstStyle/>
          <a:p>
            <a:pPr marL="12700" marR="5080" indent="635" algn="ctr">
              <a:lnSpc>
                <a:spcPct val="100000"/>
              </a:lnSpc>
              <a:spcBef>
                <a:spcPts val="105"/>
              </a:spcBef>
            </a:pPr>
            <a:r>
              <a:rPr sz="1400" b="1" dirty="0">
                <a:solidFill>
                  <a:srgbClr val="FFFFFF"/>
                </a:solidFill>
                <a:latin typeface="Roboto"/>
                <a:cs typeface="Roboto"/>
              </a:rPr>
              <a:t>Belanja Pemerintah (G)</a:t>
            </a:r>
            <a:endParaRPr sz="1400">
              <a:latin typeface="Roboto"/>
              <a:cs typeface="Roboto"/>
            </a:endParaRPr>
          </a:p>
        </p:txBody>
      </p:sp>
      <p:grpSp>
        <p:nvGrpSpPr>
          <p:cNvPr id="18" name="object 18"/>
          <p:cNvGrpSpPr/>
          <p:nvPr/>
        </p:nvGrpSpPr>
        <p:grpSpPr>
          <a:xfrm>
            <a:off x="5866003" y="1587880"/>
            <a:ext cx="1308735" cy="862965"/>
            <a:chOff x="5866003" y="1587880"/>
            <a:chExt cx="1308735" cy="862965"/>
          </a:xfrm>
        </p:grpSpPr>
        <p:sp>
          <p:nvSpPr>
            <p:cNvPr id="19" name="object 19"/>
            <p:cNvSpPr/>
            <p:nvPr/>
          </p:nvSpPr>
          <p:spPr>
            <a:xfrm>
              <a:off x="5872353" y="1594230"/>
              <a:ext cx="1296035" cy="850265"/>
            </a:xfrm>
            <a:custGeom>
              <a:avLst/>
              <a:gdLst/>
              <a:ahLst/>
              <a:cxnLst/>
              <a:rect l="l" t="t" r="r" b="b"/>
              <a:pathLst>
                <a:path w="1296034" h="850264">
                  <a:moveTo>
                    <a:pt x="1154302" y="0"/>
                  </a:moveTo>
                  <a:lnTo>
                    <a:pt x="141605" y="0"/>
                  </a:lnTo>
                  <a:lnTo>
                    <a:pt x="96836" y="7216"/>
                  </a:lnTo>
                  <a:lnTo>
                    <a:pt x="57963" y="27314"/>
                  </a:lnTo>
                  <a:lnTo>
                    <a:pt x="27314" y="57963"/>
                  </a:lnTo>
                  <a:lnTo>
                    <a:pt x="7216" y="96836"/>
                  </a:lnTo>
                  <a:lnTo>
                    <a:pt x="0" y="141605"/>
                  </a:lnTo>
                  <a:lnTo>
                    <a:pt x="0" y="708152"/>
                  </a:lnTo>
                  <a:lnTo>
                    <a:pt x="7216" y="752871"/>
                  </a:lnTo>
                  <a:lnTo>
                    <a:pt x="27314" y="791738"/>
                  </a:lnTo>
                  <a:lnTo>
                    <a:pt x="57963" y="822406"/>
                  </a:lnTo>
                  <a:lnTo>
                    <a:pt x="96836" y="842528"/>
                  </a:lnTo>
                  <a:lnTo>
                    <a:pt x="141605" y="849757"/>
                  </a:lnTo>
                  <a:lnTo>
                    <a:pt x="1154302" y="849757"/>
                  </a:lnTo>
                  <a:lnTo>
                    <a:pt x="1199071" y="842528"/>
                  </a:lnTo>
                  <a:lnTo>
                    <a:pt x="1237944" y="822406"/>
                  </a:lnTo>
                  <a:lnTo>
                    <a:pt x="1268593" y="791738"/>
                  </a:lnTo>
                  <a:lnTo>
                    <a:pt x="1288691" y="752871"/>
                  </a:lnTo>
                  <a:lnTo>
                    <a:pt x="1295907" y="708152"/>
                  </a:lnTo>
                  <a:lnTo>
                    <a:pt x="1295907" y="141605"/>
                  </a:lnTo>
                  <a:lnTo>
                    <a:pt x="1288691" y="96836"/>
                  </a:lnTo>
                  <a:lnTo>
                    <a:pt x="1268593" y="57963"/>
                  </a:lnTo>
                  <a:lnTo>
                    <a:pt x="1237944" y="27314"/>
                  </a:lnTo>
                  <a:lnTo>
                    <a:pt x="1199071" y="7216"/>
                  </a:lnTo>
                  <a:lnTo>
                    <a:pt x="1154302" y="0"/>
                  </a:lnTo>
                  <a:close/>
                </a:path>
              </a:pathLst>
            </a:custGeom>
            <a:solidFill>
              <a:srgbClr val="001F5F"/>
            </a:solidFill>
          </p:spPr>
          <p:txBody>
            <a:bodyPr wrap="square" lIns="0" tIns="0" rIns="0" bIns="0" rtlCol="0"/>
            <a:lstStyle/>
            <a:p>
              <a:endParaRPr/>
            </a:p>
          </p:txBody>
        </p:sp>
        <p:sp>
          <p:nvSpPr>
            <p:cNvPr id="20" name="object 20"/>
            <p:cNvSpPr/>
            <p:nvPr/>
          </p:nvSpPr>
          <p:spPr>
            <a:xfrm>
              <a:off x="5872353" y="1594230"/>
              <a:ext cx="1296035" cy="850265"/>
            </a:xfrm>
            <a:custGeom>
              <a:avLst/>
              <a:gdLst/>
              <a:ahLst/>
              <a:cxnLst/>
              <a:rect l="l" t="t" r="r" b="b"/>
              <a:pathLst>
                <a:path w="1296034" h="850264">
                  <a:moveTo>
                    <a:pt x="0" y="141605"/>
                  </a:moveTo>
                  <a:lnTo>
                    <a:pt x="7216" y="96836"/>
                  </a:lnTo>
                  <a:lnTo>
                    <a:pt x="27314" y="57963"/>
                  </a:lnTo>
                  <a:lnTo>
                    <a:pt x="57963" y="27314"/>
                  </a:lnTo>
                  <a:lnTo>
                    <a:pt x="96836" y="7216"/>
                  </a:lnTo>
                  <a:lnTo>
                    <a:pt x="141605" y="0"/>
                  </a:lnTo>
                  <a:lnTo>
                    <a:pt x="1154302" y="0"/>
                  </a:lnTo>
                  <a:lnTo>
                    <a:pt x="1199071" y="7216"/>
                  </a:lnTo>
                  <a:lnTo>
                    <a:pt x="1237944" y="27314"/>
                  </a:lnTo>
                  <a:lnTo>
                    <a:pt x="1268593" y="57963"/>
                  </a:lnTo>
                  <a:lnTo>
                    <a:pt x="1288691" y="96836"/>
                  </a:lnTo>
                  <a:lnTo>
                    <a:pt x="1295907" y="141605"/>
                  </a:lnTo>
                  <a:lnTo>
                    <a:pt x="1295907" y="708152"/>
                  </a:lnTo>
                  <a:lnTo>
                    <a:pt x="1288691" y="752871"/>
                  </a:lnTo>
                  <a:lnTo>
                    <a:pt x="1268593" y="791738"/>
                  </a:lnTo>
                  <a:lnTo>
                    <a:pt x="1237944" y="822406"/>
                  </a:lnTo>
                  <a:lnTo>
                    <a:pt x="1199071" y="842528"/>
                  </a:lnTo>
                  <a:lnTo>
                    <a:pt x="1154302" y="849757"/>
                  </a:lnTo>
                  <a:lnTo>
                    <a:pt x="141605" y="849757"/>
                  </a:lnTo>
                  <a:lnTo>
                    <a:pt x="96836" y="842528"/>
                  </a:lnTo>
                  <a:lnTo>
                    <a:pt x="57963" y="822406"/>
                  </a:lnTo>
                  <a:lnTo>
                    <a:pt x="27314" y="791738"/>
                  </a:lnTo>
                  <a:lnTo>
                    <a:pt x="7216" y="752871"/>
                  </a:lnTo>
                  <a:lnTo>
                    <a:pt x="0" y="708152"/>
                  </a:lnTo>
                  <a:lnTo>
                    <a:pt x="0" y="141605"/>
                  </a:lnTo>
                  <a:close/>
                </a:path>
              </a:pathLst>
            </a:custGeom>
            <a:ln w="12700">
              <a:solidFill>
                <a:srgbClr val="2E528F"/>
              </a:solidFill>
            </a:ln>
          </p:spPr>
          <p:txBody>
            <a:bodyPr wrap="square" lIns="0" tIns="0" rIns="0" bIns="0" rtlCol="0"/>
            <a:lstStyle/>
            <a:p>
              <a:endParaRPr/>
            </a:p>
          </p:txBody>
        </p:sp>
      </p:grpSp>
      <p:sp>
        <p:nvSpPr>
          <p:cNvPr id="21" name="object 21"/>
          <p:cNvSpPr txBox="1"/>
          <p:nvPr/>
        </p:nvSpPr>
        <p:spPr>
          <a:xfrm>
            <a:off x="6234810" y="1677670"/>
            <a:ext cx="572135" cy="666115"/>
          </a:xfrm>
          <a:prstGeom prst="rect">
            <a:avLst/>
          </a:prstGeom>
        </p:spPr>
        <p:txBody>
          <a:bodyPr vert="horz" wrap="square" lIns="0" tIns="13335" rIns="0" bIns="0" rtlCol="0">
            <a:spAutoFit/>
          </a:bodyPr>
          <a:lstStyle/>
          <a:p>
            <a:pPr marL="36830" marR="5080" indent="-24765" algn="just">
              <a:lnSpc>
                <a:spcPct val="100000"/>
              </a:lnSpc>
              <a:spcBef>
                <a:spcPts val="105"/>
              </a:spcBef>
            </a:pPr>
            <a:r>
              <a:rPr sz="1400" dirty="0">
                <a:solidFill>
                  <a:srgbClr val="FFFFFF"/>
                </a:solidFill>
                <a:latin typeface="Roboto"/>
                <a:cs typeface="Roboto"/>
              </a:rPr>
              <a:t>Ekspor Bersih (X-M)</a:t>
            </a:r>
            <a:endParaRPr sz="1400">
              <a:latin typeface="Roboto"/>
              <a:cs typeface="Roboto"/>
            </a:endParaRPr>
          </a:p>
        </p:txBody>
      </p:sp>
      <p:sp>
        <p:nvSpPr>
          <p:cNvPr id="22" name="object 22"/>
          <p:cNvSpPr txBox="1"/>
          <p:nvPr/>
        </p:nvSpPr>
        <p:spPr>
          <a:xfrm>
            <a:off x="2207514" y="2549143"/>
            <a:ext cx="1546860" cy="1214120"/>
          </a:xfrm>
          <a:prstGeom prst="rect">
            <a:avLst/>
          </a:prstGeom>
        </p:spPr>
        <p:txBody>
          <a:bodyPr vert="horz" wrap="square" lIns="0" tIns="12065" rIns="0" bIns="0" rtlCol="0">
            <a:spAutoFit/>
          </a:bodyPr>
          <a:lstStyle/>
          <a:p>
            <a:pPr marL="12700" marR="5080">
              <a:lnSpc>
                <a:spcPct val="100000"/>
              </a:lnSpc>
              <a:spcBef>
                <a:spcPts val="95"/>
              </a:spcBef>
            </a:pPr>
            <a:r>
              <a:rPr sz="1300" dirty="0">
                <a:solidFill>
                  <a:srgbClr val="001F5F"/>
                </a:solidFill>
                <a:latin typeface="Roboto"/>
                <a:cs typeface="Roboto"/>
              </a:rPr>
              <a:t>Total investasi untuk produksi jangka panjang, oleh RT, Badan Usaha dan Pemerintah, tmsk infrastruktur</a:t>
            </a:r>
            <a:endParaRPr sz="1300" dirty="0">
              <a:latin typeface="Roboto"/>
              <a:cs typeface="Roboto"/>
            </a:endParaRPr>
          </a:p>
        </p:txBody>
      </p:sp>
      <p:sp>
        <p:nvSpPr>
          <p:cNvPr id="23" name="object 23"/>
          <p:cNvSpPr txBox="1"/>
          <p:nvPr/>
        </p:nvSpPr>
        <p:spPr>
          <a:xfrm>
            <a:off x="5889497" y="2602737"/>
            <a:ext cx="1075055" cy="619760"/>
          </a:xfrm>
          <a:prstGeom prst="rect">
            <a:avLst/>
          </a:prstGeom>
        </p:spPr>
        <p:txBody>
          <a:bodyPr vert="horz" wrap="square" lIns="0" tIns="12065" rIns="0" bIns="0" rtlCol="0">
            <a:spAutoFit/>
          </a:bodyPr>
          <a:lstStyle/>
          <a:p>
            <a:pPr marL="12700" marR="5080">
              <a:lnSpc>
                <a:spcPct val="100000"/>
              </a:lnSpc>
              <a:spcBef>
                <a:spcPts val="95"/>
              </a:spcBef>
            </a:pPr>
            <a:r>
              <a:rPr sz="1300" dirty="0">
                <a:solidFill>
                  <a:srgbClr val="001F5F"/>
                </a:solidFill>
                <a:latin typeface="Roboto"/>
                <a:cs typeface="Roboto"/>
              </a:rPr>
              <a:t>Total ekspor dikurangi total impor.</a:t>
            </a:r>
            <a:endParaRPr sz="1300" dirty="0">
              <a:latin typeface="Roboto"/>
              <a:cs typeface="Roboto"/>
            </a:endParaRPr>
          </a:p>
        </p:txBody>
      </p:sp>
      <p:sp>
        <p:nvSpPr>
          <p:cNvPr id="24" name="object 24"/>
          <p:cNvSpPr txBox="1"/>
          <p:nvPr/>
        </p:nvSpPr>
        <p:spPr>
          <a:xfrm>
            <a:off x="1943226" y="1696593"/>
            <a:ext cx="2011680" cy="513715"/>
          </a:xfrm>
          <a:prstGeom prst="rect">
            <a:avLst/>
          </a:prstGeom>
        </p:spPr>
        <p:txBody>
          <a:bodyPr vert="horz" wrap="square" lIns="0" tIns="13335" rIns="0" bIns="0" rtlCol="0">
            <a:spAutoFit/>
          </a:bodyPr>
          <a:lstStyle/>
          <a:p>
            <a:pPr marL="12700">
              <a:lnSpc>
                <a:spcPct val="100000"/>
              </a:lnSpc>
              <a:spcBef>
                <a:spcPts val="105"/>
              </a:spcBef>
              <a:tabLst>
                <a:tab pos="1795145" algn="l"/>
              </a:tabLst>
            </a:pPr>
            <a:r>
              <a:rPr sz="3200" b="1" dirty="0">
                <a:latin typeface="Calibri"/>
                <a:cs typeface="Calibri"/>
              </a:rPr>
              <a:t>+	</a:t>
            </a:r>
            <a:r>
              <a:rPr sz="4800" b="1" baseline="1736" dirty="0">
                <a:latin typeface="Calibri"/>
                <a:cs typeface="Calibri"/>
              </a:rPr>
              <a:t>+</a:t>
            </a:r>
            <a:endParaRPr sz="4800" baseline="1736">
              <a:latin typeface="Calibri"/>
              <a:cs typeface="Calibri"/>
            </a:endParaRPr>
          </a:p>
        </p:txBody>
      </p:sp>
      <p:grpSp>
        <p:nvGrpSpPr>
          <p:cNvPr id="25" name="object 25"/>
          <p:cNvGrpSpPr/>
          <p:nvPr/>
        </p:nvGrpSpPr>
        <p:grpSpPr>
          <a:xfrm>
            <a:off x="6906006" y="972819"/>
            <a:ext cx="513715" cy="523240"/>
            <a:chOff x="6906006" y="972819"/>
            <a:chExt cx="513715" cy="523240"/>
          </a:xfrm>
        </p:grpSpPr>
        <p:sp>
          <p:nvSpPr>
            <p:cNvPr id="26" name="object 26"/>
            <p:cNvSpPr/>
            <p:nvPr/>
          </p:nvSpPr>
          <p:spPr>
            <a:xfrm>
              <a:off x="6906006" y="972819"/>
              <a:ext cx="513715" cy="521970"/>
            </a:xfrm>
            <a:custGeom>
              <a:avLst/>
              <a:gdLst/>
              <a:ahLst/>
              <a:cxnLst/>
              <a:rect l="l" t="t" r="r" b="b"/>
              <a:pathLst>
                <a:path w="513715" h="521969">
                  <a:moveTo>
                    <a:pt x="256667" y="0"/>
                  </a:moveTo>
                  <a:lnTo>
                    <a:pt x="210536" y="4204"/>
                  </a:lnTo>
                  <a:lnTo>
                    <a:pt x="167116" y="16325"/>
                  </a:lnTo>
                  <a:lnTo>
                    <a:pt x="127131" y="35625"/>
                  </a:lnTo>
                  <a:lnTo>
                    <a:pt x="91308" y="61366"/>
                  </a:lnTo>
                  <a:lnTo>
                    <a:pt x="60371" y="92811"/>
                  </a:lnTo>
                  <a:lnTo>
                    <a:pt x="35047" y="129220"/>
                  </a:lnTo>
                  <a:lnTo>
                    <a:pt x="16060" y="169856"/>
                  </a:lnTo>
                  <a:lnTo>
                    <a:pt x="4135" y="213981"/>
                  </a:lnTo>
                  <a:lnTo>
                    <a:pt x="0" y="260857"/>
                  </a:lnTo>
                  <a:lnTo>
                    <a:pt x="4135" y="307767"/>
                  </a:lnTo>
                  <a:lnTo>
                    <a:pt x="16060" y="351910"/>
                  </a:lnTo>
                  <a:lnTo>
                    <a:pt x="35047" y="392552"/>
                  </a:lnTo>
                  <a:lnTo>
                    <a:pt x="60371" y="428957"/>
                  </a:lnTo>
                  <a:lnTo>
                    <a:pt x="91308" y="460390"/>
                  </a:lnTo>
                  <a:lnTo>
                    <a:pt x="127131" y="486118"/>
                  </a:lnTo>
                  <a:lnTo>
                    <a:pt x="167116" y="505404"/>
                  </a:lnTo>
                  <a:lnTo>
                    <a:pt x="210536" y="517515"/>
                  </a:lnTo>
                  <a:lnTo>
                    <a:pt x="256667" y="521715"/>
                  </a:lnTo>
                  <a:lnTo>
                    <a:pt x="302835" y="517515"/>
                  </a:lnTo>
                  <a:lnTo>
                    <a:pt x="346285" y="505404"/>
                  </a:lnTo>
                  <a:lnTo>
                    <a:pt x="386291" y="486118"/>
                  </a:lnTo>
                  <a:lnTo>
                    <a:pt x="422130" y="460390"/>
                  </a:lnTo>
                  <a:lnTo>
                    <a:pt x="453077" y="428957"/>
                  </a:lnTo>
                  <a:lnTo>
                    <a:pt x="478409" y="392552"/>
                  </a:lnTo>
                  <a:lnTo>
                    <a:pt x="497399" y="351910"/>
                  </a:lnTo>
                  <a:lnTo>
                    <a:pt x="509324" y="307767"/>
                  </a:lnTo>
                  <a:lnTo>
                    <a:pt x="513461" y="260857"/>
                  </a:lnTo>
                  <a:lnTo>
                    <a:pt x="509324" y="213981"/>
                  </a:lnTo>
                  <a:lnTo>
                    <a:pt x="497399" y="169856"/>
                  </a:lnTo>
                  <a:lnTo>
                    <a:pt x="478409" y="129220"/>
                  </a:lnTo>
                  <a:lnTo>
                    <a:pt x="453077" y="92811"/>
                  </a:lnTo>
                  <a:lnTo>
                    <a:pt x="422130" y="61366"/>
                  </a:lnTo>
                  <a:lnTo>
                    <a:pt x="386291" y="35625"/>
                  </a:lnTo>
                  <a:lnTo>
                    <a:pt x="346285" y="16325"/>
                  </a:lnTo>
                  <a:lnTo>
                    <a:pt x="302835" y="4204"/>
                  </a:lnTo>
                  <a:lnTo>
                    <a:pt x="256667" y="0"/>
                  </a:lnTo>
                  <a:close/>
                </a:path>
              </a:pathLst>
            </a:custGeom>
            <a:solidFill>
              <a:srgbClr val="07465F"/>
            </a:solidFill>
          </p:spPr>
          <p:txBody>
            <a:bodyPr wrap="square" lIns="0" tIns="0" rIns="0" bIns="0" rtlCol="0"/>
            <a:lstStyle/>
            <a:p>
              <a:endParaRPr/>
            </a:p>
          </p:txBody>
        </p:sp>
        <p:pic>
          <p:nvPicPr>
            <p:cNvPr id="27" name="object 27"/>
            <p:cNvPicPr/>
            <p:nvPr/>
          </p:nvPicPr>
          <p:blipFill>
            <a:blip r:embed="rId4" cstate="print"/>
            <a:stretch>
              <a:fillRect/>
            </a:stretch>
          </p:blipFill>
          <p:spPr>
            <a:xfrm>
              <a:off x="7001256" y="1045705"/>
              <a:ext cx="322973" cy="328180"/>
            </a:xfrm>
            <a:prstGeom prst="rect">
              <a:avLst/>
            </a:prstGeom>
          </p:spPr>
        </p:pic>
        <p:sp>
          <p:nvSpPr>
            <p:cNvPr id="28" name="object 28"/>
            <p:cNvSpPr/>
            <p:nvPr/>
          </p:nvSpPr>
          <p:spPr>
            <a:xfrm>
              <a:off x="6906006" y="974343"/>
              <a:ext cx="513715" cy="521970"/>
            </a:xfrm>
            <a:custGeom>
              <a:avLst/>
              <a:gdLst/>
              <a:ahLst/>
              <a:cxnLst/>
              <a:rect l="l" t="t" r="r" b="b"/>
              <a:pathLst>
                <a:path w="513715" h="521969">
                  <a:moveTo>
                    <a:pt x="256667" y="0"/>
                  </a:moveTo>
                  <a:lnTo>
                    <a:pt x="210536" y="4200"/>
                  </a:lnTo>
                  <a:lnTo>
                    <a:pt x="167116" y="16311"/>
                  </a:lnTo>
                  <a:lnTo>
                    <a:pt x="127131" y="35597"/>
                  </a:lnTo>
                  <a:lnTo>
                    <a:pt x="91308" y="61325"/>
                  </a:lnTo>
                  <a:lnTo>
                    <a:pt x="60371" y="92758"/>
                  </a:lnTo>
                  <a:lnTo>
                    <a:pt x="35047" y="129163"/>
                  </a:lnTo>
                  <a:lnTo>
                    <a:pt x="16060" y="169805"/>
                  </a:lnTo>
                  <a:lnTo>
                    <a:pt x="4135" y="213948"/>
                  </a:lnTo>
                  <a:lnTo>
                    <a:pt x="0" y="260857"/>
                  </a:lnTo>
                  <a:lnTo>
                    <a:pt x="4135" y="307734"/>
                  </a:lnTo>
                  <a:lnTo>
                    <a:pt x="16060" y="351859"/>
                  </a:lnTo>
                  <a:lnTo>
                    <a:pt x="35047" y="392495"/>
                  </a:lnTo>
                  <a:lnTo>
                    <a:pt x="60371" y="428904"/>
                  </a:lnTo>
                  <a:lnTo>
                    <a:pt x="91308" y="460349"/>
                  </a:lnTo>
                  <a:lnTo>
                    <a:pt x="127131" y="486090"/>
                  </a:lnTo>
                  <a:lnTo>
                    <a:pt x="167116" y="505390"/>
                  </a:lnTo>
                  <a:lnTo>
                    <a:pt x="210536" y="517511"/>
                  </a:lnTo>
                  <a:lnTo>
                    <a:pt x="256667" y="521715"/>
                  </a:lnTo>
                  <a:lnTo>
                    <a:pt x="302835" y="517511"/>
                  </a:lnTo>
                  <a:lnTo>
                    <a:pt x="346285" y="505390"/>
                  </a:lnTo>
                  <a:lnTo>
                    <a:pt x="386291" y="486090"/>
                  </a:lnTo>
                  <a:lnTo>
                    <a:pt x="422130" y="460349"/>
                  </a:lnTo>
                  <a:lnTo>
                    <a:pt x="453077" y="428904"/>
                  </a:lnTo>
                  <a:lnTo>
                    <a:pt x="478409" y="392495"/>
                  </a:lnTo>
                  <a:lnTo>
                    <a:pt x="497399" y="351859"/>
                  </a:lnTo>
                  <a:lnTo>
                    <a:pt x="509324" y="307734"/>
                  </a:lnTo>
                  <a:lnTo>
                    <a:pt x="513461" y="260857"/>
                  </a:lnTo>
                  <a:lnTo>
                    <a:pt x="509324" y="213948"/>
                  </a:lnTo>
                  <a:lnTo>
                    <a:pt x="497399" y="169805"/>
                  </a:lnTo>
                  <a:lnTo>
                    <a:pt x="478409" y="129163"/>
                  </a:lnTo>
                  <a:lnTo>
                    <a:pt x="453077" y="92758"/>
                  </a:lnTo>
                  <a:lnTo>
                    <a:pt x="422130" y="61325"/>
                  </a:lnTo>
                  <a:lnTo>
                    <a:pt x="386291" y="35597"/>
                  </a:lnTo>
                  <a:lnTo>
                    <a:pt x="346285" y="16311"/>
                  </a:lnTo>
                  <a:lnTo>
                    <a:pt x="302835" y="4200"/>
                  </a:lnTo>
                  <a:lnTo>
                    <a:pt x="256667" y="0"/>
                  </a:lnTo>
                  <a:close/>
                </a:path>
              </a:pathLst>
            </a:custGeom>
            <a:solidFill>
              <a:srgbClr val="1FAAC7"/>
            </a:solidFill>
          </p:spPr>
          <p:txBody>
            <a:bodyPr wrap="square" lIns="0" tIns="0" rIns="0" bIns="0" rtlCol="0"/>
            <a:lstStyle/>
            <a:p>
              <a:endParaRPr/>
            </a:p>
          </p:txBody>
        </p:sp>
      </p:grpSp>
      <p:sp>
        <p:nvSpPr>
          <p:cNvPr id="29" name="object 29"/>
          <p:cNvSpPr txBox="1"/>
          <p:nvPr/>
        </p:nvSpPr>
        <p:spPr>
          <a:xfrm>
            <a:off x="6921754" y="1083310"/>
            <a:ext cx="495300" cy="504625"/>
          </a:xfrm>
          <a:prstGeom prst="rect">
            <a:avLst/>
          </a:prstGeom>
        </p:spPr>
        <p:txBody>
          <a:bodyPr vert="horz" wrap="square" lIns="0" tIns="12065" rIns="0" bIns="0" rtlCol="0">
            <a:spAutoFit/>
          </a:bodyPr>
          <a:lstStyle/>
          <a:p>
            <a:pPr marL="12700">
              <a:lnSpc>
                <a:spcPct val="100000"/>
              </a:lnSpc>
              <a:spcBef>
                <a:spcPts val="95"/>
              </a:spcBef>
            </a:pPr>
            <a:r>
              <a:rPr sz="1600" b="1" dirty="0">
                <a:solidFill>
                  <a:srgbClr val="FFFFFF"/>
                </a:solidFill>
                <a:latin typeface="Arial"/>
                <a:cs typeface="Arial"/>
              </a:rPr>
              <a:t>100%</a:t>
            </a:r>
            <a:endParaRPr sz="1600">
              <a:latin typeface="Arial"/>
              <a:cs typeface="Arial"/>
            </a:endParaRPr>
          </a:p>
        </p:txBody>
      </p:sp>
      <p:grpSp>
        <p:nvGrpSpPr>
          <p:cNvPr id="30" name="object 30"/>
          <p:cNvGrpSpPr/>
          <p:nvPr/>
        </p:nvGrpSpPr>
        <p:grpSpPr>
          <a:xfrm>
            <a:off x="3429127" y="2109470"/>
            <a:ext cx="534035" cy="504190"/>
            <a:chOff x="3429127" y="2109470"/>
            <a:chExt cx="534035" cy="504190"/>
          </a:xfrm>
        </p:grpSpPr>
        <p:sp>
          <p:nvSpPr>
            <p:cNvPr id="31" name="object 31"/>
            <p:cNvSpPr/>
            <p:nvPr/>
          </p:nvSpPr>
          <p:spPr>
            <a:xfrm>
              <a:off x="3429127" y="2109470"/>
              <a:ext cx="534035" cy="502920"/>
            </a:xfrm>
            <a:custGeom>
              <a:avLst/>
              <a:gdLst/>
              <a:ahLst/>
              <a:cxnLst/>
              <a:rect l="l" t="t" r="r" b="b"/>
              <a:pathLst>
                <a:path w="534035" h="502919">
                  <a:moveTo>
                    <a:pt x="266826" y="0"/>
                  </a:moveTo>
                  <a:lnTo>
                    <a:pt x="218876" y="4049"/>
                  </a:lnTo>
                  <a:lnTo>
                    <a:pt x="173740" y="15723"/>
                  </a:lnTo>
                  <a:lnTo>
                    <a:pt x="132174" y="34313"/>
                  </a:lnTo>
                  <a:lnTo>
                    <a:pt x="94932" y="59109"/>
                  </a:lnTo>
                  <a:lnTo>
                    <a:pt x="62769" y="89400"/>
                  </a:lnTo>
                  <a:lnTo>
                    <a:pt x="36439" y="124478"/>
                  </a:lnTo>
                  <a:lnTo>
                    <a:pt x="16698" y="163633"/>
                  </a:lnTo>
                  <a:lnTo>
                    <a:pt x="4300" y="206154"/>
                  </a:lnTo>
                  <a:lnTo>
                    <a:pt x="0" y="251332"/>
                  </a:lnTo>
                  <a:lnTo>
                    <a:pt x="4300" y="296511"/>
                  </a:lnTo>
                  <a:lnTo>
                    <a:pt x="16698" y="339032"/>
                  </a:lnTo>
                  <a:lnTo>
                    <a:pt x="36439" y="378187"/>
                  </a:lnTo>
                  <a:lnTo>
                    <a:pt x="62769" y="413265"/>
                  </a:lnTo>
                  <a:lnTo>
                    <a:pt x="94932" y="443556"/>
                  </a:lnTo>
                  <a:lnTo>
                    <a:pt x="132174" y="468352"/>
                  </a:lnTo>
                  <a:lnTo>
                    <a:pt x="173740" y="486942"/>
                  </a:lnTo>
                  <a:lnTo>
                    <a:pt x="218876" y="498616"/>
                  </a:lnTo>
                  <a:lnTo>
                    <a:pt x="266826" y="502665"/>
                  </a:lnTo>
                  <a:lnTo>
                    <a:pt x="314773" y="498616"/>
                  </a:lnTo>
                  <a:lnTo>
                    <a:pt x="359897" y="486942"/>
                  </a:lnTo>
                  <a:lnTo>
                    <a:pt x="401447" y="468352"/>
                  </a:lnTo>
                  <a:lnTo>
                    <a:pt x="438668" y="443556"/>
                  </a:lnTo>
                  <a:lnTo>
                    <a:pt x="470810" y="413265"/>
                  </a:lnTo>
                  <a:lnTo>
                    <a:pt x="497120" y="378187"/>
                  </a:lnTo>
                  <a:lnTo>
                    <a:pt x="516844" y="339032"/>
                  </a:lnTo>
                  <a:lnTo>
                    <a:pt x="529230" y="296511"/>
                  </a:lnTo>
                  <a:lnTo>
                    <a:pt x="533526" y="251332"/>
                  </a:lnTo>
                  <a:lnTo>
                    <a:pt x="529230" y="206154"/>
                  </a:lnTo>
                  <a:lnTo>
                    <a:pt x="516844" y="163633"/>
                  </a:lnTo>
                  <a:lnTo>
                    <a:pt x="497120" y="124478"/>
                  </a:lnTo>
                  <a:lnTo>
                    <a:pt x="470810" y="89400"/>
                  </a:lnTo>
                  <a:lnTo>
                    <a:pt x="438668" y="59109"/>
                  </a:lnTo>
                  <a:lnTo>
                    <a:pt x="401446" y="34313"/>
                  </a:lnTo>
                  <a:lnTo>
                    <a:pt x="359897" y="15723"/>
                  </a:lnTo>
                  <a:lnTo>
                    <a:pt x="314773" y="4049"/>
                  </a:lnTo>
                  <a:lnTo>
                    <a:pt x="266826" y="0"/>
                  </a:lnTo>
                  <a:close/>
                </a:path>
              </a:pathLst>
            </a:custGeom>
            <a:solidFill>
              <a:srgbClr val="07465F"/>
            </a:solidFill>
          </p:spPr>
          <p:txBody>
            <a:bodyPr wrap="square" lIns="0" tIns="0" rIns="0" bIns="0" rtlCol="0"/>
            <a:lstStyle/>
            <a:p>
              <a:endParaRPr/>
            </a:p>
          </p:txBody>
        </p:sp>
        <p:pic>
          <p:nvPicPr>
            <p:cNvPr id="32" name="object 32"/>
            <p:cNvPicPr/>
            <p:nvPr/>
          </p:nvPicPr>
          <p:blipFill>
            <a:blip r:embed="rId3" cstate="print"/>
            <a:stretch>
              <a:fillRect/>
            </a:stretch>
          </p:blipFill>
          <p:spPr>
            <a:xfrm>
              <a:off x="3528060" y="2179624"/>
              <a:ext cx="335635" cy="316179"/>
            </a:xfrm>
            <a:prstGeom prst="rect">
              <a:avLst/>
            </a:prstGeom>
          </p:spPr>
        </p:pic>
        <p:sp>
          <p:nvSpPr>
            <p:cNvPr id="33" name="object 33"/>
            <p:cNvSpPr/>
            <p:nvPr/>
          </p:nvSpPr>
          <p:spPr>
            <a:xfrm>
              <a:off x="3429127" y="2110867"/>
              <a:ext cx="534035" cy="502920"/>
            </a:xfrm>
            <a:custGeom>
              <a:avLst/>
              <a:gdLst/>
              <a:ahLst/>
              <a:cxnLst/>
              <a:rect l="l" t="t" r="r" b="b"/>
              <a:pathLst>
                <a:path w="534035" h="502919">
                  <a:moveTo>
                    <a:pt x="266826" y="0"/>
                  </a:moveTo>
                  <a:lnTo>
                    <a:pt x="218876" y="4049"/>
                  </a:lnTo>
                  <a:lnTo>
                    <a:pt x="173740" y="15723"/>
                  </a:lnTo>
                  <a:lnTo>
                    <a:pt x="132174" y="34313"/>
                  </a:lnTo>
                  <a:lnTo>
                    <a:pt x="94932" y="59109"/>
                  </a:lnTo>
                  <a:lnTo>
                    <a:pt x="62769" y="89400"/>
                  </a:lnTo>
                  <a:lnTo>
                    <a:pt x="36439" y="124478"/>
                  </a:lnTo>
                  <a:lnTo>
                    <a:pt x="16698" y="163633"/>
                  </a:lnTo>
                  <a:lnTo>
                    <a:pt x="4300" y="206154"/>
                  </a:lnTo>
                  <a:lnTo>
                    <a:pt x="0" y="251333"/>
                  </a:lnTo>
                  <a:lnTo>
                    <a:pt x="4300" y="296511"/>
                  </a:lnTo>
                  <a:lnTo>
                    <a:pt x="16698" y="339032"/>
                  </a:lnTo>
                  <a:lnTo>
                    <a:pt x="36439" y="378187"/>
                  </a:lnTo>
                  <a:lnTo>
                    <a:pt x="62769" y="413265"/>
                  </a:lnTo>
                  <a:lnTo>
                    <a:pt x="94932" y="443556"/>
                  </a:lnTo>
                  <a:lnTo>
                    <a:pt x="132174" y="468352"/>
                  </a:lnTo>
                  <a:lnTo>
                    <a:pt x="173740" y="486942"/>
                  </a:lnTo>
                  <a:lnTo>
                    <a:pt x="218876" y="498616"/>
                  </a:lnTo>
                  <a:lnTo>
                    <a:pt x="266826" y="502666"/>
                  </a:lnTo>
                  <a:lnTo>
                    <a:pt x="314773" y="498616"/>
                  </a:lnTo>
                  <a:lnTo>
                    <a:pt x="359897" y="486942"/>
                  </a:lnTo>
                  <a:lnTo>
                    <a:pt x="401447" y="468352"/>
                  </a:lnTo>
                  <a:lnTo>
                    <a:pt x="438668" y="443556"/>
                  </a:lnTo>
                  <a:lnTo>
                    <a:pt x="470810" y="413265"/>
                  </a:lnTo>
                  <a:lnTo>
                    <a:pt x="497120" y="378187"/>
                  </a:lnTo>
                  <a:lnTo>
                    <a:pt x="516844" y="339032"/>
                  </a:lnTo>
                  <a:lnTo>
                    <a:pt x="529230" y="296511"/>
                  </a:lnTo>
                  <a:lnTo>
                    <a:pt x="533526" y="251333"/>
                  </a:lnTo>
                  <a:lnTo>
                    <a:pt x="529230" y="206154"/>
                  </a:lnTo>
                  <a:lnTo>
                    <a:pt x="516844" y="163633"/>
                  </a:lnTo>
                  <a:lnTo>
                    <a:pt x="497120" y="124478"/>
                  </a:lnTo>
                  <a:lnTo>
                    <a:pt x="470810" y="89400"/>
                  </a:lnTo>
                  <a:lnTo>
                    <a:pt x="438668" y="59109"/>
                  </a:lnTo>
                  <a:lnTo>
                    <a:pt x="401446" y="34313"/>
                  </a:lnTo>
                  <a:lnTo>
                    <a:pt x="359897" y="15723"/>
                  </a:lnTo>
                  <a:lnTo>
                    <a:pt x="314773" y="4049"/>
                  </a:lnTo>
                  <a:lnTo>
                    <a:pt x="266826" y="0"/>
                  </a:lnTo>
                  <a:close/>
                </a:path>
              </a:pathLst>
            </a:custGeom>
            <a:solidFill>
              <a:srgbClr val="1FAAC7"/>
            </a:solidFill>
          </p:spPr>
          <p:txBody>
            <a:bodyPr wrap="square" lIns="0" tIns="0" rIns="0" bIns="0" rtlCol="0"/>
            <a:lstStyle/>
            <a:p>
              <a:endParaRPr/>
            </a:p>
          </p:txBody>
        </p:sp>
      </p:grpSp>
      <p:sp>
        <p:nvSpPr>
          <p:cNvPr id="34" name="object 34"/>
          <p:cNvSpPr txBox="1"/>
          <p:nvPr/>
        </p:nvSpPr>
        <p:spPr>
          <a:xfrm>
            <a:off x="3506851" y="2217166"/>
            <a:ext cx="393065" cy="504625"/>
          </a:xfrm>
          <a:prstGeom prst="rect">
            <a:avLst/>
          </a:prstGeom>
        </p:spPr>
        <p:txBody>
          <a:bodyPr vert="horz" wrap="square" lIns="0" tIns="12065" rIns="0" bIns="0" rtlCol="0">
            <a:spAutoFit/>
          </a:bodyPr>
          <a:lstStyle/>
          <a:p>
            <a:pPr marL="12700">
              <a:lnSpc>
                <a:spcPct val="100000"/>
              </a:lnSpc>
              <a:spcBef>
                <a:spcPts val="95"/>
              </a:spcBef>
            </a:pPr>
            <a:r>
              <a:rPr sz="1600" b="1" dirty="0">
                <a:solidFill>
                  <a:srgbClr val="FFFFFF"/>
                </a:solidFill>
                <a:latin typeface="Arial"/>
                <a:cs typeface="Arial"/>
              </a:rPr>
              <a:t>30%</a:t>
            </a:r>
            <a:endParaRPr sz="1600">
              <a:latin typeface="Arial"/>
              <a:cs typeface="Arial"/>
            </a:endParaRPr>
          </a:p>
        </p:txBody>
      </p:sp>
      <p:grpSp>
        <p:nvGrpSpPr>
          <p:cNvPr id="35" name="object 35"/>
          <p:cNvGrpSpPr/>
          <p:nvPr/>
        </p:nvGrpSpPr>
        <p:grpSpPr>
          <a:xfrm>
            <a:off x="5122164" y="2128011"/>
            <a:ext cx="534035" cy="504190"/>
            <a:chOff x="5122164" y="2128011"/>
            <a:chExt cx="534035" cy="504190"/>
          </a:xfrm>
        </p:grpSpPr>
        <p:sp>
          <p:nvSpPr>
            <p:cNvPr id="36" name="object 36"/>
            <p:cNvSpPr/>
            <p:nvPr/>
          </p:nvSpPr>
          <p:spPr>
            <a:xfrm>
              <a:off x="5122164" y="2128011"/>
              <a:ext cx="534035" cy="502920"/>
            </a:xfrm>
            <a:custGeom>
              <a:avLst/>
              <a:gdLst/>
              <a:ahLst/>
              <a:cxnLst/>
              <a:rect l="l" t="t" r="r" b="b"/>
              <a:pathLst>
                <a:path w="534035" h="502919">
                  <a:moveTo>
                    <a:pt x="266700" y="0"/>
                  </a:moveTo>
                  <a:lnTo>
                    <a:pt x="218753" y="4049"/>
                  </a:lnTo>
                  <a:lnTo>
                    <a:pt x="173629" y="15723"/>
                  </a:lnTo>
                  <a:lnTo>
                    <a:pt x="132079" y="34313"/>
                  </a:lnTo>
                  <a:lnTo>
                    <a:pt x="94858" y="59109"/>
                  </a:lnTo>
                  <a:lnTo>
                    <a:pt x="62716" y="89400"/>
                  </a:lnTo>
                  <a:lnTo>
                    <a:pt x="36406" y="124478"/>
                  </a:lnTo>
                  <a:lnTo>
                    <a:pt x="16682" y="163633"/>
                  </a:lnTo>
                  <a:lnTo>
                    <a:pt x="4296" y="206154"/>
                  </a:lnTo>
                  <a:lnTo>
                    <a:pt x="0" y="251333"/>
                  </a:lnTo>
                  <a:lnTo>
                    <a:pt x="4296" y="296511"/>
                  </a:lnTo>
                  <a:lnTo>
                    <a:pt x="16682" y="339032"/>
                  </a:lnTo>
                  <a:lnTo>
                    <a:pt x="36406" y="378187"/>
                  </a:lnTo>
                  <a:lnTo>
                    <a:pt x="62716" y="413265"/>
                  </a:lnTo>
                  <a:lnTo>
                    <a:pt x="94858" y="443556"/>
                  </a:lnTo>
                  <a:lnTo>
                    <a:pt x="132080" y="468352"/>
                  </a:lnTo>
                  <a:lnTo>
                    <a:pt x="173629" y="486942"/>
                  </a:lnTo>
                  <a:lnTo>
                    <a:pt x="218753" y="498616"/>
                  </a:lnTo>
                  <a:lnTo>
                    <a:pt x="266700" y="502665"/>
                  </a:lnTo>
                  <a:lnTo>
                    <a:pt x="314684" y="498616"/>
                  </a:lnTo>
                  <a:lnTo>
                    <a:pt x="359837" y="486942"/>
                  </a:lnTo>
                  <a:lnTo>
                    <a:pt x="401409" y="468352"/>
                  </a:lnTo>
                  <a:lnTo>
                    <a:pt x="438647" y="443556"/>
                  </a:lnTo>
                  <a:lnTo>
                    <a:pt x="470799" y="413265"/>
                  </a:lnTo>
                  <a:lnTo>
                    <a:pt x="497115" y="378187"/>
                  </a:lnTo>
                  <a:lnTo>
                    <a:pt x="516843" y="339032"/>
                  </a:lnTo>
                  <a:lnTo>
                    <a:pt x="529230" y="296511"/>
                  </a:lnTo>
                  <a:lnTo>
                    <a:pt x="533526" y="251333"/>
                  </a:lnTo>
                  <a:lnTo>
                    <a:pt x="529230" y="206154"/>
                  </a:lnTo>
                  <a:lnTo>
                    <a:pt x="516843" y="163633"/>
                  </a:lnTo>
                  <a:lnTo>
                    <a:pt x="497115" y="124478"/>
                  </a:lnTo>
                  <a:lnTo>
                    <a:pt x="470799" y="89400"/>
                  </a:lnTo>
                  <a:lnTo>
                    <a:pt x="438647" y="59109"/>
                  </a:lnTo>
                  <a:lnTo>
                    <a:pt x="401409" y="34313"/>
                  </a:lnTo>
                  <a:lnTo>
                    <a:pt x="359837" y="15723"/>
                  </a:lnTo>
                  <a:lnTo>
                    <a:pt x="314684" y="4049"/>
                  </a:lnTo>
                  <a:lnTo>
                    <a:pt x="266700" y="0"/>
                  </a:lnTo>
                  <a:close/>
                </a:path>
              </a:pathLst>
            </a:custGeom>
            <a:solidFill>
              <a:srgbClr val="07465F"/>
            </a:solidFill>
          </p:spPr>
          <p:txBody>
            <a:bodyPr wrap="square" lIns="0" tIns="0" rIns="0" bIns="0" rtlCol="0"/>
            <a:lstStyle/>
            <a:p>
              <a:endParaRPr/>
            </a:p>
          </p:txBody>
        </p:sp>
        <p:pic>
          <p:nvPicPr>
            <p:cNvPr id="37" name="object 37"/>
            <p:cNvPicPr/>
            <p:nvPr/>
          </p:nvPicPr>
          <p:blipFill>
            <a:blip r:embed="rId3" cstate="print"/>
            <a:stretch>
              <a:fillRect/>
            </a:stretch>
          </p:blipFill>
          <p:spPr>
            <a:xfrm>
              <a:off x="5221097" y="2198166"/>
              <a:ext cx="335635" cy="316179"/>
            </a:xfrm>
            <a:prstGeom prst="rect">
              <a:avLst/>
            </a:prstGeom>
          </p:spPr>
        </p:pic>
        <p:sp>
          <p:nvSpPr>
            <p:cNvPr id="38" name="object 38"/>
            <p:cNvSpPr/>
            <p:nvPr/>
          </p:nvSpPr>
          <p:spPr>
            <a:xfrm>
              <a:off x="5122164" y="2129408"/>
              <a:ext cx="534035" cy="502920"/>
            </a:xfrm>
            <a:custGeom>
              <a:avLst/>
              <a:gdLst/>
              <a:ahLst/>
              <a:cxnLst/>
              <a:rect l="l" t="t" r="r" b="b"/>
              <a:pathLst>
                <a:path w="534035" h="502919">
                  <a:moveTo>
                    <a:pt x="266700" y="0"/>
                  </a:moveTo>
                  <a:lnTo>
                    <a:pt x="218753" y="4049"/>
                  </a:lnTo>
                  <a:lnTo>
                    <a:pt x="173629" y="15723"/>
                  </a:lnTo>
                  <a:lnTo>
                    <a:pt x="132079" y="34313"/>
                  </a:lnTo>
                  <a:lnTo>
                    <a:pt x="94858" y="59109"/>
                  </a:lnTo>
                  <a:lnTo>
                    <a:pt x="62716" y="89400"/>
                  </a:lnTo>
                  <a:lnTo>
                    <a:pt x="36406" y="124478"/>
                  </a:lnTo>
                  <a:lnTo>
                    <a:pt x="16682" y="163633"/>
                  </a:lnTo>
                  <a:lnTo>
                    <a:pt x="4296" y="206154"/>
                  </a:lnTo>
                  <a:lnTo>
                    <a:pt x="0" y="251332"/>
                  </a:lnTo>
                  <a:lnTo>
                    <a:pt x="4296" y="296511"/>
                  </a:lnTo>
                  <a:lnTo>
                    <a:pt x="16682" y="339032"/>
                  </a:lnTo>
                  <a:lnTo>
                    <a:pt x="36406" y="378187"/>
                  </a:lnTo>
                  <a:lnTo>
                    <a:pt x="62716" y="413265"/>
                  </a:lnTo>
                  <a:lnTo>
                    <a:pt x="94858" y="443556"/>
                  </a:lnTo>
                  <a:lnTo>
                    <a:pt x="132080" y="468352"/>
                  </a:lnTo>
                  <a:lnTo>
                    <a:pt x="173629" y="486942"/>
                  </a:lnTo>
                  <a:lnTo>
                    <a:pt x="218753" y="498616"/>
                  </a:lnTo>
                  <a:lnTo>
                    <a:pt x="266700" y="502665"/>
                  </a:lnTo>
                  <a:lnTo>
                    <a:pt x="314684" y="498616"/>
                  </a:lnTo>
                  <a:lnTo>
                    <a:pt x="359837" y="486942"/>
                  </a:lnTo>
                  <a:lnTo>
                    <a:pt x="401409" y="468352"/>
                  </a:lnTo>
                  <a:lnTo>
                    <a:pt x="438647" y="443556"/>
                  </a:lnTo>
                  <a:lnTo>
                    <a:pt x="470799" y="413265"/>
                  </a:lnTo>
                  <a:lnTo>
                    <a:pt x="497115" y="378187"/>
                  </a:lnTo>
                  <a:lnTo>
                    <a:pt x="516843" y="339032"/>
                  </a:lnTo>
                  <a:lnTo>
                    <a:pt x="529230" y="296511"/>
                  </a:lnTo>
                  <a:lnTo>
                    <a:pt x="533526" y="251332"/>
                  </a:lnTo>
                  <a:lnTo>
                    <a:pt x="529230" y="206154"/>
                  </a:lnTo>
                  <a:lnTo>
                    <a:pt x="516843" y="163633"/>
                  </a:lnTo>
                  <a:lnTo>
                    <a:pt x="497115" y="124478"/>
                  </a:lnTo>
                  <a:lnTo>
                    <a:pt x="470799" y="89400"/>
                  </a:lnTo>
                  <a:lnTo>
                    <a:pt x="438647" y="59109"/>
                  </a:lnTo>
                  <a:lnTo>
                    <a:pt x="401409" y="34313"/>
                  </a:lnTo>
                  <a:lnTo>
                    <a:pt x="359837" y="15723"/>
                  </a:lnTo>
                  <a:lnTo>
                    <a:pt x="314684" y="4049"/>
                  </a:lnTo>
                  <a:lnTo>
                    <a:pt x="266700" y="0"/>
                  </a:lnTo>
                  <a:close/>
                </a:path>
              </a:pathLst>
            </a:custGeom>
            <a:solidFill>
              <a:srgbClr val="1FAAC7"/>
            </a:solidFill>
          </p:spPr>
          <p:txBody>
            <a:bodyPr wrap="square" lIns="0" tIns="0" rIns="0" bIns="0" rtlCol="0"/>
            <a:lstStyle/>
            <a:p>
              <a:endParaRPr/>
            </a:p>
          </p:txBody>
        </p:sp>
      </p:grpSp>
      <p:sp>
        <p:nvSpPr>
          <p:cNvPr id="39" name="object 39"/>
          <p:cNvSpPr txBox="1"/>
          <p:nvPr/>
        </p:nvSpPr>
        <p:spPr>
          <a:xfrm>
            <a:off x="5200015" y="1625382"/>
            <a:ext cx="567055" cy="879475"/>
          </a:xfrm>
          <a:prstGeom prst="rect">
            <a:avLst/>
          </a:prstGeom>
        </p:spPr>
        <p:txBody>
          <a:bodyPr vert="horz" wrap="square" lIns="0" tIns="94615" rIns="0" bIns="0" rtlCol="0">
            <a:spAutoFit/>
          </a:bodyPr>
          <a:lstStyle/>
          <a:p>
            <a:pPr marL="350520">
              <a:lnSpc>
                <a:spcPct val="100000"/>
              </a:lnSpc>
              <a:spcBef>
                <a:spcPts val="745"/>
              </a:spcBef>
            </a:pPr>
            <a:r>
              <a:rPr sz="3200" b="1" dirty="0">
                <a:latin typeface="Calibri"/>
                <a:cs typeface="Calibri"/>
              </a:rPr>
              <a:t>+</a:t>
            </a:r>
            <a:endParaRPr sz="3200">
              <a:latin typeface="Calibri"/>
              <a:cs typeface="Calibri"/>
            </a:endParaRPr>
          </a:p>
          <a:p>
            <a:pPr marL="12700">
              <a:lnSpc>
                <a:spcPct val="100000"/>
              </a:lnSpc>
              <a:spcBef>
                <a:spcPts val="315"/>
              </a:spcBef>
            </a:pPr>
            <a:r>
              <a:rPr sz="1600" b="1" dirty="0">
                <a:solidFill>
                  <a:srgbClr val="FFFFFF"/>
                </a:solidFill>
                <a:latin typeface="Arial"/>
                <a:cs typeface="Arial"/>
              </a:rPr>
              <a:t>11%</a:t>
            </a:r>
            <a:endParaRPr sz="1600">
              <a:latin typeface="Arial"/>
              <a:cs typeface="Arial"/>
            </a:endParaRPr>
          </a:p>
        </p:txBody>
      </p:sp>
      <p:grpSp>
        <p:nvGrpSpPr>
          <p:cNvPr id="40" name="object 40"/>
          <p:cNvGrpSpPr/>
          <p:nvPr/>
        </p:nvGrpSpPr>
        <p:grpSpPr>
          <a:xfrm>
            <a:off x="6935343" y="2102357"/>
            <a:ext cx="517525" cy="504190"/>
            <a:chOff x="6935343" y="2102357"/>
            <a:chExt cx="517525" cy="504190"/>
          </a:xfrm>
        </p:grpSpPr>
        <p:sp>
          <p:nvSpPr>
            <p:cNvPr id="41" name="object 41"/>
            <p:cNvSpPr/>
            <p:nvPr/>
          </p:nvSpPr>
          <p:spPr>
            <a:xfrm>
              <a:off x="6935343" y="2102357"/>
              <a:ext cx="517525" cy="502920"/>
            </a:xfrm>
            <a:custGeom>
              <a:avLst/>
              <a:gdLst/>
              <a:ahLst/>
              <a:cxnLst/>
              <a:rect l="l" t="t" r="r" b="b"/>
              <a:pathLst>
                <a:path w="517525" h="502919">
                  <a:moveTo>
                    <a:pt x="258572" y="0"/>
                  </a:moveTo>
                  <a:lnTo>
                    <a:pt x="212075" y="4044"/>
                  </a:lnTo>
                  <a:lnTo>
                    <a:pt x="168319" y="15707"/>
                  </a:lnTo>
                  <a:lnTo>
                    <a:pt x="128034" y="34280"/>
                  </a:lnTo>
                  <a:lnTo>
                    <a:pt x="91948" y="59056"/>
                  </a:lnTo>
                  <a:lnTo>
                    <a:pt x="60789" y="89326"/>
                  </a:lnTo>
                  <a:lnTo>
                    <a:pt x="35287" y="124384"/>
                  </a:lnTo>
                  <a:lnTo>
                    <a:pt x="16168" y="163522"/>
                  </a:lnTo>
                  <a:lnTo>
                    <a:pt x="4163" y="206031"/>
                  </a:lnTo>
                  <a:lnTo>
                    <a:pt x="0" y="251205"/>
                  </a:lnTo>
                  <a:lnTo>
                    <a:pt x="4163" y="296384"/>
                  </a:lnTo>
                  <a:lnTo>
                    <a:pt x="16168" y="338905"/>
                  </a:lnTo>
                  <a:lnTo>
                    <a:pt x="35287" y="378060"/>
                  </a:lnTo>
                  <a:lnTo>
                    <a:pt x="60789" y="413138"/>
                  </a:lnTo>
                  <a:lnTo>
                    <a:pt x="91948" y="443429"/>
                  </a:lnTo>
                  <a:lnTo>
                    <a:pt x="128034" y="468225"/>
                  </a:lnTo>
                  <a:lnTo>
                    <a:pt x="168319" y="486815"/>
                  </a:lnTo>
                  <a:lnTo>
                    <a:pt x="212075" y="498489"/>
                  </a:lnTo>
                  <a:lnTo>
                    <a:pt x="258572" y="502538"/>
                  </a:lnTo>
                  <a:lnTo>
                    <a:pt x="305068" y="498489"/>
                  </a:lnTo>
                  <a:lnTo>
                    <a:pt x="348824" y="486815"/>
                  </a:lnTo>
                  <a:lnTo>
                    <a:pt x="389109" y="468225"/>
                  </a:lnTo>
                  <a:lnTo>
                    <a:pt x="425195" y="443429"/>
                  </a:lnTo>
                  <a:lnTo>
                    <a:pt x="456354" y="413138"/>
                  </a:lnTo>
                  <a:lnTo>
                    <a:pt x="481856" y="378060"/>
                  </a:lnTo>
                  <a:lnTo>
                    <a:pt x="500975" y="338905"/>
                  </a:lnTo>
                  <a:lnTo>
                    <a:pt x="512980" y="296384"/>
                  </a:lnTo>
                  <a:lnTo>
                    <a:pt x="517143" y="251205"/>
                  </a:lnTo>
                  <a:lnTo>
                    <a:pt x="512980" y="206031"/>
                  </a:lnTo>
                  <a:lnTo>
                    <a:pt x="500975" y="163522"/>
                  </a:lnTo>
                  <a:lnTo>
                    <a:pt x="481856" y="124384"/>
                  </a:lnTo>
                  <a:lnTo>
                    <a:pt x="456354" y="89326"/>
                  </a:lnTo>
                  <a:lnTo>
                    <a:pt x="425195" y="59056"/>
                  </a:lnTo>
                  <a:lnTo>
                    <a:pt x="389109" y="34280"/>
                  </a:lnTo>
                  <a:lnTo>
                    <a:pt x="348824" y="15707"/>
                  </a:lnTo>
                  <a:lnTo>
                    <a:pt x="305068" y="4044"/>
                  </a:lnTo>
                  <a:lnTo>
                    <a:pt x="258572" y="0"/>
                  </a:lnTo>
                  <a:close/>
                </a:path>
              </a:pathLst>
            </a:custGeom>
            <a:solidFill>
              <a:srgbClr val="07465F"/>
            </a:solidFill>
          </p:spPr>
          <p:txBody>
            <a:bodyPr wrap="square" lIns="0" tIns="0" rIns="0" bIns="0" rtlCol="0"/>
            <a:lstStyle/>
            <a:p>
              <a:endParaRPr/>
            </a:p>
          </p:txBody>
        </p:sp>
        <p:pic>
          <p:nvPicPr>
            <p:cNvPr id="42" name="object 42"/>
            <p:cNvPicPr/>
            <p:nvPr/>
          </p:nvPicPr>
          <p:blipFill>
            <a:blip r:embed="rId3" cstate="print"/>
            <a:stretch>
              <a:fillRect/>
            </a:stretch>
          </p:blipFill>
          <p:spPr>
            <a:xfrm>
              <a:off x="7031228" y="2172385"/>
              <a:ext cx="325374" cy="316179"/>
            </a:xfrm>
            <a:prstGeom prst="rect">
              <a:avLst/>
            </a:prstGeom>
          </p:spPr>
        </p:pic>
        <p:sp>
          <p:nvSpPr>
            <p:cNvPr id="43" name="object 43"/>
            <p:cNvSpPr/>
            <p:nvPr/>
          </p:nvSpPr>
          <p:spPr>
            <a:xfrm>
              <a:off x="6935343" y="2103754"/>
              <a:ext cx="517525" cy="502920"/>
            </a:xfrm>
            <a:custGeom>
              <a:avLst/>
              <a:gdLst/>
              <a:ahLst/>
              <a:cxnLst/>
              <a:rect l="l" t="t" r="r" b="b"/>
              <a:pathLst>
                <a:path w="517525" h="502919">
                  <a:moveTo>
                    <a:pt x="258572" y="0"/>
                  </a:moveTo>
                  <a:lnTo>
                    <a:pt x="212075" y="4044"/>
                  </a:lnTo>
                  <a:lnTo>
                    <a:pt x="168319" y="15707"/>
                  </a:lnTo>
                  <a:lnTo>
                    <a:pt x="128034" y="34280"/>
                  </a:lnTo>
                  <a:lnTo>
                    <a:pt x="91948" y="59056"/>
                  </a:lnTo>
                  <a:lnTo>
                    <a:pt x="60789" y="89326"/>
                  </a:lnTo>
                  <a:lnTo>
                    <a:pt x="35287" y="124384"/>
                  </a:lnTo>
                  <a:lnTo>
                    <a:pt x="16168" y="163522"/>
                  </a:lnTo>
                  <a:lnTo>
                    <a:pt x="4163" y="206031"/>
                  </a:lnTo>
                  <a:lnTo>
                    <a:pt x="0" y="251206"/>
                  </a:lnTo>
                  <a:lnTo>
                    <a:pt x="4163" y="296384"/>
                  </a:lnTo>
                  <a:lnTo>
                    <a:pt x="16168" y="338905"/>
                  </a:lnTo>
                  <a:lnTo>
                    <a:pt x="35287" y="378060"/>
                  </a:lnTo>
                  <a:lnTo>
                    <a:pt x="60789" y="413138"/>
                  </a:lnTo>
                  <a:lnTo>
                    <a:pt x="91948" y="443429"/>
                  </a:lnTo>
                  <a:lnTo>
                    <a:pt x="128034" y="468225"/>
                  </a:lnTo>
                  <a:lnTo>
                    <a:pt x="168319" y="486815"/>
                  </a:lnTo>
                  <a:lnTo>
                    <a:pt x="212075" y="498489"/>
                  </a:lnTo>
                  <a:lnTo>
                    <a:pt x="258572" y="502539"/>
                  </a:lnTo>
                  <a:lnTo>
                    <a:pt x="305068" y="498489"/>
                  </a:lnTo>
                  <a:lnTo>
                    <a:pt x="348824" y="486815"/>
                  </a:lnTo>
                  <a:lnTo>
                    <a:pt x="389109" y="468225"/>
                  </a:lnTo>
                  <a:lnTo>
                    <a:pt x="425195" y="443429"/>
                  </a:lnTo>
                  <a:lnTo>
                    <a:pt x="456354" y="413138"/>
                  </a:lnTo>
                  <a:lnTo>
                    <a:pt x="481856" y="378060"/>
                  </a:lnTo>
                  <a:lnTo>
                    <a:pt x="500975" y="338905"/>
                  </a:lnTo>
                  <a:lnTo>
                    <a:pt x="512980" y="296384"/>
                  </a:lnTo>
                  <a:lnTo>
                    <a:pt x="517143" y="251206"/>
                  </a:lnTo>
                  <a:lnTo>
                    <a:pt x="512980" y="206031"/>
                  </a:lnTo>
                  <a:lnTo>
                    <a:pt x="500975" y="163522"/>
                  </a:lnTo>
                  <a:lnTo>
                    <a:pt x="481856" y="124384"/>
                  </a:lnTo>
                  <a:lnTo>
                    <a:pt x="456354" y="89326"/>
                  </a:lnTo>
                  <a:lnTo>
                    <a:pt x="425195" y="59056"/>
                  </a:lnTo>
                  <a:lnTo>
                    <a:pt x="389109" y="34280"/>
                  </a:lnTo>
                  <a:lnTo>
                    <a:pt x="348824" y="15707"/>
                  </a:lnTo>
                  <a:lnTo>
                    <a:pt x="305068" y="4044"/>
                  </a:lnTo>
                  <a:lnTo>
                    <a:pt x="258572" y="0"/>
                  </a:lnTo>
                  <a:close/>
                </a:path>
              </a:pathLst>
            </a:custGeom>
            <a:solidFill>
              <a:srgbClr val="1FAAC7"/>
            </a:solidFill>
          </p:spPr>
          <p:txBody>
            <a:bodyPr wrap="square" lIns="0" tIns="0" rIns="0" bIns="0" rtlCol="0"/>
            <a:lstStyle/>
            <a:p>
              <a:endParaRPr/>
            </a:p>
          </p:txBody>
        </p:sp>
      </p:grpSp>
      <p:sp>
        <p:nvSpPr>
          <p:cNvPr id="44" name="object 44"/>
          <p:cNvSpPr txBox="1"/>
          <p:nvPr/>
        </p:nvSpPr>
        <p:spPr>
          <a:xfrm>
            <a:off x="7055357" y="2209926"/>
            <a:ext cx="290830" cy="504625"/>
          </a:xfrm>
          <a:prstGeom prst="rect">
            <a:avLst/>
          </a:prstGeom>
        </p:spPr>
        <p:txBody>
          <a:bodyPr vert="horz" wrap="square" lIns="0" tIns="12065" rIns="0" bIns="0" rtlCol="0">
            <a:spAutoFit/>
          </a:bodyPr>
          <a:lstStyle/>
          <a:p>
            <a:pPr marL="12700">
              <a:lnSpc>
                <a:spcPct val="100000"/>
              </a:lnSpc>
              <a:spcBef>
                <a:spcPts val="95"/>
              </a:spcBef>
            </a:pPr>
            <a:r>
              <a:rPr sz="1600" b="1" dirty="0">
                <a:solidFill>
                  <a:srgbClr val="FFFFFF"/>
                </a:solidFill>
                <a:latin typeface="Arial"/>
                <a:cs typeface="Arial"/>
              </a:rPr>
              <a:t>5%</a:t>
            </a:r>
            <a:endParaRPr sz="1600">
              <a:latin typeface="Arial"/>
              <a:cs typeface="Arial"/>
            </a:endParaRPr>
          </a:p>
        </p:txBody>
      </p:sp>
      <p:grpSp>
        <p:nvGrpSpPr>
          <p:cNvPr id="45" name="object 45"/>
          <p:cNvGrpSpPr/>
          <p:nvPr/>
        </p:nvGrpSpPr>
        <p:grpSpPr>
          <a:xfrm>
            <a:off x="8914130" y="2519172"/>
            <a:ext cx="2040255" cy="3612515"/>
            <a:chOff x="8914130" y="2519172"/>
            <a:chExt cx="2040255" cy="3612515"/>
          </a:xfrm>
        </p:grpSpPr>
        <p:sp>
          <p:nvSpPr>
            <p:cNvPr id="46" name="object 46"/>
            <p:cNvSpPr/>
            <p:nvPr/>
          </p:nvSpPr>
          <p:spPr>
            <a:xfrm>
              <a:off x="9084691" y="3760355"/>
              <a:ext cx="603885" cy="2359025"/>
            </a:xfrm>
            <a:custGeom>
              <a:avLst/>
              <a:gdLst/>
              <a:ahLst/>
              <a:cxnLst/>
              <a:rect l="l" t="t" r="r" b="b"/>
              <a:pathLst>
                <a:path w="603884" h="2359025">
                  <a:moveTo>
                    <a:pt x="603846" y="0"/>
                  </a:moveTo>
                  <a:lnTo>
                    <a:pt x="0" y="0"/>
                  </a:lnTo>
                  <a:lnTo>
                    <a:pt x="0" y="2359025"/>
                  </a:lnTo>
                  <a:lnTo>
                    <a:pt x="603846" y="2359025"/>
                  </a:lnTo>
                  <a:lnTo>
                    <a:pt x="603846" y="0"/>
                  </a:lnTo>
                  <a:close/>
                </a:path>
              </a:pathLst>
            </a:custGeom>
            <a:solidFill>
              <a:srgbClr val="2D75B6"/>
            </a:solidFill>
          </p:spPr>
          <p:txBody>
            <a:bodyPr wrap="square" lIns="0" tIns="0" rIns="0" bIns="0" rtlCol="0"/>
            <a:lstStyle/>
            <a:p>
              <a:endParaRPr/>
            </a:p>
          </p:txBody>
        </p:sp>
        <p:sp>
          <p:nvSpPr>
            <p:cNvPr id="47" name="object 47"/>
            <p:cNvSpPr/>
            <p:nvPr/>
          </p:nvSpPr>
          <p:spPr>
            <a:xfrm>
              <a:off x="10165588" y="3125990"/>
              <a:ext cx="603885" cy="2993390"/>
            </a:xfrm>
            <a:custGeom>
              <a:avLst/>
              <a:gdLst/>
              <a:ahLst/>
              <a:cxnLst/>
              <a:rect l="l" t="t" r="r" b="b"/>
              <a:pathLst>
                <a:path w="603884" h="2993390">
                  <a:moveTo>
                    <a:pt x="603846" y="0"/>
                  </a:moveTo>
                  <a:lnTo>
                    <a:pt x="0" y="0"/>
                  </a:lnTo>
                  <a:lnTo>
                    <a:pt x="0" y="2993390"/>
                  </a:lnTo>
                  <a:lnTo>
                    <a:pt x="603846" y="2993390"/>
                  </a:lnTo>
                  <a:lnTo>
                    <a:pt x="603846" y="0"/>
                  </a:lnTo>
                  <a:close/>
                </a:path>
              </a:pathLst>
            </a:custGeom>
            <a:solidFill>
              <a:srgbClr val="538235"/>
            </a:solidFill>
          </p:spPr>
          <p:txBody>
            <a:bodyPr wrap="square" lIns="0" tIns="0" rIns="0" bIns="0" rtlCol="0"/>
            <a:lstStyle/>
            <a:p>
              <a:endParaRPr/>
            </a:p>
          </p:txBody>
        </p:sp>
        <p:sp>
          <p:nvSpPr>
            <p:cNvPr id="48" name="object 48"/>
            <p:cNvSpPr/>
            <p:nvPr/>
          </p:nvSpPr>
          <p:spPr>
            <a:xfrm>
              <a:off x="8920480" y="6124752"/>
              <a:ext cx="2027555" cy="0"/>
            </a:xfrm>
            <a:custGeom>
              <a:avLst/>
              <a:gdLst/>
              <a:ahLst/>
              <a:cxnLst/>
              <a:rect l="l" t="t" r="r" b="b"/>
              <a:pathLst>
                <a:path w="2027554">
                  <a:moveTo>
                    <a:pt x="0" y="0"/>
                  </a:moveTo>
                  <a:lnTo>
                    <a:pt x="2027554" y="0"/>
                  </a:lnTo>
                </a:path>
              </a:pathLst>
            </a:custGeom>
            <a:ln w="12700">
              <a:solidFill>
                <a:srgbClr val="7E7E7E"/>
              </a:solidFill>
            </a:ln>
          </p:spPr>
          <p:txBody>
            <a:bodyPr wrap="square" lIns="0" tIns="0" rIns="0" bIns="0" rtlCol="0"/>
            <a:lstStyle/>
            <a:p>
              <a:endParaRPr/>
            </a:p>
          </p:txBody>
        </p:sp>
        <p:sp>
          <p:nvSpPr>
            <p:cNvPr id="49" name="object 49"/>
            <p:cNvSpPr/>
            <p:nvPr/>
          </p:nvSpPr>
          <p:spPr>
            <a:xfrm>
              <a:off x="9345803" y="2538222"/>
              <a:ext cx="635" cy="1108710"/>
            </a:xfrm>
            <a:custGeom>
              <a:avLst/>
              <a:gdLst/>
              <a:ahLst/>
              <a:cxnLst/>
              <a:rect l="l" t="t" r="r" b="b"/>
              <a:pathLst>
                <a:path w="634" h="1108710">
                  <a:moveTo>
                    <a:pt x="380" y="1108328"/>
                  </a:moveTo>
                  <a:lnTo>
                    <a:pt x="380" y="554227"/>
                  </a:lnTo>
                  <a:lnTo>
                    <a:pt x="0" y="554227"/>
                  </a:lnTo>
                  <a:lnTo>
                    <a:pt x="0" y="0"/>
                  </a:lnTo>
                </a:path>
              </a:pathLst>
            </a:custGeom>
            <a:ln w="38100">
              <a:solidFill>
                <a:srgbClr val="BE9000"/>
              </a:solidFill>
              <a:prstDash val="sysDot"/>
            </a:ln>
          </p:spPr>
          <p:txBody>
            <a:bodyPr wrap="square" lIns="0" tIns="0" rIns="0" bIns="0" rtlCol="0"/>
            <a:lstStyle/>
            <a:p>
              <a:endParaRPr/>
            </a:p>
          </p:txBody>
        </p:sp>
        <p:pic>
          <p:nvPicPr>
            <p:cNvPr id="50" name="object 50"/>
            <p:cNvPicPr/>
            <p:nvPr/>
          </p:nvPicPr>
          <p:blipFill>
            <a:blip r:embed="rId5" cstate="print"/>
            <a:stretch>
              <a:fillRect/>
            </a:stretch>
          </p:blipFill>
          <p:spPr>
            <a:xfrm>
              <a:off x="9237726" y="3507866"/>
              <a:ext cx="216026" cy="217424"/>
            </a:xfrm>
            <a:prstGeom prst="rect">
              <a:avLst/>
            </a:prstGeom>
          </p:spPr>
        </p:pic>
        <p:sp>
          <p:nvSpPr>
            <p:cNvPr id="51" name="object 51"/>
            <p:cNvSpPr/>
            <p:nvPr/>
          </p:nvSpPr>
          <p:spPr>
            <a:xfrm>
              <a:off x="9098280" y="2538222"/>
              <a:ext cx="1082040" cy="532765"/>
            </a:xfrm>
            <a:custGeom>
              <a:avLst/>
              <a:gdLst/>
              <a:ahLst/>
              <a:cxnLst/>
              <a:rect l="l" t="t" r="r" b="b"/>
              <a:pathLst>
                <a:path w="1082040" h="532764">
                  <a:moveTo>
                    <a:pt x="970661" y="0"/>
                  </a:moveTo>
                  <a:lnTo>
                    <a:pt x="110744" y="0"/>
                  </a:lnTo>
                  <a:lnTo>
                    <a:pt x="67669" y="8713"/>
                  </a:lnTo>
                  <a:lnTo>
                    <a:pt x="32464" y="32464"/>
                  </a:lnTo>
                  <a:lnTo>
                    <a:pt x="8713" y="67669"/>
                  </a:lnTo>
                  <a:lnTo>
                    <a:pt x="0" y="110743"/>
                  </a:lnTo>
                  <a:lnTo>
                    <a:pt x="0" y="421513"/>
                  </a:lnTo>
                  <a:lnTo>
                    <a:pt x="8713" y="464587"/>
                  </a:lnTo>
                  <a:lnTo>
                    <a:pt x="32464" y="499792"/>
                  </a:lnTo>
                  <a:lnTo>
                    <a:pt x="67669" y="523543"/>
                  </a:lnTo>
                  <a:lnTo>
                    <a:pt x="110744" y="532256"/>
                  </a:lnTo>
                  <a:lnTo>
                    <a:pt x="970661" y="532256"/>
                  </a:lnTo>
                  <a:lnTo>
                    <a:pt x="1013809" y="523543"/>
                  </a:lnTo>
                  <a:lnTo>
                    <a:pt x="1049051" y="499792"/>
                  </a:lnTo>
                  <a:lnTo>
                    <a:pt x="1072816" y="464587"/>
                  </a:lnTo>
                  <a:lnTo>
                    <a:pt x="1081531" y="421513"/>
                  </a:lnTo>
                  <a:lnTo>
                    <a:pt x="1081531" y="110743"/>
                  </a:lnTo>
                  <a:lnTo>
                    <a:pt x="1072816" y="67669"/>
                  </a:lnTo>
                  <a:lnTo>
                    <a:pt x="1049051" y="32464"/>
                  </a:lnTo>
                  <a:lnTo>
                    <a:pt x="1013809" y="8713"/>
                  </a:lnTo>
                  <a:lnTo>
                    <a:pt x="970661" y="0"/>
                  </a:lnTo>
                  <a:close/>
                </a:path>
              </a:pathLst>
            </a:custGeom>
            <a:solidFill>
              <a:srgbClr val="FFFFFF"/>
            </a:solidFill>
          </p:spPr>
          <p:txBody>
            <a:bodyPr wrap="square" lIns="0" tIns="0" rIns="0" bIns="0" rtlCol="0"/>
            <a:lstStyle/>
            <a:p>
              <a:endParaRPr/>
            </a:p>
          </p:txBody>
        </p:sp>
        <p:sp>
          <p:nvSpPr>
            <p:cNvPr id="52" name="object 52"/>
            <p:cNvSpPr/>
            <p:nvPr/>
          </p:nvSpPr>
          <p:spPr>
            <a:xfrm>
              <a:off x="9098280" y="2538222"/>
              <a:ext cx="1082040" cy="532765"/>
            </a:xfrm>
            <a:custGeom>
              <a:avLst/>
              <a:gdLst/>
              <a:ahLst/>
              <a:cxnLst/>
              <a:rect l="l" t="t" r="r" b="b"/>
              <a:pathLst>
                <a:path w="1082040" h="532764">
                  <a:moveTo>
                    <a:pt x="0" y="110743"/>
                  </a:moveTo>
                  <a:lnTo>
                    <a:pt x="8713" y="67669"/>
                  </a:lnTo>
                  <a:lnTo>
                    <a:pt x="32464" y="32464"/>
                  </a:lnTo>
                  <a:lnTo>
                    <a:pt x="67669" y="8713"/>
                  </a:lnTo>
                  <a:lnTo>
                    <a:pt x="110744" y="0"/>
                  </a:lnTo>
                  <a:lnTo>
                    <a:pt x="970661" y="0"/>
                  </a:lnTo>
                  <a:lnTo>
                    <a:pt x="1013809" y="8713"/>
                  </a:lnTo>
                  <a:lnTo>
                    <a:pt x="1049051" y="32464"/>
                  </a:lnTo>
                  <a:lnTo>
                    <a:pt x="1072816" y="67669"/>
                  </a:lnTo>
                  <a:lnTo>
                    <a:pt x="1081531" y="110743"/>
                  </a:lnTo>
                  <a:lnTo>
                    <a:pt x="1081531" y="421513"/>
                  </a:lnTo>
                  <a:lnTo>
                    <a:pt x="1072816" y="464587"/>
                  </a:lnTo>
                  <a:lnTo>
                    <a:pt x="1049051" y="499792"/>
                  </a:lnTo>
                  <a:lnTo>
                    <a:pt x="1013809" y="523543"/>
                  </a:lnTo>
                  <a:lnTo>
                    <a:pt x="970661" y="532256"/>
                  </a:lnTo>
                  <a:lnTo>
                    <a:pt x="110744" y="532256"/>
                  </a:lnTo>
                  <a:lnTo>
                    <a:pt x="67669" y="523543"/>
                  </a:lnTo>
                  <a:lnTo>
                    <a:pt x="32464" y="499792"/>
                  </a:lnTo>
                  <a:lnTo>
                    <a:pt x="8713" y="464587"/>
                  </a:lnTo>
                  <a:lnTo>
                    <a:pt x="0" y="421513"/>
                  </a:lnTo>
                  <a:lnTo>
                    <a:pt x="0" y="110743"/>
                  </a:lnTo>
                  <a:close/>
                </a:path>
              </a:pathLst>
            </a:custGeom>
            <a:ln w="38100">
              <a:solidFill>
                <a:srgbClr val="BE9000"/>
              </a:solidFill>
            </a:ln>
          </p:spPr>
          <p:txBody>
            <a:bodyPr wrap="square" lIns="0" tIns="0" rIns="0" bIns="0" rtlCol="0"/>
            <a:lstStyle/>
            <a:p>
              <a:endParaRPr/>
            </a:p>
          </p:txBody>
        </p:sp>
      </p:grpSp>
      <p:sp>
        <p:nvSpPr>
          <p:cNvPr id="53" name="object 53"/>
          <p:cNvSpPr txBox="1"/>
          <p:nvPr/>
        </p:nvSpPr>
        <p:spPr>
          <a:xfrm>
            <a:off x="9119368" y="6193660"/>
            <a:ext cx="633096" cy="289823"/>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2023</a:t>
            </a:r>
            <a:endParaRPr sz="1800" dirty="0">
              <a:latin typeface="Arial"/>
              <a:cs typeface="Arial"/>
            </a:endParaRPr>
          </a:p>
        </p:txBody>
      </p:sp>
      <p:sp>
        <p:nvSpPr>
          <p:cNvPr id="54" name="object 54"/>
          <p:cNvSpPr txBox="1"/>
          <p:nvPr/>
        </p:nvSpPr>
        <p:spPr>
          <a:xfrm>
            <a:off x="10220331" y="6197927"/>
            <a:ext cx="633096" cy="289823"/>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2024</a:t>
            </a:r>
            <a:endParaRPr sz="1800">
              <a:latin typeface="Arial"/>
              <a:cs typeface="Arial"/>
            </a:endParaRPr>
          </a:p>
        </p:txBody>
      </p:sp>
      <p:sp>
        <p:nvSpPr>
          <p:cNvPr id="55" name="object 55"/>
          <p:cNvSpPr txBox="1"/>
          <p:nvPr/>
        </p:nvSpPr>
        <p:spPr>
          <a:xfrm>
            <a:off x="9611735" y="2658136"/>
            <a:ext cx="615320" cy="258404"/>
          </a:xfrm>
          <a:prstGeom prst="rect">
            <a:avLst/>
          </a:prstGeom>
        </p:spPr>
        <p:txBody>
          <a:bodyPr vert="horz" wrap="square" lIns="0" tIns="12065" rIns="0" bIns="0" rtlCol="0">
            <a:spAutoFit/>
          </a:bodyPr>
          <a:lstStyle/>
          <a:p>
            <a:pPr marL="12700">
              <a:lnSpc>
                <a:spcPct val="100000"/>
              </a:lnSpc>
              <a:spcBef>
                <a:spcPts val="95"/>
              </a:spcBef>
            </a:pPr>
            <a:r>
              <a:rPr sz="1600" b="1" dirty="0">
                <a:solidFill>
                  <a:srgbClr val="00AC48"/>
                </a:solidFill>
                <a:latin typeface="Arial"/>
                <a:cs typeface="Arial"/>
              </a:rPr>
              <a:t>5,03</a:t>
            </a:r>
            <a:r>
              <a:rPr sz="1200" b="1" dirty="0">
                <a:solidFill>
                  <a:srgbClr val="00AC48"/>
                </a:solidFill>
                <a:latin typeface="Arial"/>
                <a:cs typeface="Arial"/>
              </a:rPr>
              <a:t>%</a:t>
            </a:r>
            <a:endParaRPr sz="1200" dirty="0">
              <a:latin typeface="Arial"/>
              <a:cs typeface="Arial"/>
            </a:endParaRPr>
          </a:p>
        </p:txBody>
      </p:sp>
      <p:grpSp>
        <p:nvGrpSpPr>
          <p:cNvPr id="56" name="object 56"/>
          <p:cNvGrpSpPr/>
          <p:nvPr/>
        </p:nvGrpSpPr>
        <p:grpSpPr>
          <a:xfrm>
            <a:off x="9194418" y="2589923"/>
            <a:ext cx="1205865" cy="581660"/>
            <a:chOff x="9194418" y="2589923"/>
            <a:chExt cx="1205865" cy="581660"/>
          </a:xfrm>
        </p:grpSpPr>
        <p:pic>
          <p:nvPicPr>
            <p:cNvPr id="57" name="object 57"/>
            <p:cNvPicPr/>
            <p:nvPr/>
          </p:nvPicPr>
          <p:blipFill>
            <a:blip r:embed="rId6" cstate="print"/>
            <a:stretch>
              <a:fillRect/>
            </a:stretch>
          </p:blipFill>
          <p:spPr>
            <a:xfrm>
              <a:off x="9194418" y="2589923"/>
              <a:ext cx="398145" cy="394830"/>
            </a:xfrm>
            <a:prstGeom prst="rect">
              <a:avLst/>
            </a:prstGeom>
          </p:spPr>
        </p:pic>
        <p:sp>
          <p:nvSpPr>
            <p:cNvPr id="58" name="object 58"/>
            <p:cNvSpPr/>
            <p:nvPr/>
          </p:nvSpPr>
          <p:spPr>
            <a:xfrm>
              <a:off x="10179811" y="2748279"/>
              <a:ext cx="220345" cy="423545"/>
            </a:xfrm>
            <a:custGeom>
              <a:avLst/>
              <a:gdLst/>
              <a:ahLst/>
              <a:cxnLst/>
              <a:rect l="l" t="t" r="r" b="b"/>
              <a:pathLst>
                <a:path w="220345" h="423544">
                  <a:moveTo>
                    <a:pt x="38100" y="0"/>
                  </a:moveTo>
                  <a:lnTo>
                    <a:pt x="0" y="0"/>
                  </a:lnTo>
                  <a:lnTo>
                    <a:pt x="0" y="38100"/>
                  </a:lnTo>
                  <a:lnTo>
                    <a:pt x="38100" y="38100"/>
                  </a:lnTo>
                  <a:lnTo>
                    <a:pt x="38100" y="0"/>
                  </a:lnTo>
                  <a:close/>
                </a:path>
                <a:path w="220345" h="423544">
                  <a:moveTo>
                    <a:pt x="114300" y="0"/>
                  </a:moveTo>
                  <a:lnTo>
                    <a:pt x="76200" y="0"/>
                  </a:lnTo>
                  <a:lnTo>
                    <a:pt x="76200" y="38100"/>
                  </a:lnTo>
                  <a:lnTo>
                    <a:pt x="114300" y="38100"/>
                  </a:lnTo>
                  <a:lnTo>
                    <a:pt x="114300" y="0"/>
                  </a:lnTo>
                  <a:close/>
                </a:path>
                <a:path w="220345" h="423544">
                  <a:moveTo>
                    <a:pt x="144018" y="19050"/>
                  </a:moveTo>
                  <a:lnTo>
                    <a:pt x="144018" y="46355"/>
                  </a:lnTo>
                  <a:lnTo>
                    <a:pt x="182118" y="46355"/>
                  </a:lnTo>
                  <a:lnTo>
                    <a:pt x="182118" y="38100"/>
                  </a:lnTo>
                  <a:lnTo>
                    <a:pt x="152400" y="38100"/>
                  </a:lnTo>
                  <a:lnTo>
                    <a:pt x="152400" y="27431"/>
                  </a:lnTo>
                  <a:lnTo>
                    <a:pt x="144018" y="19050"/>
                  </a:lnTo>
                  <a:close/>
                </a:path>
                <a:path w="220345" h="423544">
                  <a:moveTo>
                    <a:pt x="152400" y="27431"/>
                  </a:moveTo>
                  <a:lnTo>
                    <a:pt x="152400" y="38100"/>
                  </a:lnTo>
                  <a:lnTo>
                    <a:pt x="163068" y="38100"/>
                  </a:lnTo>
                  <a:lnTo>
                    <a:pt x="152400" y="27431"/>
                  </a:lnTo>
                  <a:close/>
                </a:path>
                <a:path w="220345" h="423544">
                  <a:moveTo>
                    <a:pt x="182118" y="0"/>
                  </a:moveTo>
                  <a:lnTo>
                    <a:pt x="152400" y="0"/>
                  </a:lnTo>
                  <a:lnTo>
                    <a:pt x="152400" y="27431"/>
                  </a:lnTo>
                  <a:lnTo>
                    <a:pt x="163068" y="38100"/>
                  </a:lnTo>
                  <a:lnTo>
                    <a:pt x="182118" y="38100"/>
                  </a:lnTo>
                  <a:lnTo>
                    <a:pt x="182118" y="0"/>
                  </a:lnTo>
                  <a:close/>
                </a:path>
                <a:path w="220345" h="423544">
                  <a:moveTo>
                    <a:pt x="182118" y="84455"/>
                  </a:moveTo>
                  <a:lnTo>
                    <a:pt x="144018" y="84455"/>
                  </a:lnTo>
                  <a:lnTo>
                    <a:pt x="144018" y="122555"/>
                  </a:lnTo>
                  <a:lnTo>
                    <a:pt x="182118" y="122555"/>
                  </a:lnTo>
                  <a:lnTo>
                    <a:pt x="182118" y="84455"/>
                  </a:lnTo>
                  <a:close/>
                </a:path>
                <a:path w="220345" h="423544">
                  <a:moveTo>
                    <a:pt x="182118" y="160655"/>
                  </a:moveTo>
                  <a:lnTo>
                    <a:pt x="144018" y="160655"/>
                  </a:lnTo>
                  <a:lnTo>
                    <a:pt x="144018" y="198755"/>
                  </a:lnTo>
                  <a:lnTo>
                    <a:pt x="182118" y="198755"/>
                  </a:lnTo>
                  <a:lnTo>
                    <a:pt x="182118" y="160655"/>
                  </a:lnTo>
                  <a:close/>
                </a:path>
                <a:path w="220345" h="423544">
                  <a:moveTo>
                    <a:pt x="182118" y="236855"/>
                  </a:moveTo>
                  <a:lnTo>
                    <a:pt x="144018" y="236855"/>
                  </a:lnTo>
                  <a:lnTo>
                    <a:pt x="144018" y="274955"/>
                  </a:lnTo>
                  <a:lnTo>
                    <a:pt x="182118" y="274955"/>
                  </a:lnTo>
                  <a:lnTo>
                    <a:pt x="182118" y="236855"/>
                  </a:lnTo>
                  <a:close/>
                </a:path>
                <a:path w="220345" h="423544">
                  <a:moveTo>
                    <a:pt x="220218" y="308991"/>
                  </a:moveTo>
                  <a:lnTo>
                    <a:pt x="105918" y="308991"/>
                  </a:lnTo>
                  <a:lnTo>
                    <a:pt x="163068" y="423291"/>
                  </a:lnTo>
                  <a:lnTo>
                    <a:pt x="210693" y="328041"/>
                  </a:lnTo>
                  <a:lnTo>
                    <a:pt x="144018" y="328041"/>
                  </a:lnTo>
                  <a:lnTo>
                    <a:pt x="144018" y="313055"/>
                  </a:lnTo>
                  <a:lnTo>
                    <a:pt x="218186" y="313055"/>
                  </a:lnTo>
                  <a:lnTo>
                    <a:pt x="220218" y="308991"/>
                  </a:lnTo>
                  <a:close/>
                </a:path>
                <a:path w="220345" h="423544">
                  <a:moveTo>
                    <a:pt x="182118" y="313055"/>
                  </a:moveTo>
                  <a:lnTo>
                    <a:pt x="144018" y="313055"/>
                  </a:lnTo>
                  <a:lnTo>
                    <a:pt x="144018" y="328041"/>
                  </a:lnTo>
                  <a:lnTo>
                    <a:pt x="182118" y="328041"/>
                  </a:lnTo>
                  <a:lnTo>
                    <a:pt x="182118" y="313055"/>
                  </a:lnTo>
                  <a:close/>
                </a:path>
                <a:path w="220345" h="423544">
                  <a:moveTo>
                    <a:pt x="218186" y="313055"/>
                  </a:moveTo>
                  <a:lnTo>
                    <a:pt x="182118" y="313055"/>
                  </a:lnTo>
                  <a:lnTo>
                    <a:pt x="182118" y="328041"/>
                  </a:lnTo>
                  <a:lnTo>
                    <a:pt x="210693" y="328041"/>
                  </a:lnTo>
                  <a:lnTo>
                    <a:pt x="218186" y="313055"/>
                  </a:lnTo>
                  <a:close/>
                </a:path>
              </a:pathLst>
            </a:custGeom>
            <a:solidFill>
              <a:srgbClr val="BE9000"/>
            </a:solidFill>
          </p:spPr>
          <p:txBody>
            <a:bodyPr wrap="square" lIns="0" tIns="0" rIns="0" bIns="0" rtlCol="0"/>
            <a:lstStyle/>
            <a:p>
              <a:endParaRPr/>
            </a:p>
          </p:txBody>
        </p:sp>
      </p:grpSp>
      <p:sp>
        <p:nvSpPr>
          <p:cNvPr id="59" name="object 59"/>
          <p:cNvSpPr txBox="1"/>
          <p:nvPr/>
        </p:nvSpPr>
        <p:spPr>
          <a:xfrm>
            <a:off x="7890764" y="4266717"/>
            <a:ext cx="1138555" cy="453970"/>
          </a:xfrm>
          <a:prstGeom prst="rect">
            <a:avLst/>
          </a:prstGeom>
          <a:solidFill>
            <a:srgbClr val="2D75B6"/>
          </a:solidFill>
        </p:spPr>
        <p:txBody>
          <a:bodyPr vert="horz" wrap="square" lIns="0" tIns="53340" rIns="0" bIns="0" rtlCol="0">
            <a:spAutoFit/>
          </a:bodyPr>
          <a:lstStyle/>
          <a:p>
            <a:pPr marL="179705">
              <a:lnSpc>
                <a:spcPct val="100000"/>
              </a:lnSpc>
              <a:spcBef>
                <a:spcPts val="420"/>
              </a:spcBef>
            </a:pPr>
            <a:r>
              <a:rPr sz="1300" b="1" dirty="0">
                <a:solidFill>
                  <a:srgbClr val="FFFFFF"/>
                </a:solidFill>
                <a:latin typeface="Arial"/>
                <a:cs typeface="Arial"/>
              </a:rPr>
              <a:t>Rp12.301,48</a:t>
            </a:r>
            <a:endParaRPr sz="1300" dirty="0">
              <a:latin typeface="Arial"/>
              <a:cs typeface="Arial"/>
            </a:endParaRPr>
          </a:p>
          <a:p>
            <a:pPr>
              <a:lnSpc>
                <a:spcPct val="100000"/>
              </a:lnSpc>
            </a:pPr>
            <a:r>
              <a:rPr sz="1300" b="1" dirty="0">
                <a:solidFill>
                  <a:srgbClr val="FFFFFF"/>
                </a:solidFill>
                <a:latin typeface="Arial"/>
                <a:cs typeface="Arial"/>
              </a:rPr>
              <a:t>triliun (ADHK)</a:t>
            </a:r>
            <a:endParaRPr sz="1300" dirty="0">
              <a:latin typeface="Arial"/>
              <a:cs typeface="Arial"/>
            </a:endParaRPr>
          </a:p>
        </p:txBody>
      </p:sp>
      <p:sp>
        <p:nvSpPr>
          <p:cNvPr id="60" name="object 60"/>
          <p:cNvSpPr txBox="1"/>
          <p:nvPr/>
        </p:nvSpPr>
        <p:spPr>
          <a:xfrm>
            <a:off x="7872729" y="5107633"/>
            <a:ext cx="1138555" cy="453970"/>
          </a:xfrm>
          <a:prstGeom prst="rect">
            <a:avLst/>
          </a:prstGeom>
          <a:solidFill>
            <a:srgbClr val="2D75B6"/>
          </a:solidFill>
        </p:spPr>
        <p:txBody>
          <a:bodyPr vert="horz" wrap="square" lIns="0" tIns="53340" rIns="0" bIns="0" rtlCol="0">
            <a:spAutoFit/>
          </a:bodyPr>
          <a:lstStyle/>
          <a:p>
            <a:pPr marL="179705">
              <a:lnSpc>
                <a:spcPct val="100000"/>
              </a:lnSpc>
              <a:spcBef>
                <a:spcPts val="420"/>
              </a:spcBef>
            </a:pPr>
            <a:r>
              <a:rPr sz="1300" b="1" dirty="0">
                <a:solidFill>
                  <a:srgbClr val="FFFFFF"/>
                </a:solidFill>
                <a:latin typeface="Arial"/>
                <a:cs typeface="Arial"/>
              </a:rPr>
              <a:t>Rp20.892,35</a:t>
            </a:r>
            <a:endParaRPr sz="1300" dirty="0">
              <a:latin typeface="Arial"/>
              <a:cs typeface="Arial"/>
            </a:endParaRPr>
          </a:p>
          <a:p>
            <a:pPr algn="ctr">
              <a:lnSpc>
                <a:spcPct val="100000"/>
              </a:lnSpc>
            </a:pPr>
            <a:r>
              <a:rPr sz="1300" b="1" dirty="0" err="1">
                <a:solidFill>
                  <a:srgbClr val="FFFFFF"/>
                </a:solidFill>
                <a:latin typeface="Arial"/>
                <a:cs typeface="Arial"/>
              </a:rPr>
              <a:t>triliun</a:t>
            </a:r>
            <a:r>
              <a:rPr sz="1300" b="1" dirty="0">
                <a:solidFill>
                  <a:srgbClr val="FFFFFF"/>
                </a:solidFill>
                <a:latin typeface="Arial"/>
                <a:cs typeface="Arial"/>
              </a:rPr>
              <a:t> (ADHB)</a:t>
            </a:r>
            <a:endParaRPr sz="1300" dirty="0">
              <a:latin typeface="Arial"/>
              <a:cs typeface="Arial"/>
            </a:endParaRPr>
          </a:p>
        </p:txBody>
      </p:sp>
      <p:sp>
        <p:nvSpPr>
          <p:cNvPr id="61" name="object 61"/>
          <p:cNvSpPr txBox="1"/>
          <p:nvPr/>
        </p:nvSpPr>
        <p:spPr>
          <a:xfrm>
            <a:off x="10830686" y="4276750"/>
            <a:ext cx="1138555" cy="453329"/>
          </a:xfrm>
          <a:prstGeom prst="rect">
            <a:avLst/>
          </a:prstGeom>
          <a:solidFill>
            <a:srgbClr val="558536"/>
          </a:solidFill>
        </p:spPr>
        <p:txBody>
          <a:bodyPr vert="horz" wrap="square" lIns="0" tIns="52705" rIns="0" bIns="0" rtlCol="0">
            <a:spAutoFit/>
          </a:bodyPr>
          <a:lstStyle/>
          <a:p>
            <a:pPr marL="179705">
              <a:lnSpc>
                <a:spcPct val="100000"/>
              </a:lnSpc>
              <a:spcBef>
                <a:spcPts val="415"/>
              </a:spcBef>
            </a:pPr>
            <a:r>
              <a:rPr sz="1300" b="1" dirty="0">
                <a:solidFill>
                  <a:srgbClr val="FFFFFF"/>
                </a:solidFill>
                <a:latin typeface="Arial"/>
                <a:cs typeface="Arial"/>
              </a:rPr>
              <a:t>Rp12.920,28</a:t>
            </a:r>
            <a:endParaRPr sz="1300" dirty="0">
              <a:latin typeface="Arial"/>
              <a:cs typeface="Arial"/>
            </a:endParaRPr>
          </a:p>
          <a:p>
            <a:pPr algn="ctr">
              <a:lnSpc>
                <a:spcPct val="100000"/>
              </a:lnSpc>
              <a:spcBef>
                <a:spcPts val="5"/>
              </a:spcBef>
            </a:pPr>
            <a:r>
              <a:rPr sz="1300" b="1" dirty="0">
                <a:solidFill>
                  <a:srgbClr val="FFFFFF"/>
                </a:solidFill>
                <a:latin typeface="Arial"/>
                <a:cs typeface="Arial"/>
              </a:rPr>
              <a:t>triliun (ADHK)</a:t>
            </a:r>
            <a:endParaRPr sz="1300" dirty="0">
              <a:latin typeface="Arial"/>
              <a:cs typeface="Arial"/>
            </a:endParaRPr>
          </a:p>
        </p:txBody>
      </p:sp>
      <p:sp>
        <p:nvSpPr>
          <p:cNvPr id="62" name="object 62"/>
          <p:cNvSpPr txBox="1"/>
          <p:nvPr/>
        </p:nvSpPr>
        <p:spPr>
          <a:xfrm>
            <a:off x="10857518" y="5101409"/>
            <a:ext cx="1138555" cy="453970"/>
          </a:xfrm>
          <a:prstGeom prst="rect">
            <a:avLst/>
          </a:prstGeom>
          <a:solidFill>
            <a:srgbClr val="558536"/>
          </a:solidFill>
        </p:spPr>
        <p:txBody>
          <a:bodyPr vert="horz" wrap="square" lIns="0" tIns="53340" rIns="0" bIns="0" rtlCol="0">
            <a:spAutoFit/>
          </a:bodyPr>
          <a:lstStyle/>
          <a:p>
            <a:pPr algn="ctr">
              <a:lnSpc>
                <a:spcPct val="100000"/>
              </a:lnSpc>
              <a:spcBef>
                <a:spcPts val="420"/>
              </a:spcBef>
            </a:pPr>
            <a:r>
              <a:rPr sz="1300" b="1" dirty="0">
                <a:solidFill>
                  <a:srgbClr val="FFFFFF"/>
                </a:solidFill>
                <a:latin typeface="Arial"/>
                <a:cs typeface="Arial"/>
              </a:rPr>
              <a:t>Rp22.138,96</a:t>
            </a:r>
            <a:endParaRPr sz="1300" dirty="0">
              <a:latin typeface="Arial"/>
              <a:cs typeface="Arial"/>
            </a:endParaRPr>
          </a:p>
          <a:p>
            <a:pPr algn="ctr">
              <a:lnSpc>
                <a:spcPct val="100000"/>
              </a:lnSpc>
            </a:pPr>
            <a:r>
              <a:rPr sz="1300" b="1" dirty="0">
                <a:solidFill>
                  <a:srgbClr val="FFFFFF"/>
                </a:solidFill>
                <a:latin typeface="Arial"/>
                <a:cs typeface="Arial"/>
              </a:rPr>
              <a:t>triliun (ADHB)</a:t>
            </a:r>
            <a:endParaRPr sz="1300" dirty="0">
              <a:latin typeface="Arial"/>
              <a:cs typeface="Arial"/>
            </a:endParaRPr>
          </a:p>
        </p:txBody>
      </p:sp>
      <p:sp>
        <p:nvSpPr>
          <p:cNvPr id="63" name="object 63"/>
          <p:cNvSpPr txBox="1"/>
          <p:nvPr/>
        </p:nvSpPr>
        <p:spPr>
          <a:xfrm>
            <a:off x="4014342" y="2568955"/>
            <a:ext cx="1534795" cy="1214120"/>
          </a:xfrm>
          <a:prstGeom prst="rect">
            <a:avLst/>
          </a:prstGeom>
        </p:spPr>
        <p:txBody>
          <a:bodyPr vert="horz" wrap="square" lIns="0" tIns="12065" rIns="0" bIns="0" rtlCol="0">
            <a:spAutoFit/>
          </a:bodyPr>
          <a:lstStyle/>
          <a:p>
            <a:pPr marL="12700" marR="5080" algn="just">
              <a:lnSpc>
                <a:spcPct val="100000"/>
              </a:lnSpc>
              <a:spcBef>
                <a:spcPts val="95"/>
              </a:spcBef>
            </a:pPr>
            <a:r>
              <a:rPr sz="1300" dirty="0">
                <a:solidFill>
                  <a:srgbClr val="001F5F"/>
                </a:solidFill>
                <a:latin typeface="Roboto"/>
                <a:cs typeface="Roboto"/>
              </a:rPr>
              <a:t>Total pengeluaran Pemerintah Pusat dan Daerah untuk menyediakan jasa- jasa pelayanan dan fungsi pemerintahan</a:t>
            </a:r>
            <a:endParaRPr sz="1300" dirty="0">
              <a:latin typeface="Roboto"/>
              <a:cs typeface="Roboto"/>
            </a:endParaRPr>
          </a:p>
        </p:txBody>
      </p:sp>
      <p:sp>
        <p:nvSpPr>
          <p:cNvPr id="64" name="object 64"/>
          <p:cNvSpPr/>
          <p:nvPr/>
        </p:nvSpPr>
        <p:spPr>
          <a:xfrm>
            <a:off x="1151204" y="3815714"/>
            <a:ext cx="3679190" cy="374015"/>
          </a:xfrm>
          <a:custGeom>
            <a:avLst/>
            <a:gdLst/>
            <a:ahLst/>
            <a:cxnLst/>
            <a:rect l="l" t="t" r="r" b="b"/>
            <a:pathLst>
              <a:path w="3679190" h="374014">
                <a:moveTo>
                  <a:pt x="3678986" y="96012"/>
                </a:moveTo>
                <a:lnTo>
                  <a:pt x="3672636" y="83312"/>
                </a:lnTo>
                <a:lnTo>
                  <a:pt x="3640886" y="19812"/>
                </a:lnTo>
                <a:lnTo>
                  <a:pt x="3602786" y="96012"/>
                </a:lnTo>
                <a:lnTo>
                  <a:pt x="3637711" y="96012"/>
                </a:lnTo>
                <a:lnTo>
                  <a:pt x="3637711" y="181737"/>
                </a:lnTo>
                <a:lnTo>
                  <a:pt x="2859582" y="181737"/>
                </a:lnTo>
                <a:lnTo>
                  <a:pt x="2859582" y="183896"/>
                </a:lnTo>
                <a:lnTo>
                  <a:pt x="1837486" y="183896"/>
                </a:lnTo>
                <a:lnTo>
                  <a:pt x="1837486" y="76200"/>
                </a:lnTo>
                <a:lnTo>
                  <a:pt x="1872411" y="76200"/>
                </a:lnTo>
                <a:lnTo>
                  <a:pt x="1866061" y="63500"/>
                </a:lnTo>
                <a:lnTo>
                  <a:pt x="1834311" y="0"/>
                </a:lnTo>
                <a:lnTo>
                  <a:pt x="1796211" y="76200"/>
                </a:lnTo>
                <a:lnTo>
                  <a:pt x="1831136" y="76200"/>
                </a:lnTo>
                <a:lnTo>
                  <a:pt x="1831136" y="186055"/>
                </a:lnTo>
                <a:lnTo>
                  <a:pt x="41275" y="186055"/>
                </a:lnTo>
                <a:lnTo>
                  <a:pt x="41275" y="80772"/>
                </a:lnTo>
                <a:lnTo>
                  <a:pt x="76200" y="80772"/>
                </a:lnTo>
                <a:lnTo>
                  <a:pt x="69850" y="68072"/>
                </a:lnTo>
                <a:lnTo>
                  <a:pt x="38100" y="4572"/>
                </a:lnTo>
                <a:lnTo>
                  <a:pt x="0" y="80772"/>
                </a:lnTo>
                <a:lnTo>
                  <a:pt x="34925" y="80772"/>
                </a:lnTo>
                <a:lnTo>
                  <a:pt x="34925" y="192405"/>
                </a:lnTo>
                <a:lnTo>
                  <a:pt x="2859582" y="192405"/>
                </a:lnTo>
                <a:lnTo>
                  <a:pt x="2859582" y="374015"/>
                </a:lnTo>
                <a:lnTo>
                  <a:pt x="2865932" y="374015"/>
                </a:lnTo>
                <a:lnTo>
                  <a:pt x="2865932" y="192405"/>
                </a:lnTo>
                <a:lnTo>
                  <a:pt x="2865932" y="190246"/>
                </a:lnTo>
                <a:lnTo>
                  <a:pt x="2865932" y="188087"/>
                </a:lnTo>
                <a:lnTo>
                  <a:pt x="3644061" y="188087"/>
                </a:lnTo>
                <a:lnTo>
                  <a:pt x="3644061" y="181737"/>
                </a:lnTo>
                <a:lnTo>
                  <a:pt x="3644061" y="96012"/>
                </a:lnTo>
                <a:lnTo>
                  <a:pt x="3678986" y="96012"/>
                </a:lnTo>
                <a:close/>
              </a:path>
            </a:pathLst>
          </a:custGeom>
          <a:solidFill>
            <a:srgbClr val="4471C4"/>
          </a:solidFill>
        </p:spPr>
        <p:txBody>
          <a:bodyPr wrap="square" lIns="0" tIns="0" rIns="0" bIns="0" rtlCol="0"/>
          <a:lstStyle/>
          <a:p>
            <a:endParaRPr/>
          </a:p>
        </p:txBody>
      </p:sp>
      <p:sp>
        <p:nvSpPr>
          <p:cNvPr id="65" name="object 65"/>
          <p:cNvSpPr txBox="1"/>
          <p:nvPr/>
        </p:nvSpPr>
        <p:spPr>
          <a:xfrm>
            <a:off x="476630" y="5111224"/>
            <a:ext cx="2406015" cy="1502334"/>
          </a:xfrm>
          <a:prstGeom prst="rect">
            <a:avLst/>
          </a:prstGeom>
        </p:spPr>
        <p:txBody>
          <a:bodyPr vert="horz" wrap="square" lIns="0" tIns="12065" rIns="0" bIns="0" rtlCol="0">
            <a:spAutoFit/>
          </a:bodyPr>
          <a:lstStyle/>
          <a:p>
            <a:pPr marL="12700" marR="5080">
              <a:spcBef>
                <a:spcPts val="95"/>
              </a:spcBef>
            </a:pPr>
            <a:r>
              <a:rPr lang="en-ID" sz="1600" b="1" dirty="0" err="1">
                <a:solidFill>
                  <a:srgbClr val="001F5F"/>
                </a:solidFill>
                <a:latin typeface="Roboto"/>
                <a:cs typeface="Roboto"/>
              </a:rPr>
              <a:t>Ekonomi</a:t>
            </a:r>
            <a:r>
              <a:rPr lang="en-ID" sz="1600" b="1" dirty="0">
                <a:solidFill>
                  <a:srgbClr val="001F5F"/>
                </a:solidFill>
                <a:latin typeface="Roboto"/>
                <a:cs typeface="Roboto"/>
              </a:rPr>
              <a:t> </a:t>
            </a:r>
            <a:r>
              <a:rPr lang="en-ID" sz="1600" b="1" dirty="0" err="1">
                <a:solidFill>
                  <a:srgbClr val="001F5F"/>
                </a:solidFill>
                <a:latin typeface="Roboto"/>
                <a:cs typeface="Roboto"/>
              </a:rPr>
              <a:t>tumbuh</a:t>
            </a:r>
            <a:r>
              <a:rPr lang="en-ID" sz="1600" b="1" dirty="0">
                <a:solidFill>
                  <a:srgbClr val="001F5F"/>
                </a:solidFill>
                <a:latin typeface="Roboto"/>
                <a:cs typeface="Roboto"/>
              </a:rPr>
              <a:t> </a:t>
            </a:r>
            <a:r>
              <a:rPr lang="en-ID" sz="1600" b="1" dirty="0" err="1">
                <a:solidFill>
                  <a:srgbClr val="001F5F"/>
                </a:solidFill>
                <a:latin typeface="Roboto"/>
                <a:cs typeface="Roboto"/>
              </a:rPr>
              <a:t>berarti</a:t>
            </a:r>
            <a:endParaRPr lang="en-ID" sz="1600" dirty="0">
              <a:latin typeface="Roboto"/>
              <a:cs typeface="Roboto"/>
            </a:endParaRPr>
          </a:p>
          <a:p>
            <a:pPr marL="12700" marR="5080">
              <a:lnSpc>
                <a:spcPct val="100000"/>
              </a:lnSpc>
              <a:spcBef>
                <a:spcPts val="95"/>
              </a:spcBef>
            </a:pPr>
            <a:r>
              <a:rPr sz="1600" b="1" dirty="0" err="1">
                <a:solidFill>
                  <a:srgbClr val="001F5F"/>
                </a:solidFill>
                <a:latin typeface="Roboto"/>
                <a:cs typeface="Roboto"/>
              </a:rPr>
              <a:t>semakin</a:t>
            </a:r>
            <a:r>
              <a:rPr sz="1600" b="1" dirty="0">
                <a:solidFill>
                  <a:srgbClr val="001F5F"/>
                </a:solidFill>
                <a:latin typeface="Roboto"/>
                <a:cs typeface="Roboto"/>
              </a:rPr>
              <a:t> banyak produksi, semakin banyak tercipta lapangan pekerjaan, dan kemiskinan menurun</a:t>
            </a:r>
            <a:endParaRPr sz="1600" dirty="0">
              <a:latin typeface="Roboto"/>
              <a:cs typeface="Roboto"/>
            </a:endParaRPr>
          </a:p>
        </p:txBody>
      </p:sp>
      <p:pic>
        <p:nvPicPr>
          <p:cNvPr id="66" name="object 66"/>
          <p:cNvPicPr/>
          <p:nvPr/>
        </p:nvPicPr>
        <p:blipFill>
          <a:blip r:embed="rId7" cstate="print"/>
          <a:stretch>
            <a:fillRect/>
          </a:stretch>
        </p:blipFill>
        <p:spPr>
          <a:xfrm>
            <a:off x="436626" y="4612640"/>
            <a:ext cx="6879971" cy="481965"/>
          </a:xfrm>
          <a:prstGeom prst="rect">
            <a:avLst/>
          </a:prstGeom>
        </p:spPr>
      </p:pic>
      <p:sp>
        <p:nvSpPr>
          <p:cNvPr id="67" name="object 67"/>
          <p:cNvSpPr txBox="1"/>
          <p:nvPr/>
        </p:nvSpPr>
        <p:spPr>
          <a:xfrm>
            <a:off x="529843" y="4054652"/>
            <a:ext cx="6277101" cy="936795"/>
          </a:xfrm>
          <a:prstGeom prst="rect">
            <a:avLst/>
          </a:prstGeom>
        </p:spPr>
        <p:txBody>
          <a:bodyPr vert="horz" wrap="square" lIns="0" tIns="170815" rIns="0" bIns="0" rtlCol="0">
            <a:spAutoFit/>
          </a:bodyPr>
          <a:lstStyle/>
          <a:p>
            <a:pPr marL="1647825">
              <a:lnSpc>
                <a:spcPct val="100000"/>
              </a:lnSpc>
              <a:spcBef>
                <a:spcPts val="1345"/>
              </a:spcBef>
            </a:pPr>
            <a:r>
              <a:rPr sz="1800" b="1" dirty="0">
                <a:solidFill>
                  <a:srgbClr val="001F5F"/>
                </a:solidFill>
                <a:latin typeface="Roboto"/>
                <a:cs typeface="Roboto"/>
              </a:rPr>
              <a:t>APBN dan APBD sebagai Instrumen</a:t>
            </a:r>
            <a:endParaRPr sz="1800" dirty="0">
              <a:latin typeface="Roboto"/>
              <a:cs typeface="Roboto"/>
            </a:endParaRPr>
          </a:p>
          <a:p>
            <a:pPr marL="125730">
              <a:lnSpc>
                <a:spcPct val="100000"/>
              </a:lnSpc>
              <a:spcBef>
                <a:spcPts val="1395"/>
              </a:spcBef>
            </a:pPr>
            <a:r>
              <a:rPr sz="2000" b="1" dirty="0">
                <a:solidFill>
                  <a:srgbClr val="FFFFFF"/>
                </a:solidFill>
                <a:latin typeface="Roboto"/>
                <a:cs typeface="Roboto"/>
              </a:rPr>
              <a:t>Pentingnya </a:t>
            </a:r>
            <a:r>
              <a:rPr sz="2000" b="1" dirty="0" err="1">
                <a:solidFill>
                  <a:srgbClr val="FFFFFF"/>
                </a:solidFill>
                <a:latin typeface="Roboto"/>
                <a:cs typeface="Roboto"/>
              </a:rPr>
              <a:t>Pertumbuhan</a:t>
            </a:r>
            <a:r>
              <a:rPr sz="2000" b="1" dirty="0">
                <a:solidFill>
                  <a:srgbClr val="FFFFFF"/>
                </a:solidFill>
                <a:latin typeface="Roboto"/>
                <a:cs typeface="Roboto"/>
              </a:rPr>
              <a:t> </a:t>
            </a:r>
            <a:r>
              <a:rPr sz="2000" b="1" dirty="0" err="1">
                <a:solidFill>
                  <a:srgbClr val="FFFFFF"/>
                </a:solidFill>
                <a:latin typeface="Roboto"/>
                <a:cs typeface="Roboto"/>
              </a:rPr>
              <a:t>Ekonomi</a:t>
            </a:r>
            <a:endParaRPr sz="2000" dirty="0">
              <a:latin typeface="Roboto"/>
              <a:cs typeface="Roboto"/>
            </a:endParaRPr>
          </a:p>
        </p:txBody>
      </p:sp>
      <p:sp>
        <p:nvSpPr>
          <p:cNvPr id="68" name="object 68"/>
          <p:cNvSpPr txBox="1"/>
          <p:nvPr/>
        </p:nvSpPr>
        <p:spPr>
          <a:xfrm>
            <a:off x="5795898" y="5456021"/>
            <a:ext cx="2089784" cy="571500"/>
          </a:xfrm>
          <a:prstGeom prst="rect">
            <a:avLst/>
          </a:prstGeom>
        </p:spPr>
        <p:txBody>
          <a:bodyPr vert="horz" wrap="square" lIns="0" tIns="23495" rIns="0" bIns="0" rtlCol="0">
            <a:spAutoFit/>
          </a:bodyPr>
          <a:lstStyle/>
          <a:p>
            <a:pPr marL="12700" marR="5080">
              <a:lnSpc>
                <a:spcPts val="2140"/>
              </a:lnSpc>
              <a:spcBef>
                <a:spcPts val="185"/>
              </a:spcBef>
            </a:pPr>
            <a:r>
              <a:rPr sz="1800" b="1" dirty="0">
                <a:solidFill>
                  <a:srgbClr val="001F5F"/>
                </a:solidFill>
                <a:latin typeface="Roboto"/>
                <a:cs typeface="Roboto"/>
              </a:rPr>
              <a:t>kesejahteraan meningkat</a:t>
            </a:r>
            <a:endParaRPr sz="1800" dirty="0">
              <a:latin typeface="Roboto"/>
              <a:cs typeface="Roboto"/>
            </a:endParaRPr>
          </a:p>
        </p:txBody>
      </p:sp>
      <p:sp>
        <p:nvSpPr>
          <p:cNvPr id="69" name="object 69"/>
          <p:cNvSpPr txBox="1"/>
          <p:nvPr/>
        </p:nvSpPr>
        <p:spPr>
          <a:xfrm>
            <a:off x="3415029" y="5470956"/>
            <a:ext cx="2027555" cy="562333"/>
          </a:xfrm>
          <a:prstGeom prst="rect">
            <a:avLst/>
          </a:prstGeom>
        </p:spPr>
        <p:txBody>
          <a:bodyPr vert="horz" wrap="square" lIns="0" tIns="23495" rIns="0" bIns="0" rtlCol="0">
            <a:spAutoFit/>
          </a:bodyPr>
          <a:lstStyle/>
          <a:p>
            <a:pPr marL="12700" marR="5080">
              <a:lnSpc>
                <a:spcPts val="2140"/>
              </a:lnSpc>
              <a:spcBef>
                <a:spcPts val="185"/>
              </a:spcBef>
            </a:pPr>
            <a:r>
              <a:rPr sz="1800" b="1" dirty="0">
                <a:solidFill>
                  <a:srgbClr val="001F5F"/>
                </a:solidFill>
                <a:latin typeface="Roboto"/>
                <a:cs typeface="Roboto"/>
              </a:rPr>
              <a:t>pendapatan per kapita meningkat</a:t>
            </a:r>
            <a:endParaRPr sz="1800" dirty="0">
              <a:latin typeface="Roboto"/>
              <a:cs typeface="Roboto"/>
            </a:endParaRPr>
          </a:p>
        </p:txBody>
      </p:sp>
      <p:grpSp>
        <p:nvGrpSpPr>
          <p:cNvPr id="70" name="object 70"/>
          <p:cNvGrpSpPr/>
          <p:nvPr/>
        </p:nvGrpSpPr>
        <p:grpSpPr>
          <a:xfrm>
            <a:off x="3002914" y="5441188"/>
            <a:ext cx="315595" cy="612140"/>
            <a:chOff x="3002914" y="5441188"/>
            <a:chExt cx="315595" cy="612140"/>
          </a:xfrm>
        </p:grpSpPr>
        <p:sp>
          <p:nvSpPr>
            <p:cNvPr id="71" name="object 71"/>
            <p:cNvSpPr/>
            <p:nvPr/>
          </p:nvSpPr>
          <p:spPr>
            <a:xfrm>
              <a:off x="3009264" y="5447538"/>
              <a:ext cx="302895" cy="599440"/>
            </a:xfrm>
            <a:custGeom>
              <a:avLst/>
              <a:gdLst/>
              <a:ahLst/>
              <a:cxnLst/>
              <a:rect l="l" t="t" r="r" b="b"/>
              <a:pathLst>
                <a:path w="302895" h="599439">
                  <a:moveTo>
                    <a:pt x="151257" y="0"/>
                  </a:moveTo>
                  <a:lnTo>
                    <a:pt x="151257" y="149720"/>
                  </a:lnTo>
                  <a:lnTo>
                    <a:pt x="0" y="149720"/>
                  </a:lnTo>
                  <a:lnTo>
                    <a:pt x="0" y="449249"/>
                  </a:lnTo>
                  <a:lnTo>
                    <a:pt x="151257" y="449249"/>
                  </a:lnTo>
                  <a:lnTo>
                    <a:pt x="151257" y="599020"/>
                  </a:lnTo>
                  <a:lnTo>
                    <a:pt x="302513" y="299491"/>
                  </a:lnTo>
                  <a:lnTo>
                    <a:pt x="151257" y="0"/>
                  </a:lnTo>
                  <a:close/>
                </a:path>
              </a:pathLst>
            </a:custGeom>
            <a:solidFill>
              <a:srgbClr val="4471C4"/>
            </a:solidFill>
          </p:spPr>
          <p:txBody>
            <a:bodyPr wrap="square" lIns="0" tIns="0" rIns="0" bIns="0" rtlCol="0"/>
            <a:lstStyle/>
            <a:p>
              <a:endParaRPr/>
            </a:p>
          </p:txBody>
        </p:sp>
        <p:sp>
          <p:nvSpPr>
            <p:cNvPr id="72" name="object 72"/>
            <p:cNvSpPr/>
            <p:nvPr/>
          </p:nvSpPr>
          <p:spPr>
            <a:xfrm>
              <a:off x="3009264" y="5447538"/>
              <a:ext cx="302895" cy="599440"/>
            </a:xfrm>
            <a:custGeom>
              <a:avLst/>
              <a:gdLst/>
              <a:ahLst/>
              <a:cxnLst/>
              <a:rect l="l" t="t" r="r" b="b"/>
              <a:pathLst>
                <a:path w="302895" h="599439">
                  <a:moveTo>
                    <a:pt x="0" y="149720"/>
                  </a:moveTo>
                  <a:lnTo>
                    <a:pt x="151257" y="149720"/>
                  </a:lnTo>
                  <a:lnTo>
                    <a:pt x="151257" y="0"/>
                  </a:lnTo>
                  <a:lnTo>
                    <a:pt x="302513" y="299491"/>
                  </a:lnTo>
                  <a:lnTo>
                    <a:pt x="151257" y="599020"/>
                  </a:lnTo>
                  <a:lnTo>
                    <a:pt x="151257" y="449249"/>
                  </a:lnTo>
                  <a:lnTo>
                    <a:pt x="0" y="449249"/>
                  </a:lnTo>
                  <a:lnTo>
                    <a:pt x="0" y="149720"/>
                  </a:lnTo>
                  <a:close/>
                </a:path>
              </a:pathLst>
            </a:custGeom>
            <a:ln w="12700">
              <a:solidFill>
                <a:srgbClr val="172C51"/>
              </a:solidFill>
            </a:ln>
          </p:spPr>
          <p:txBody>
            <a:bodyPr wrap="square" lIns="0" tIns="0" rIns="0" bIns="0" rtlCol="0"/>
            <a:lstStyle/>
            <a:p>
              <a:endParaRPr/>
            </a:p>
          </p:txBody>
        </p:sp>
      </p:grpSp>
      <p:grpSp>
        <p:nvGrpSpPr>
          <p:cNvPr id="73" name="object 73"/>
          <p:cNvGrpSpPr/>
          <p:nvPr/>
        </p:nvGrpSpPr>
        <p:grpSpPr>
          <a:xfrm>
            <a:off x="5386070" y="5488304"/>
            <a:ext cx="315595" cy="612140"/>
            <a:chOff x="5386070" y="5488304"/>
            <a:chExt cx="315595" cy="612140"/>
          </a:xfrm>
        </p:grpSpPr>
        <p:sp>
          <p:nvSpPr>
            <p:cNvPr id="74" name="object 74"/>
            <p:cNvSpPr/>
            <p:nvPr/>
          </p:nvSpPr>
          <p:spPr>
            <a:xfrm>
              <a:off x="5392420" y="5494654"/>
              <a:ext cx="302895" cy="599440"/>
            </a:xfrm>
            <a:custGeom>
              <a:avLst/>
              <a:gdLst/>
              <a:ahLst/>
              <a:cxnLst/>
              <a:rect l="l" t="t" r="r" b="b"/>
              <a:pathLst>
                <a:path w="302895" h="599439">
                  <a:moveTo>
                    <a:pt x="151256" y="0"/>
                  </a:moveTo>
                  <a:lnTo>
                    <a:pt x="151256" y="149783"/>
                  </a:lnTo>
                  <a:lnTo>
                    <a:pt x="0" y="149783"/>
                  </a:lnTo>
                  <a:lnTo>
                    <a:pt x="0" y="449313"/>
                  </a:lnTo>
                  <a:lnTo>
                    <a:pt x="151256" y="449313"/>
                  </a:lnTo>
                  <a:lnTo>
                    <a:pt x="151256" y="599084"/>
                  </a:lnTo>
                  <a:lnTo>
                    <a:pt x="302513" y="299554"/>
                  </a:lnTo>
                  <a:lnTo>
                    <a:pt x="151256" y="0"/>
                  </a:lnTo>
                  <a:close/>
                </a:path>
              </a:pathLst>
            </a:custGeom>
            <a:solidFill>
              <a:srgbClr val="4471C4"/>
            </a:solidFill>
          </p:spPr>
          <p:txBody>
            <a:bodyPr wrap="square" lIns="0" tIns="0" rIns="0" bIns="0" rtlCol="0"/>
            <a:lstStyle/>
            <a:p>
              <a:endParaRPr/>
            </a:p>
          </p:txBody>
        </p:sp>
        <p:sp>
          <p:nvSpPr>
            <p:cNvPr id="75" name="object 75"/>
            <p:cNvSpPr/>
            <p:nvPr/>
          </p:nvSpPr>
          <p:spPr>
            <a:xfrm>
              <a:off x="5392420" y="5494654"/>
              <a:ext cx="302895" cy="599440"/>
            </a:xfrm>
            <a:custGeom>
              <a:avLst/>
              <a:gdLst/>
              <a:ahLst/>
              <a:cxnLst/>
              <a:rect l="l" t="t" r="r" b="b"/>
              <a:pathLst>
                <a:path w="302895" h="599439">
                  <a:moveTo>
                    <a:pt x="0" y="149783"/>
                  </a:moveTo>
                  <a:lnTo>
                    <a:pt x="151256" y="149783"/>
                  </a:lnTo>
                  <a:lnTo>
                    <a:pt x="151256" y="0"/>
                  </a:lnTo>
                  <a:lnTo>
                    <a:pt x="302513" y="299554"/>
                  </a:lnTo>
                  <a:lnTo>
                    <a:pt x="151256" y="599084"/>
                  </a:lnTo>
                  <a:lnTo>
                    <a:pt x="151256" y="449313"/>
                  </a:lnTo>
                  <a:lnTo>
                    <a:pt x="0" y="449313"/>
                  </a:lnTo>
                  <a:lnTo>
                    <a:pt x="0" y="149783"/>
                  </a:lnTo>
                  <a:close/>
                </a:path>
              </a:pathLst>
            </a:custGeom>
            <a:ln w="12700">
              <a:solidFill>
                <a:srgbClr val="172C51"/>
              </a:solidFill>
            </a:ln>
          </p:spPr>
          <p:txBody>
            <a:bodyPr wrap="square" lIns="0" tIns="0" rIns="0" bIns="0" rtlCol="0"/>
            <a:lstStyle/>
            <a:p>
              <a:endParaRPr/>
            </a:p>
          </p:txBody>
        </p:sp>
      </p:grpSp>
      <p:sp>
        <p:nvSpPr>
          <p:cNvPr id="76" name="object 76"/>
          <p:cNvSpPr txBox="1"/>
          <p:nvPr/>
        </p:nvSpPr>
        <p:spPr>
          <a:xfrm>
            <a:off x="7973059" y="1591436"/>
            <a:ext cx="4023014" cy="843821"/>
          </a:xfrm>
          <a:prstGeom prst="rect">
            <a:avLst/>
          </a:prstGeom>
        </p:spPr>
        <p:txBody>
          <a:bodyPr vert="horz" wrap="square" lIns="0" tIns="12700" rIns="0" bIns="0" rtlCol="0">
            <a:spAutoFit/>
          </a:bodyPr>
          <a:lstStyle/>
          <a:p>
            <a:pPr marL="12700" marR="5080">
              <a:lnSpc>
                <a:spcPct val="100000"/>
              </a:lnSpc>
              <a:spcBef>
                <a:spcPts val="100"/>
              </a:spcBef>
            </a:pPr>
            <a:r>
              <a:rPr sz="1800" b="1" dirty="0">
                <a:latin typeface="Arial"/>
                <a:cs typeface="Arial"/>
              </a:rPr>
              <a:t>Ilustrasi: </a:t>
            </a:r>
            <a:r>
              <a:rPr sz="1800" dirty="0">
                <a:latin typeface="Tahoma"/>
                <a:cs typeface="Tahoma"/>
              </a:rPr>
              <a:t>2024 tumbuh 5,03% artinya kemampuan produksi/konsumsi riil (tanpa perubahan harga) naik 5,03%</a:t>
            </a:r>
          </a:p>
        </p:txBody>
      </p:sp>
      <p:sp>
        <p:nvSpPr>
          <p:cNvPr id="77" name="object 77"/>
          <p:cNvSpPr txBox="1">
            <a:spLocks noGrp="1"/>
          </p:cNvSpPr>
          <p:nvPr>
            <p:ph type="sldNum" sz="quarter" idx="7"/>
          </p:nvPr>
        </p:nvSpPr>
        <p:spPr>
          <a:xfrm>
            <a:off x="11767439" y="6505836"/>
            <a:ext cx="411607" cy="215444"/>
          </a:xfrm>
          <a:prstGeom prst="rect">
            <a:avLst/>
          </a:prstGeom>
        </p:spPr>
        <p:txBody>
          <a:bodyPr vert="horz" wrap="square" lIns="0" tIns="0" rIns="0" bIns="0" rtlCol="0">
            <a:spAutoFit/>
          </a:bodyPr>
          <a:lstStyle/>
          <a:p>
            <a:pPr marL="139700">
              <a:lnSpc>
                <a:spcPct val="100000"/>
              </a:lnSpc>
            </a:pPr>
            <a:fld id="{81D60167-4931-47E6-BA6A-407CBD079E47}" type="slidenum">
              <a:rPr sz="1400" dirty="0"/>
              <a:t>6</a:t>
            </a:fld>
            <a:endParaRPr sz="14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894946" y="6492951"/>
            <a:ext cx="144630" cy="228268"/>
          </a:xfrm>
          <a:prstGeom prst="rect">
            <a:avLst/>
          </a:prstGeom>
        </p:spPr>
        <p:txBody>
          <a:bodyPr vert="horz" wrap="square" lIns="0" tIns="12700" rIns="0" bIns="0" rtlCol="0">
            <a:spAutoFit/>
          </a:bodyPr>
          <a:lstStyle/>
          <a:p>
            <a:pPr marL="12700">
              <a:lnSpc>
                <a:spcPct val="100000"/>
              </a:lnSpc>
              <a:spcBef>
                <a:spcPts val="100"/>
              </a:spcBef>
            </a:pPr>
            <a:r>
              <a:rPr sz="1400" b="1" dirty="0">
                <a:latin typeface="Roboto"/>
                <a:cs typeface="Roboto"/>
              </a:rPr>
              <a:t>7</a:t>
            </a:r>
            <a:endParaRPr sz="1400">
              <a:latin typeface="Roboto"/>
              <a:cs typeface="Roboto"/>
            </a:endParaRPr>
          </a:p>
        </p:txBody>
      </p:sp>
      <p:graphicFrame>
        <p:nvGraphicFramePr>
          <p:cNvPr id="3" name="object 3"/>
          <p:cNvGraphicFramePr>
            <a:graphicFrameLocks noGrp="1"/>
          </p:cNvGraphicFramePr>
          <p:nvPr>
            <p:extLst>
              <p:ext uri="{D42A27DB-BD31-4B8C-83A1-F6EECF244321}">
                <p14:modId xmlns:p14="http://schemas.microsoft.com/office/powerpoint/2010/main" val="4205599188"/>
              </p:ext>
            </p:extLst>
          </p:nvPr>
        </p:nvGraphicFramePr>
        <p:xfrm>
          <a:off x="444676" y="1102588"/>
          <a:ext cx="6738887" cy="5418455"/>
        </p:xfrm>
        <a:graphic>
          <a:graphicData uri="http://schemas.openxmlformats.org/drawingml/2006/table">
            <a:tbl>
              <a:tblPr firstRow="1" bandRow="1">
                <a:tableStyleId>{2D5ABB26-0587-4C30-8999-92F81FD0307C}</a:tableStyleId>
              </a:tblPr>
              <a:tblGrid>
                <a:gridCol w="6738887">
                  <a:extLst>
                    <a:ext uri="{9D8B030D-6E8A-4147-A177-3AD203B41FA5}">
                      <a16:colId xmlns:a16="http://schemas.microsoft.com/office/drawing/2014/main" val="20000"/>
                    </a:ext>
                  </a:extLst>
                </a:gridCol>
              </a:tblGrid>
              <a:tr h="662305">
                <a:tc>
                  <a:txBody>
                    <a:bodyPr/>
                    <a:lstStyle/>
                    <a:p>
                      <a:pPr marL="1069975">
                        <a:lnSpc>
                          <a:spcPct val="100000"/>
                        </a:lnSpc>
                        <a:spcBef>
                          <a:spcPts val="869"/>
                        </a:spcBef>
                        <a:tabLst>
                          <a:tab pos="4023360" algn="l"/>
                        </a:tabLst>
                      </a:pPr>
                      <a:r>
                        <a:rPr sz="1400" b="1" dirty="0">
                          <a:solidFill>
                            <a:srgbClr val="C45723"/>
                          </a:solidFill>
                          <a:latin typeface="Tahoma" panose="020B0604030504040204" pitchFamily="34" charset="0"/>
                          <a:ea typeface="Tahoma" panose="020B0604030504040204" pitchFamily="34" charset="0"/>
                          <a:cs typeface="Tahoma" panose="020B0604030504040204" pitchFamily="34" charset="0"/>
                        </a:rPr>
                        <a:t>Distribusi</a:t>
                      </a:r>
                      <a:r>
                        <a:rPr sz="1400" b="1" spc="-75" dirty="0">
                          <a:solidFill>
                            <a:srgbClr val="C45723"/>
                          </a:solidFill>
                          <a:latin typeface="Tahoma" panose="020B0604030504040204" pitchFamily="34" charset="0"/>
                          <a:ea typeface="Tahoma" panose="020B0604030504040204" pitchFamily="34" charset="0"/>
                          <a:cs typeface="Tahoma" panose="020B0604030504040204" pitchFamily="34" charset="0"/>
                        </a:rPr>
                        <a:t> </a:t>
                      </a:r>
                      <a:r>
                        <a:rPr sz="1400" b="1" spc="-25" dirty="0">
                          <a:solidFill>
                            <a:srgbClr val="C45723"/>
                          </a:solidFill>
                          <a:latin typeface="Tahoma" panose="020B0604030504040204" pitchFamily="34" charset="0"/>
                          <a:ea typeface="Tahoma" panose="020B0604030504040204" pitchFamily="34" charset="0"/>
                          <a:cs typeface="Tahoma" panose="020B0604030504040204" pitchFamily="34" charset="0"/>
                        </a:rPr>
                        <a:t>(%)</a:t>
                      </a:r>
                      <a:r>
                        <a:rPr sz="1400" b="1" dirty="0">
                          <a:solidFill>
                            <a:srgbClr val="C45723"/>
                          </a:solidFill>
                          <a:latin typeface="Tahoma" panose="020B0604030504040204" pitchFamily="34" charset="0"/>
                          <a:ea typeface="Tahoma" panose="020B0604030504040204" pitchFamily="34" charset="0"/>
                          <a:cs typeface="Tahoma" panose="020B0604030504040204" pitchFamily="34" charset="0"/>
                        </a:rPr>
                        <a:t>	</a:t>
                      </a:r>
                      <a:r>
                        <a:rPr sz="1400" b="1" spc="-10" dirty="0">
                          <a:solidFill>
                            <a:srgbClr val="C45723"/>
                          </a:solidFill>
                          <a:latin typeface="Tahoma" panose="020B0604030504040204" pitchFamily="34" charset="0"/>
                          <a:ea typeface="Tahoma" panose="020B0604030504040204" pitchFamily="34" charset="0"/>
                          <a:cs typeface="Tahoma" panose="020B0604030504040204" pitchFamily="34" charset="0"/>
                        </a:rPr>
                        <a:t>Pertumbuhan</a:t>
                      </a:r>
                      <a:r>
                        <a:rPr sz="1400" b="1" spc="20" dirty="0">
                          <a:solidFill>
                            <a:srgbClr val="C45723"/>
                          </a:solidFill>
                          <a:latin typeface="Tahoma" panose="020B0604030504040204" pitchFamily="34" charset="0"/>
                          <a:ea typeface="Tahoma" panose="020B0604030504040204" pitchFamily="34" charset="0"/>
                          <a:cs typeface="Tahoma" panose="020B0604030504040204" pitchFamily="34" charset="0"/>
                        </a:rPr>
                        <a:t> </a:t>
                      </a:r>
                      <a:r>
                        <a:rPr sz="1400" b="1" spc="-25" dirty="0">
                          <a:solidFill>
                            <a:srgbClr val="C45723"/>
                          </a:solidFill>
                          <a:latin typeface="Tahoma" panose="020B0604030504040204" pitchFamily="34" charset="0"/>
                          <a:ea typeface="Tahoma" panose="020B0604030504040204" pitchFamily="34" charset="0"/>
                          <a:cs typeface="Tahoma" panose="020B0604030504040204" pitchFamily="34" charset="0"/>
                        </a:rPr>
                        <a:t>(%)</a:t>
                      </a:r>
                      <a:endParaRPr sz="1400">
                        <a:latin typeface="Tahoma" panose="020B0604030504040204" pitchFamily="34" charset="0"/>
                        <a:ea typeface="Tahoma" panose="020B0604030504040204" pitchFamily="34" charset="0"/>
                        <a:cs typeface="Tahoma" panose="020B0604030504040204" pitchFamily="34" charset="0"/>
                      </a:endParaRPr>
                    </a:p>
                    <a:p>
                      <a:pPr marL="27940">
                        <a:lnSpc>
                          <a:spcPct val="100000"/>
                        </a:lnSpc>
                        <a:spcBef>
                          <a:spcPts val="660"/>
                        </a:spcBef>
                        <a:tabLst>
                          <a:tab pos="2339975" algn="l"/>
                          <a:tab pos="4411980" algn="l"/>
                        </a:tabLst>
                      </a:pPr>
                      <a:r>
                        <a:rPr sz="2100" b="1" spc="-15" baseline="1984" dirty="0">
                          <a:solidFill>
                            <a:srgbClr val="C45723"/>
                          </a:solidFill>
                          <a:latin typeface="Tahoma" panose="020B0604030504040204" pitchFamily="34" charset="0"/>
                          <a:ea typeface="Tahoma" panose="020B0604030504040204" pitchFamily="34" charset="0"/>
                          <a:cs typeface="Tahoma" panose="020B0604030504040204" pitchFamily="34" charset="0"/>
                        </a:rPr>
                        <a:t>18,98</a:t>
                      </a:r>
                      <a:r>
                        <a:rPr sz="2100" b="1" baseline="1984" dirty="0">
                          <a:solidFill>
                            <a:srgbClr val="C45723"/>
                          </a:solidFill>
                          <a:latin typeface="Tahoma" panose="020B0604030504040204" pitchFamily="34" charset="0"/>
                          <a:ea typeface="Tahoma" panose="020B0604030504040204" pitchFamily="34" charset="0"/>
                          <a:cs typeface="Tahoma" panose="020B0604030504040204" pitchFamily="34" charset="0"/>
                        </a:rPr>
                        <a:t>	</a:t>
                      </a:r>
                      <a:r>
                        <a:rPr sz="1400" spc="-110" dirty="0">
                          <a:solidFill>
                            <a:srgbClr val="404040"/>
                          </a:solidFill>
                          <a:latin typeface="Tahoma" panose="020B0604030504040204" pitchFamily="34" charset="0"/>
                          <a:ea typeface="Tahoma" panose="020B0604030504040204" pitchFamily="34" charset="0"/>
                          <a:cs typeface="Tahoma" panose="020B0604030504040204" pitchFamily="34" charset="0"/>
                        </a:rPr>
                        <a:t>Industri</a:t>
                      </a:r>
                      <a:r>
                        <a:rPr sz="1400" spc="-25" dirty="0">
                          <a:solidFill>
                            <a:srgbClr val="404040"/>
                          </a:solidFill>
                          <a:latin typeface="Tahoma" panose="020B0604030504040204" pitchFamily="34" charset="0"/>
                          <a:ea typeface="Tahoma" panose="020B0604030504040204" pitchFamily="34" charset="0"/>
                          <a:cs typeface="Tahoma" panose="020B0604030504040204" pitchFamily="34" charset="0"/>
                        </a:rPr>
                        <a:t> </a:t>
                      </a:r>
                      <a:r>
                        <a:rPr sz="1400" spc="-10" dirty="0">
                          <a:solidFill>
                            <a:srgbClr val="404040"/>
                          </a:solidFill>
                          <a:latin typeface="Tahoma" panose="020B0604030504040204" pitchFamily="34" charset="0"/>
                          <a:ea typeface="Tahoma" panose="020B0604030504040204" pitchFamily="34" charset="0"/>
                          <a:cs typeface="Tahoma" panose="020B0604030504040204" pitchFamily="34" charset="0"/>
                        </a:rPr>
                        <a:t>Pengolahan</a:t>
                      </a:r>
                      <a:r>
                        <a:rPr sz="1400" dirty="0">
                          <a:solidFill>
                            <a:srgbClr val="404040"/>
                          </a:solidFill>
                          <a:latin typeface="Tahoma" panose="020B0604030504040204" pitchFamily="34" charset="0"/>
                          <a:ea typeface="Tahoma" panose="020B0604030504040204" pitchFamily="34" charset="0"/>
                          <a:cs typeface="Tahoma" panose="020B0604030504040204" pitchFamily="34" charset="0"/>
                        </a:rPr>
                        <a:t>	</a:t>
                      </a:r>
                      <a:r>
                        <a:rPr sz="1400" b="1" spc="-20" dirty="0">
                          <a:solidFill>
                            <a:srgbClr val="C45723"/>
                          </a:solidFill>
                          <a:latin typeface="Tahoma" panose="020B0604030504040204" pitchFamily="34" charset="0"/>
                          <a:ea typeface="Tahoma" panose="020B0604030504040204" pitchFamily="34" charset="0"/>
                          <a:cs typeface="Tahoma" panose="020B0604030504040204" pitchFamily="34" charset="0"/>
                        </a:rPr>
                        <a:t>4,43</a:t>
                      </a:r>
                      <a:endParaRPr sz="1400">
                        <a:latin typeface="Tahoma" panose="020B0604030504040204" pitchFamily="34" charset="0"/>
                        <a:ea typeface="Tahoma" panose="020B0604030504040204" pitchFamily="34" charset="0"/>
                        <a:cs typeface="Tahoma" panose="020B0604030504040204" pitchFamily="34" charset="0"/>
                      </a:endParaRPr>
                    </a:p>
                  </a:txBody>
                  <a:tcPr marL="0" marR="0" marT="110489" marB="0">
                    <a:lnB w="19050">
                      <a:solidFill>
                        <a:srgbClr val="FFFFFF"/>
                      </a:solidFill>
                      <a:prstDash val="solid"/>
                    </a:lnB>
                    <a:solidFill>
                      <a:srgbClr val="F1F1F1"/>
                    </a:solidFill>
                  </a:tcPr>
                </a:tc>
                <a:extLst>
                  <a:ext uri="{0D108BD9-81ED-4DB2-BD59-A6C34878D82A}">
                    <a16:rowId xmlns:a16="http://schemas.microsoft.com/office/drawing/2014/main" val="10000"/>
                  </a:ext>
                </a:extLst>
              </a:tr>
              <a:tr h="290830">
                <a:tc>
                  <a:txBody>
                    <a:bodyPr/>
                    <a:lstStyle/>
                    <a:p>
                      <a:pPr marL="490855">
                        <a:lnSpc>
                          <a:spcPct val="100000"/>
                        </a:lnSpc>
                        <a:spcBef>
                          <a:spcPts val="290"/>
                        </a:spcBef>
                        <a:tabLst>
                          <a:tab pos="2552065" algn="l"/>
                          <a:tab pos="4432935" algn="l"/>
                        </a:tabLst>
                      </a:pPr>
                      <a:r>
                        <a:rPr sz="2100" b="1" spc="-15" baseline="17857" dirty="0">
                          <a:solidFill>
                            <a:srgbClr val="C45723"/>
                          </a:solidFill>
                          <a:latin typeface="Tahoma" panose="020B0604030504040204" pitchFamily="34" charset="0"/>
                          <a:ea typeface="Tahoma" panose="020B0604030504040204" pitchFamily="34" charset="0"/>
                          <a:cs typeface="Tahoma" panose="020B0604030504040204" pitchFamily="34" charset="0"/>
                        </a:rPr>
                        <a:t>13,07</a:t>
                      </a:r>
                      <a:r>
                        <a:rPr sz="2100" b="1" baseline="17857" dirty="0">
                          <a:solidFill>
                            <a:srgbClr val="C45723"/>
                          </a:solidFill>
                          <a:latin typeface="Tahoma" panose="020B0604030504040204" pitchFamily="34" charset="0"/>
                          <a:ea typeface="Tahoma" panose="020B0604030504040204" pitchFamily="34" charset="0"/>
                          <a:cs typeface="Tahoma" panose="020B0604030504040204" pitchFamily="34" charset="0"/>
                        </a:rPr>
                        <a:t>	</a:t>
                      </a:r>
                      <a:r>
                        <a:rPr sz="1400" spc="-10" dirty="0">
                          <a:solidFill>
                            <a:srgbClr val="404040"/>
                          </a:solidFill>
                          <a:latin typeface="Tahoma" panose="020B0604030504040204" pitchFamily="34" charset="0"/>
                          <a:ea typeface="Tahoma" panose="020B0604030504040204" pitchFamily="34" charset="0"/>
                          <a:cs typeface="Tahoma" panose="020B0604030504040204" pitchFamily="34" charset="0"/>
                        </a:rPr>
                        <a:t>Perdagangan</a:t>
                      </a:r>
                      <a:r>
                        <a:rPr sz="1400" dirty="0">
                          <a:solidFill>
                            <a:srgbClr val="404040"/>
                          </a:solidFill>
                          <a:latin typeface="Tahoma" panose="020B0604030504040204" pitchFamily="34" charset="0"/>
                          <a:ea typeface="Tahoma" panose="020B0604030504040204" pitchFamily="34" charset="0"/>
                          <a:cs typeface="Tahoma" panose="020B0604030504040204" pitchFamily="34" charset="0"/>
                        </a:rPr>
                        <a:t>	</a:t>
                      </a:r>
                      <a:r>
                        <a:rPr sz="2100" b="1" spc="-30" baseline="1984" dirty="0">
                          <a:solidFill>
                            <a:srgbClr val="C45723"/>
                          </a:solidFill>
                          <a:latin typeface="Tahoma" panose="020B0604030504040204" pitchFamily="34" charset="0"/>
                          <a:ea typeface="Tahoma" panose="020B0604030504040204" pitchFamily="34" charset="0"/>
                          <a:cs typeface="Tahoma" panose="020B0604030504040204" pitchFamily="34" charset="0"/>
                        </a:rPr>
                        <a:t>4,86</a:t>
                      </a:r>
                      <a:endParaRPr sz="2100" baseline="1984">
                        <a:latin typeface="Tahoma" panose="020B0604030504040204" pitchFamily="34" charset="0"/>
                        <a:ea typeface="Tahoma" panose="020B0604030504040204" pitchFamily="34" charset="0"/>
                        <a:cs typeface="Tahoma" panose="020B0604030504040204" pitchFamily="34" charset="0"/>
                      </a:endParaRPr>
                    </a:p>
                  </a:txBody>
                  <a:tcPr marL="0" marR="0" marT="36830" marB="0">
                    <a:lnT w="19050">
                      <a:solidFill>
                        <a:srgbClr val="FFFFFF"/>
                      </a:solidFill>
                      <a:prstDash val="solid"/>
                    </a:lnT>
                    <a:lnB w="19050">
                      <a:solidFill>
                        <a:srgbClr val="FFFFFF"/>
                      </a:solidFill>
                      <a:prstDash val="solid"/>
                    </a:lnB>
                    <a:solidFill>
                      <a:srgbClr val="F1F1F1"/>
                    </a:solidFill>
                  </a:tcPr>
                </a:tc>
                <a:extLst>
                  <a:ext uri="{0D108BD9-81ED-4DB2-BD59-A6C34878D82A}">
                    <a16:rowId xmlns:a16="http://schemas.microsoft.com/office/drawing/2014/main" val="10001"/>
                  </a:ext>
                </a:extLst>
              </a:tr>
              <a:tr h="291465">
                <a:tc>
                  <a:txBody>
                    <a:bodyPr/>
                    <a:lstStyle/>
                    <a:p>
                      <a:pPr marL="526415">
                        <a:lnSpc>
                          <a:spcPct val="100000"/>
                        </a:lnSpc>
                        <a:spcBef>
                          <a:spcPts val="290"/>
                        </a:spcBef>
                        <a:tabLst>
                          <a:tab pos="2677160" algn="l"/>
                          <a:tab pos="4232910" algn="l"/>
                        </a:tabLst>
                      </a:pPr>
                      <a:r>
                        <a:rPr sz="2100" b="1" spc="-15" baseline="1984" dirty="0">
                          <a:solidFill>
                            <a:srgbClr val="C45723"/>
                          </a:solidFill>
                          <a:latin typeface="Tahoma" panose="020B0604030504040204" pitchFamily="34" charset="0"/>
                          <a:ea typeface="Tahoma" panose="020B0604030504040204" pitchFamily="34" charset="0"/>
                          <a:cs typeface="Tahoma" panose="020B0604030504040204" pitchFamily="34" charset="0"/>
                        </a:rPr>
                        <a:t>12,61</a:t>
                      </a:r>
                      <a:r>
                        <a:rPr sz="2100" b="1" baseline="1984" dirty="0">
                          <a:solidFill>
                            <a:srgbClr val="C45723"/>
                          </a:solidFill>
                          <a:latin typeface="Tahoma" panose="020B0604030504040204" pitchFamily="34" charset="0"/>
                          <a:ea typeface="Tahoma" panose="020B0604030504040204" pitchFamily="34" charset="0"/>
                          <a:cs typeface="Tahoma" panose="020B0604030504040204" pitchFamily="34" charset="0"/>
                        </a:rPr>
                        <a:t>	</a:t>
                      </a:r>
                      <a:r>
                        <a:rPr sz="1400" spc="-10" dirty="0">
                          <a:solidFill>
                            <a:srgbClr val="404040"/>
                          </a:solidFill>
                          <a:latin typeface="Tahoma" panose="020B0604030504040204" pitchFamily="34" charset="0"/>
                          <a:ea typeface="Tahoma" panose="020B0604030504040204" pitchFamily="34" charset="0"/>
                          <a:cs typeface="Tahoma" panose="020B0604030504040204" pitchFamily="34" charset="0"/>
                        </a:rPr>
                        <a:t>Pertanian</a:t>
                      </a:r>
                      <a:r>
                        <a:rPr sz="1400" dirty="0">
                          <a:solidFill>
                            <a:srgbClr val="404040"/>
                          </a:solidFill>
                          <a:latin typeface="Tahoma" panose="020B0604030504040204" pitchFamily="34" charset="0"/>
                          <a:ea typeface="Tahoma" panose="020B0604030504040204" pitchFamily="34" charset="0"/>
                          <a:cs typeface="Tahoma" panose="020B0604030504040204" pitchFamily="34" charset="0"/>
                        </a:rPr>
                        <a:t>	</a:t>
                      </a:r>
                      <a:r>
                        <a:rPr sz="2100" b="1" spc="-30" baseline="1984" dirty="0">
                          <a:solidFill>
                            <a:srgbClr val="C45723"/>
                          </a:solidFill>
                          <a:latin typeface="Tahoma" panose="020B0604030504040204" pitchFamily="34" charset="0"/>
                          <a:ea typeface="Tahoma" panose="020B0604030504040204" pitchFamily="34" charset="0"/>
                          <a:cs typeface="Tahoma" panose="020B0604030504040204" pitchFamily="34" charset="0"/>
                        </a:rPr>
                        <a:t>0,67</a:t>
                      </a:r>
                      <a:endParaRPr sz="2100" baseline="1984">
                        <a:latin typeface="Tahoma" panose="020B0604030504040204" pitchFamily="34" charset="0"/>
                        <a:ea typeface="Tahoma" panose="020B0604030504040204" pitchFamily="34" charset="0"/>
                        <a:cs typeface="Tahoma" panose="020B0604030504040204" pitchFamily="34" charset="0"/>
                      </a:endParaRPr>
                    </a:p>
                  </a:txBody>
                  <a:tcPr marL="0" marR="0" marT="36830" marB="0">
                    <a:lnT w="19050">
                      <a:solidFill>
                        <a:srgbClr val="FFFFFF"/>
                      </a:solidFill>
                      <a:prstDash val="solid"/>
                    </a:lnT>
                    <a:lnB w="19050">
                      <a:solidFill>
                        <a:srgbClr val="FFFFFF"/>
                      </a:solidFill>
                      <a:prstDash val="solid"/>
                    </a:lnB>
                    <a:solidFill>
                      <a:srgbClr val="F1F1F1"/>
                    </a:solidFill>
                  </a:tcPr>
                </a:tc>
                <a:extLst>
                  <a:ext uri="{0D108BD9-81ED-4DB2-BD59-A6C34878D82A}">
                    <a16:rowId xmlns:a16="http://schemas.microsoft.com/office/drawing/2014/main" val="10002"/>
                  </a:ext>
                </a:extLst>
              </a:tr>
              <a:tr h="291465">
                <a:tc>
                  <a:txBody>
                    <a:bodyPr/>
                    <a:lstStyle/>
                    <a:p>
                      <a:pPr marL="723900">
                        <a:lnSpc>
                          <a:spcPct val="100000"/>
                        </a:lnSpc>
                        <a:spcBef>
                          <a:spcPts val="290"/>
                        </a:spcBef>
                        <a:tabLst>
                          <a:tab pos="2647950" algn="l"/>
                          <a:tab pos="4535170" algn="l"/>
                        </a:tabLst>
                      </a:pPr>
                      <a:r>
                        <a:rPr sz="2100" b="1" spc="-15" baseline="1984" dirty="0">
                          <a:solidFill>
                            <a:srgbClr val="C45723"/>
                          </a:solidFill>
                          <a:latin typeface="Tahoma" panose="020B0604030504040204" pitchFamily="34" charset="0"/>
                          <a:ea typeface="Tahoma" panose="020B0604030504040204" pitchFamily="34" charset="0"/>
                          <a:cs typeface="Tahoma" panose="020B0604030504040204" pitchFamily="34" charset="0"/>
                        </a:rPr>
                        <a:t>10,09</a:t>
                      </a:r>
                      <a:r>
                        <a:rPr sz="2100" b="1" baseline="1984" dirty="0">
                          <a:solidFill>
                            <a:srgbClr val="C45723"/>
                          </a:solidFill>
                          <a:latin typeface="Tahoma" panose="020B0604030504040204" pitchFamily="34" charset="0"/>
                          <a:ea typeface="Tahoma" panose="020B0604030504040204" pitchFamily="34" charset="0"/>
                          <a:cs typeface="Tahoma" panose="020B0604030504040204" pitchFamily="34" charset="0"/>
                        </a:rPr>
                        <a:t>	</a:t>
                      </a:r>
                      <a:r>
                        <a:rPr sz="1400" spc="-10" dirty="0">
                          <a:solidFill>
                            <a:srgbClr val="404040"/>
                          </a:solidFill>
                          <a:latin typeface="Tahoma" panose="020B0604030504040204" pitchFamily="34" charset="0"/>
                          <a:ea typeface="Tahoma" panose="020B0604030504040204" pitchFamily="34" charset="0"/>
                          <a:cs typeface="Tahoma" panose="020B0604030504040204" pitchFamily="34" charset="0"/>
                        </a:rPr>
                        <a:t>Konstruksi</a:t>
                      </a:r>
                      <a:r>
                        <a:rPr sz="1400" dirty="0">
                          <a:solidFill>
                            <a:srgbClr val="404040"/>
                          </a:solidFill>
                          <a:latin typeface="Tahoma" panose="020B0604030504040204" pitchFamily="34" charset="0"/>
                          <a:ea typeface="Tahoma" panose="020B0604030504040204" pitchFamily="34" charset="0"/>
                          <a:cs typeface="Tahoma" panose="020B0604030504040204" pitchFamily="34" charset="0"/>
                        </a:rPr>
                        <a:t>	</a:t>
                      </a:r>
                      <a:r>
                        <a:rPr sz="2100" b="1" spc="-30" baseline="1984" dirty="0">
                          <a:solidFill>
                            <a:srgbClr val="C45723"/>
                          </a:solidFill>
                          <a:latin typeface="Tahoma" panose="020B0604030504040204" pitchFamily="34" charset="0"/>
                          <a:ea typeface="Tahoma" panose="020B0604030504040204" pitchFamily="34" charset="0"/>
                          <a:cs typeface="Tahoma" panose="020B0604030504040204" pitchFamily="34" charset="0"/>
                        </a:rPr>
                        <a:t>7,02</a:t>
                      </a:r>
                      <a:endParaRPr sz="2100" baseline="1984">
                        <a:latin typeface="Tahoma" panose="020B0604030504040204" pitchFamily="34" charset="0"/>
                        <a:ea typeface="Tahoma" panose="020B0604030504040204" pitchFamily="34" charset="0"/>
                        <a:cs typeface="Tahoma" panose="020B0604030504040204" pitchFamily="34" charset="0"/>
                      </a:endParaRPr>
                    </a:p>
                  </a:txBody>
                  <a:tcPr marL="0" marR="0" marT="36830" marB="0">
                    <a:lnT w="19050">
                      <a:solidFill>
                        <a:srgbClr val="FFFFFF"/>
                      </a:solidFill>
                      <a:prstDash val="solid"/>
                    </a:lnT>
                    <a:lnB w="19050">
                      <a:solidFill>
                        <a:srgbClr val="FFFFFF"/>
                      </a:solidFill>
                      <a:prstDash val="solid"/>
                    </a:lnB>
                    <a:solidFill>
                      <a:srgbClr val="F1F1F1"/>
                    </a:solidFill>
                  </a:tcPr>
                </a:tc>
                <a:extLst>
                  <a:ext uri="{0D108BD9-81ED-4DB2-BD59-A6C34878D82A}">
                    <a16:rowId xmlns:a16="http://schemas.microsoft.com/office/drawing/2014/main" val="10003"/>
                  </a:ext>
                </a:extLst>
              </a:tr>
              <a:tr h="291465">
                <a:tc>
                  <a:txBody>
                    <a:bodyPr/>
                    <a:lstStyle/>
                    <a:p>
                      <a:pPr marR="371475" algn="ctr">
                        <a:lnSpc>
                          <a:spcPct val="100000"/>
                        </a:lnSpc>
                        <a:spcBef>
                          <a:spcPts val="290"/>
                        </a:spcBef>
                        <a:tabLst>
                          <a:tab pos="1632585" algn="l"/>
                          <a:tab pos="3556635" algn="l"/>
                        </a:tabLst>
                      </a:pPr>
                      <a:r>
                        <a:rPr sz="2100" b="1" spc="-30" baseline="1984" dirty="0">
                          <a:solidFill>
                            <a:srgbClr val="C45723"/>
                          </a:solidFill>
                          <a:latin typeface="Tahoma" panose="020B0604030504040204" pitchFamily="34" charset="0"/>
                          <a:ea typeface="Tahoma" panose="020B0604030504040204" pitchFamily="34" charset="0"/>
                          <a:cs typeface="Tahoma" panose="020B0604030504040204" pitchFamily="34" charset="0"/>
                        </a:rPr>
                        <a:t>9,15</a:t>
                      </a:r>
                      <a:r>
                        <a:rPr sz="2100" b="1" baseline="1984" dirty="0">
                          <a:solidFill>
                            <a:srgbClr val="C45723"/>
                          </a:solidFill>
                          <a:latin typeface="Tahoma" panose="020B0604030504040204" pitchFamily="34" charset="0"/>
                          <a:ea typeface="Tahoma" panose="020B0604030504040204" pitchFamily="34" charset="0"/>
                          <a:cs typeface="Tahoma" panose="020B0604030504040204" pitchFamily="34" charset="0"/>
                        </a:rPr>
                        <a:t>	</a:t>
                      </a:r>
                      <a:r>
                        <a:rPr sz="1400" spc="-10" dirty="0">
                          <a:solidFill>
                            <a:srgbClr val="404040"/>
                          </a:solidFill>
                          <a:latin typeface="Tahoma" panose="020B0604030504040204" pitchFamily="34" charset="0"/>
                          <a:ea typeface="Tahoma" panose="020B0604030504040204" pitchFamily="34" charset="0"/>
                          <a:cs typeface="Tahoma" panose="020B0604030504040204" pitchFamily="34" charset="0"/>
                        </a:rPr>
                        <a:t>Pertambangan</a:t>
                      </a:r>
                      <a:r>
                        <a:rPr sz="1400" dirty="0">
                          <a:solidFill>
                            <a:srgbClr val="404040"/>
                          </a:solidFill>
                          <a:latin typeface="Tahoma" panose="020B0604030504040204" pitchFamily="34" charset="0"/>
                          <a:ea typeface="Tahoma" panose="020B0604030504040204" pitchFamily="34" charset="0"/>
                          <a:cs typeface="Tahoma" panose="020B0604030504040204" pitchFamily="34" charset="0"/>
                        </a:rPr>
                        <a:t>	</a:t>
                      </a:r>
                      <a:r>
                        <a:rPr sz="2100" b="1" spc="-30" baseline="1984" dirty="0">
                          <a:solidFill>
                            <a:srgbClr val="C45723"/>
                          </a:solidFill>
                          <a:latin typeface="Tahoma" panose="020B0604030504040204" pitchFamily="34" charset="0"/>
                          <a:ea typeface="Tahoma" panose="020B0604030504040204" pitchFamily="34" charset="0"/>
                          <a:cs typeface="Tahoma" panose="020B0604030504040204" pitchFamily="34" charset="0"/>
                        </a:rPr>
                        <a:t>4,90</a:t>
                      </a:r>
                      <a:endParaRPr sz="2100" baseline="1984">
                        <a:latin typeface="Tahoma" panose="020B0604030504040204" pitchFamily="34" charset="0"/>
                        <a:ea typeface="Tahoma" panose="020B0604030504040204" pitchFamily="34" charset="0"/>
                        <a:cs typeface="Tahoma" panose="020B0604030504040204" pitchFamily="34" charset="0"/>
                      </a:endParaRPr>
                    </a:p>
                  </a:txBody>
                  <a:tcPr marL="0" marR="0" marT="36830" marB="0">
                    <a:lnT w="19050">
                      <a:solidFill>
                        <a:srgbClr val="FFFFFF"/>
                      </a:solidFill>
                      <a:prstDash val="solid"/>
                    </a:lnT>
                    <a:lnB w="19050">
                      <a:solidFill>
                        <a:srgbClr val="FFFFFF"/>
                      </a:solidFill>
                      <a:prstDash val="solid"/>
                    </a:lnB>
                    <a:solidFill>
                      <a:srgbClr val="F1F1F1"/>
                    </a:solidFill>
                  </a:tcPr>
                </a:tc>
                <a:extLst>
                  <a:ext uri="{0D108BD9-81ED-4DB2-BD59-A6C34878D82A}">
                    <a16:rowId xmlns:a16="http://schemas.microsoft.com/office/drawing/2014/main" val="10004"/>
                  </a:ext>
                </a:extLst>
              </a:tr>
              <a:tr h="290830">
                <a:tc>
                  <a:txBody>
                    <a:bodyPr/>
                    <a:lstStyle/>
                    <a:p>
                      <a:pPr marL="37465" algn="ctr">
                        <a:lnSpc>
                          <a:spcPct val="100000"/>
                        </a:lnSpc>
                        <a:spcBef>
                          <a:spcPts val="290"/>
                        </a:spcBef>
                        <a:tabLst>
                          <a:tab pos="981075" algn="l"/>
                          <a:tab pos="3538220" algn="l"/>
                        </a:tabLst>
                      </a:pPr>
                      <a:r>
                        <a:rPr sz="2100" b="1" spc="-30" baseline="1984" dirty="0">
                          <a:solidFill>
                            <a:srgbClr val="C45723"/>
                          </a:solidFill>
                          <a:latin typeface="Tahoma" panose="020B0604030504040204" pitchFamily="34" charset="0"/>
                          <a:ea typeface="Tahoma" panose="020B0604030504040204" pitchFamily="34" charset="0"/>
                          <a:cs typeface="Tahoma" panose="020B0604030504040204" pitchFamily="34" charset="0"/>
                        </a:rPr>
                        <a:t>6,13</a:t>
                      </a:r>
                      <a:r>
                        <a:rPr sz="2100" b="1" baseline="1984" dirty="0">
                          <a:solidFill>
                            <a:srgbClr val="C45723"/>
                          </a:solidFill>
                          <a:latin typeface="Tahoma" panose="020B0604030504040204" pitchFamily="34" charset="0"/>
                          <a:ea typeface="Tahoma" panose="020B0604030504040204" pitchFamily="34" charset="0"/>
                          <a:cs typeface="Tahoma" panose="020B0604030504040204" pitchFamily="34" charset="0"/>
                        </a:rPr>
                        <a:t>	</a:t>
                      </a:r>
                      <a:r>
                        <a:rPr sz="1400" spc="-130" dirty="0">
                          <a:solidFill>
                            <a:srgbClr val="404040"/>
                          </a:solidFill>
                          <a:latin typeface="Tahoma" panose="020B0604030504040204" pitchFamily="34" charset="0"/>
                          <a:ea typeface="Tahoma" panose="020B0604030504040204" pitchFamily="34" charset="0"/>
                          <a:cs typeface="Tahoma" panose="020B0604030504040204" pitchFamily="34" charset="0"/>
                        </a:rPr>
                        <a:t>Transportasi</a:t>
                      </a:r>
                      <a:r>
                        <a:rPr sz="1400" spc="-25" dirty="0">
                          <a:solidFill>
                            <a:srgbClr val="404040"/>
                          </a:solidFill>
                          <a:latin typeface="Tahoma" panose="020B0604030504040204" pitchFamily="34" charset="0"/>
                          <a:ea typeface="Tahoma" panose="020B0604030504040204" pitchFamily="34" charset="0"/>
                          <a:cs typeface="Tahoma" panose="020B0604030504040204" pitchFamily="34" charset="0"/>
                        </a:rPr>
                        <a:t> </a:t>
                      </a:r>
                      <a:r>
                        <a:rPr sz="1400" spc="-185" dirty="0">
                          <a:solidFill>
                            <a:srgbClr val="404040"/>
                          </a:solidFill>
                          <a:latin typeface="Tahoma" panose="020B0604030504040204" pitchFamily="34" charset="0"/>
                          <a:ea typeface="Tahoma" panose="020B0604030504040204" pitchFamily="34" charset="0"/>
                          <a:cs typeface="Tahoma" panose="020B0604030504040204" pitchFamily="34" charset="0"/>
                        </a:rPr>
                        <a:t>&amp;</a:t>
                      </a:r>
                      <a:r>
                        <a:rPr sz="1400" spc="-20" dirty="0">
                          <a:solidFill>
                            <a:srgbClr val="404040"/>
                          </a:solidFill>
                          <a:latin typeface="Tahoma" panose="020B0604030504040204" pitchFamily="34" charset="0"/>
                          <a:ea typeface="Tahoma" panose="020B0604030504040204" pitchFamily="34" charset="0"/>
                          <a:cs typeface="Tahoma" panose="020B0604030504040204" pitchFamily="34" charset="0"/>
                        </a:rPr>
                        <a:t> </a:t>
                      </a:r>
                      <a:r>
                        <a:rPr sz="1400" spc="-10" dirty="0">
                          <a:solidFill>
                            <a:srgbClr val="404040"/>
                          </a:solidFill>
                          <a:latin typeface="Tahoma" panose="020B0604030504040204" pitchFamily="34" charset="0"/>
                          <a:ea typeface="Tahoma" panose="020B0604030504040204" pitchFamily="34" charset="0"/>
                          <a:cs typeface="Tahoma" panose="020B0604030504040204" pitchFamily="34" charset="0"/>
                        </a:rPr>
                        <a:t>Pergudangan</a:t>
                      </a:r>
                      <a:r>
                        <a:rPr sz="1400" dirty="0">
                          <a:solidFill>
                            <a:srgbClr val="404040"/>
                          </a:solidFill>
                          <a:latin typeface="Tahoma" panose="020B0604030504040204" pitchFamily="34" charset="0"/>
                          <a:ea typeface="Tahoma" panose="020B0604030504040204" pitchFamily="34" charset="0"/>
                          <a:cs typeface="Tahoma" panose="020B0604030504040204" pitchFamily="34" charset="0"/>
                        </a:rPr>
                        <a:t>	</a:t>
                      </a:r>
                      <a:r>
                        <a:rPr sz="2100" b="1" spc="-30" baseline="1984" dirty="0">
                          <a:solidFill>
                            <a:srgbClr val="C45723"/>
                          </a:solidFill>
                          <a:latin typeface="Tahoma" panose="020B0604030504040204" pitchFamily="34" charset="0"/>
                          <a:ea typeface="Tahoma" panose="020B0604030504040204" pitchFamily="34" charset="0"/>
                          <a:cs typeface="Tahoma" panose="020B0604030504040204" pitchFamily="34" charset="0"/>
                        </a:rPr>
                        <a:t>8,69</a:t>
                      </a:r>
                      <a:endParaRPr sz="2100" baseline="1984">
                        <a:latin typeface="Tahoma" panose="020B0604030504040204" pitchFamily="34" charset="0"/>
                        <a:ea typeface="Tahoma" panose="020B0604030504040204" pitchFamily="34" charset="0"/>
                        <a:cs typeface="Tahoma" panose="020B0604030504040204" pitchFamily="34" charset="0"/>
                      </a:endParaRPr>
                    </a:p>
                  </a:txBody>
                  <a:tcPr marL="0" marR="0" marT="36830" marB="0">
                    <a:lnT w="19050">
                      <a:solidFill>
                        <a:srgbClr val="FFFFFF"/>
                      </a:solidFill>
                      <a:prstDash val="solid"/>
                    </a:lnT>
                    <a:lnB w="19050">
                      <a:solidFill>
                        <a:srgbClr val="FFFFFF"/>
                      </a:solidFill>
                      <a:prstDash val="solid"/>
                    </a:lnB>
                    <a:solidFill>
                      <a:srgbClr val="F1F1F1"/>
                    </a:solidFill>
                  </a:tcPr>
                </a:tc>
                <a:extLst>
                  <a:ext uri="{0D108BD9-81ED-4DB2-BD59-A6C34878D82A}">
                    <a16:rowId xmlns:a16="http://schemas.microsoft.com/office/drawing/2014/main" val="10005"/>
                  </a:ext>
                </a:extLst>
              </a:tr>
              <a:tr h="291465">
                <a:tc>
                  <a:txBody>
                    <a:bodyPr/>
                    <a:lstStyle/>
                    <a:p>
                      <a:pPr marL="123825" algn="ctr">
                        <a:lnSpc>
                          <a:spcPct val="100000"/>
                        </a:lnSpc>
                        <a:spcBef>
                          <a:spcPts val="295"/>
                        </a:spcBef>
                        <a:tabLst>
                          <a:tab pos="1597660" algn="l"/>
                          <a:tab pos="3430904" algn="l"/>
                        </a:tabLst>
                      </a:pPr>
                      <a:r>
                        <a:rPr sz="2100" b="1" spc="-30" baseline="1984" dirty="0">
                          <a:solidFill>
                            <a:srgbClr val="C45723"/>
                          </a:solidFill>
                          <a:latin typeface="Tahoma" panose="020B0604030504040204" pitchFamily="34" charset="0"/>
                          <a:ea typeface="Tahoma" panose="020B0604030504040204" pitchFamily="34" charset="0"/>
                          <a:cs typeface="Tahoma" panose="020B0604030504040204" pitchFamily="34" charset="0"/>
                        </a:rPr>
                        <a:t>4,34</a:t>
                      </a:r>
                      <a:r>
                        <a:rPr sz="2100" b="1" baseline="1984" dirty="0">
                          <a:solidFill>
                            <a:srgbClr val="C45723"/>
                          </a:solidFill>
                          <a:latin typeface="Tahoma" panose="020B0604030504040204" pitchFamily="34" charset="0"/>
                          <a:ea typeface="Tahoma" panose="020B0604030504040204" pitchFamily="34" charset="0"/>
                          <a:cs typeface="Tahoma" panose="020B0604030504040204" pitchFamily="34" charset="0"/>
                        </a:rPr>
                        <a:t>	</a:t>
                      </a:r>
                      <a:r>
                        <a:rPr sz="1400" spc="-10" dirty="0">
                          <a:solidFill>
                            <a:srgbClr val="404040"/>
                          </a:solidFill>
                          <a:latin typeface="Tahoma" panose="020B0604030504040204" pitchFamily="34" charset="0"/>
                          <a:ea typeface="Tahoma" panose="020B0604030504040204" pitchFamily="34" charset="0"/>
                          <a:cs typeface="Tahoma" panose="020B0604030504040204" pitchFamily="34" charset="0"/>
                        </a:rPr>
                        <a:t>Infokom</a:t>
                      </a:r>
                      <a:r>
                        <a:rPr sz="1400" dirty="0">
                          <a:solidFill>
                            <a:srgbClr val="404040"/>
                          </a:solidFill>
                          <a:latin typeface="Tahoma" panose="020B0604030504040204" pitchFamily="34" charset="0"/>
                          <a:ea typeface="Tahoma" panose="020B0604030504040204" pitchFamily="34" charset="0"/>
                          <a:cs typeface="Tahoma" panose="020B0604030504040204" pitchFamily="34" charset="0"/>
                        </a:rPr>
                        <a:t>	</a:t>
                      </a:r>
                      <a:r>
                        <a:rPr sz="2100" b="1" spc="-30" baseline="1984" dirty="0">
                          <a:solidFill>
                            <a:srgbClr val="C45723"/>
                          </a:solidFill>
                          <a:latin typeface="Tahoma" panose="020B0604030504040204" pitchFamily="34" charset="0"/>
                          <a:ea typeface="Tahoma" panose="020B0604030504040204" pitchFamily="34" charset="0"/>
                          <a:cs typeface="Tahoma" panose="020B0604030504040204" pitchFamily="34" charset="0"/>
                        </a:rPr>
                        <a:t>7,57</a:t>
                      </a:r>
                      <a:endParaRPr sz="2100" baseline="1984">
                        <a:latin typeface="Tahoma" panose="020B0604030504040204" pitchFamily="34" charset="0"/>
                        <a:ea typeface="Tahoma" panose="020B0604030504040204" pitchFamily="34" charset="0"/>
                        <a:cs typeface="Tahoma" panose="020B0604030504040204" pitchFamily="34" charset="0"/>
                      </a:endParaRPr>
                    </a:p>
                  </a:txBody>
                  <a:tcPr marL="0" marR="0" marT="37465" marB="0">
                    <a:lnT w="19050">
                      <a:solidFill>
                        <a:srgbClr val="FFFFFF"/>
                      </a:solidFill>
                      <a:prstDash val="solid"/>
                    </a:lnT>
                    <a:lnB w="19050">
                      <a:solidFill>
                        <a:srgbClr val="FFFFFF"/>
                      </a:solidFill>
                      <a:prstDash val="solid"/>
                    </a:lnB>
                    <a:solidFill>
                      <a:srgbClr val="F1F1F1"/>
                    </a:solidFill>
                  </a:tcPr>
                </a:tc>
                <a:extLst>
                  <a:ext uri="{0D108BD9-81ED-4DB2-BD59-A6C34878D82A}">
                    <a16:rowId xmlns:a16="http://schemas.microsoft.com/office/drawing/2014/main" val="10006"/>
                  </a:ext>
                </a:extLst>
              </a:tr>
              <a:tr h="290830">
                <a:tc>
                  <a:txBody>
                    <a:bodyPr/>
                    <a:lstStyle/>
                    <a:p>
                      <a:pPr marL="2540" algn="ctr">
                        <a:lnSpc>
                          <a:spcPct val="100000"/>
                        </a:lnSpc>
                        <a:spcBef>
                          <a:spcPts val="295"/>
                        </a:spcBef>
                        <a:tabLst>
                          <a:tab pos="1216660" algn="l"/>
                          <a:tab pos="3161665" algn="l"/>
                        </a:tabLst>
                      </a:pPr>
                      <a:r>
                        <a:rPr sz="2100" b="1" spc="-30" baseline="1984" dirty="0">
                          <a:solidFill>
                            <a:srgbClr val="C45723"/>
                          </a:solidFill>
                          <a:latin typeface="Tahoma" panose="020B0604030504040204" pitchFamily="34" charset="0"/>
                          <a:ea typeface="Tahoma" panose="020B0604030504040204" pitchFamily="34" charset="0"/>
                          <a:cs typeface="Tahoma" panose="020B0604030504040204" pitchFamily="34" charset="0"/>
                        </a:rPr>
                        <a:t>4,17</a:t>
                      </a:r>
                      <a:r>
                        <a:rPr sz="2100" b="1" baseline="1984" dirty="0">
                          <a:solidFill>
                            <a:srgbClr val="C45723"/>
                          </a:solidFill>
                          <a:latin typeface="Tahoma" panose="020B0604030504040204" pitchFamily="34" charset="0"/>
                          <a:ea typeface="Tahoma" panose="020B0604030504040204" pitchFamily="34" charset="0"/>
                          <a:cs typeface="Tahoma" panose="020B0604030504040204" pitchFamily="34" charset="0"/>
                        </a:rPr>
                        <a:t>	</a:t>
                      </a:r>
                      <a:r>
                        <a:rPr sz="1400" spc="-145" dirty="0">
                          <a:solidFill>
                            <a:srgbClr val="404040"/>
                          </a:solidFill>
                          <a:latin typeface="Tahoma" panose="020B0604030504040204" pitchFamily="34" charset="0"/>
                          <a:ea typeface="Tahoma" panose="020B0604030504040204" pitchFamily="34" charset="0"/>
                          <a:cs typeface="Tahoma" panose="020B0604030504040204" pitchFamily="34" charset="0"/>
                        </a:rPr>
                        <a:t>Jasa</a:t>
                      </a:r>
                      <a:r>
                        <a:rPr sz="1400" spc="-35" dirty="0">
                          <a:solidFill>
                            <a:srgbClr val="404040"/>
                          </a:solidFill>
                          <a:latin typeface="Tahoma" panose="020B0604030504040204" pitchFamily="34" charset="0"/>
                          <a:ea typeface="Tahoma" panose="020B0604030504040204" pitchFamily="34" charset="0"/>
                          <a:cs typeface="Tahoma" panose="020B0604030504040204" pitchFamily="34" charset="0"/>
                        </a:rPr>
                        <a:t> </a:t>
                      </a:r>
                      <a:r>
                        <a:rPr sz="1400" spc="-10" dirty="0">
                          <a:solidFill>
                            <a:srgbClr val="404040"/>
                          </a:solidFill>
                          <a:latin typeface="Tahoma" panose="020B0604030504040204" pitchFamily="34" charset="0"/>
                          <a:ea typeface="Tahoma" panose="020B0604030504040204" pitchFamily="34" charset="0"/>
                          <a:cs typeface="Tahoma" panose="020B0604030504040204" pitchFamily="34" charset="0"/>
                        </a:rPr>
                        <a:t>Keuangan</a:t>
                      </a:r>
                      <a:r>
                        <a:rPr sz="1400" dirty="0">
                          <a:solidFill>
                            <a:srgbClr val="404040"/>
                          </a:solidFill>
                          <a:latin typeface="Tahoma" panose="020B0604030504040204" pitchFamily="34" charset="0"/>
                          <a:ea typeface="Tahoma" panose="020B0604030504040204" pitchFamily="34" charset="0"/>
                          <a:cs typeface="Tahoma" panose="020B0604030504040204" pitchFamily="34" charset="0"/>
                        </a:rPr>
                        <a:t>	</a:t>
                      </a:r>
                      <a:r>
                        <a:rPr sz="2100" b="1" spc="-30" baseline="1984" dirty="0">
                          <a:solidFill>
                            <a:srgbClr val="C45723"/>
                          </a:solidFill>
                          <a:latin typeface="Tahoma" panose="020B0604030504040204" pitchFamily="34" charset="0"/>
                          <a:ea typeface="Tahoma" panose="020B0604030504040204" pitchFamily="34" charset="0"/>
                          <a:cs typeface="Tahoma" panose="020B0604030504040204" pitchFamily="34" charset="0"/>
                        </a:rPr>
                        <a:t>4,74</a:t>
                      </a:r>
                      <a:endParaRPr sz="2100" baseline="1984">
                        <a:latin typeface="Tahoma" panose="020B0604030504040204" pitchFamily="34" charset="0"/>
                        <a:ea typeface="Tahoma" panose="020B0604030504040204" pitchFamily="34" charset="0"/>
                        <a:cs typeface="Tahoma" panose="020B0604030504040204" pitchFamily="34" charset="0"/>
                      </a:endParaRPr>
                    </a:p>
                  </a:txBody>
                  <a:tcPr marL="0" marR="0" marT="37465" marB="0">
                    <a:lnT w="19050">
                      <a:solidFill>
                        <a:srgbClr val="FFFFFF"/>
                      </a:solidFill>
                      <a:prstDash val="solid"/>
                    </a:lnT>
                    <a:lnB w="19050">
                      <a:solidFill>
                        <a:srgbClr val="FFFFFF"/>
                      </a:solidFill>
                      <a:prstDash val="solid"/>
                    </a:lnB>
                    <a:solidFill>
                      <a:srgbClr val="F1F1F1"/>
                    </a:solidFill>
                  </a:tcPr>
                </a:tc>
                <a:extLst>
                  <a:ext uri="{0D108BD9-81ED-4DB2-BD59-A6C34878D82A}">
                    <a16:rowId xmlns:a16="http://schemas.microsoft.com/office/drawing/2014/main" val="10007"/>
                  </a:ext>
                </a:extLst>
              </a:tr>
              <a:tr h="291465">
                <a:tc>
                  <a:txBody>
                    <a:bodyPr/>
                    <a:lstStyle/>
                    <a:p>
                      <a:pPr marL="170180" algn="ctr">
                        <a:lnSpc>
                          <a:spcPct val="100000"/>
                        </a:lnSpc>
                        <a:spcBef>
                          <a:spcPts val="295"/>
                        </a:spcBef>
                        <a:tabLst>
                          <a:tab pos="1156970" algn="l"/>
                          <a:tab pos="3320415" algn="l"/>
                        </a:tabLst>
                      </a:pPr>
                      <a:r>
                        <a:rPr sz="2100" b="1" spc="-30" baseline="1984" dirty="0">
                          <a:solidFill>
                            <a:srgbClr val="C45723"/>
                          </a:solidFill>
                          <a:latin typeface="Tahoma" panose="020B0604030504040204" pitchFamily="34" charset="0"/>
                          <a:ea typeface="Tahoma" panose="020B0604030504040204" pitchFamily="34" charset="0"/>
                          <a:cs typeface="Tahoma" panose="020B0604030504040204" pitchFamily="34" charset="0"/>
                        </a:rPr>
                        <a:t>3,04</a:t>
                      </a:r>
                      <a:r>
                        <a:rPr sz="2100" b="1" baseline="1984" dirty="0">
                          <a:solidFill>
                            <a:srgbClr val="C45723"/>
                          </a:solidFill>
                          <a:latin typeface="Tahoma" panose="020B0604030504040204" pitchFamily="34" charset="0"/>
                          <a:ea typeface="Tahoma" panose="020B0604030504040204" pitchFamily="34" charset="0"/>
                          <a:cs typeface="Tahoma" panose="020B0604030504040204" pitchFamily="34" charset="0"/>
                        </a:rPr>
                        <a:t>	</a:t>
                      </a:r>
                      <a:r>
                        <a:rPr sz="1400" spc="-155" dirty="0">
                          <a:solidFill>
                            <a:srgbClr val="404040"/>
                          </a:solidFill>
                          <a:latin typeface="Tahoma" panose="020B0604030504040204" pitchFamily="34" charset="0"/>
                          <a:ea typeface="Tahoma" panose="020B0604030504040204" pitchFamily="34" charset="0"/>
                          <a:cs typeface="Tahoma" panose="020B0604030504040204" pitchFamily="34" charset="0"/>
                        </a:rPr>
                        <a:t>Adm.</a:t>
                      </a:r>
                      <a:r>
                        <a:rPr sz="1400" spc="-35" dirty="0">
                          <a:solidFill>
                            <a:srgbClr val="404040"/>
                          </a:solidFill>
                          <a:latin typeface="Tahoma" panose="020B0604030504040204" pitchFamily="34" charset="0"/>
                          <a:ea typeface="Tahoma" panose="020B0604030504040204" pitchFamily="34" charset="0"/>
                          <a:cs typeface="Tahoma" panose="020B0604030504040204" pitchFamily="34" charset="0"/>
                        </a:rPr>
                        <a:t> </a:t>
                      </a:r>
                      <a:r>
                        <a:rPr sz="1400" spc="-10" dirty="0">
                          <a:solidFill>
                            <a:srgbClr val="404040"/>
                          </a:solidFill>
                          <a:latin typeface="Tahoma" panose="020B0604030504040204" pitchFamily="34" charset="0"/>
                          <a:ea typeface="Tahoma" panose="020B0604030504040204" pitchFamily="34" charset="0"/>
                          <a:cs typeface="Tahoma" panose="020B0604030504040204" pitchFamily="34" charset="0"/>
                        </a:rPr>
                        <a:t>Pemerintahan</a:t>
                      </a:r>
                      <a:r>
                        <a:rPr sz="1400" dirty="0">
                          <a:solidFill>
                            <a:srgbClr val="404040"/>
                          </a:solidFill>
                          <a:latin typeface="Tahoma" panose="020B0604030504040204" pitchFamily="34" charset="0"/>
                          <a:ea typeface="Tahoma" panose="020B0604030504040204" pitchFamily="34" charset="0"/>
                          <a:cs typeface="Tahoma" panose="020B0604030504040204" pitchFamily="34" charset="0"/>
                        </a:rPr>
                        <a:t>	</a:t>
                      </a:r>
                      <a:r>
                        <a:rPr sz="2100" b="1" spc="-30" baseline="1984" dirty="0">
                          <a:solidFill>
                            <a:srgbClr val="C45723"/>
                          </a:solidFill>
                          <a:latin typeface="Tahoma" panose="020B0604030504040204" pitchFamily="34" charset="0"/>
                          <a:ea typeface="Tahoma" panose="020B0604030504040204" pitchFamily="34" charset="0"/>
                          <a:cs typeface="Tahoma" panose="020B0604030504040204" pitchFamily="34" charset="0"/>
                        </a:rPr>
                        <a:t>6,40</a:t>
                      </a:r>
                      <a:endParaRPr sz="2100" baseline="1984">
                        <a:latin typeface="Tahoma" panose="020B0604030504040204" pitchFamily="34" charset="0"/>
                        <a:ea typeface="Tahoma" panose="020B0604030504040204" pitchFamily="34" charset="0"/>
                        <a:cs typeface="Tahoma" panose="020B0604030504040204" pitchFamily="34" charset="0"/>
                      </a:endParaRPr>
                    </a:p>
                  </a:txBody>
                  <a:tcPr marL="0" marR="0" marT="37465" marB="0">
                    <a:lnT w="19050">
                      <a:solidFill>
                        <a:srgbClr val="FFFFFF"/>
                      </a:solidFill>
                      <a:prstDash val="solid"/>
                    </a:lnT>
                    <a:lnB w="19050">
                      <a:solidFill>
                        <a:srgbClr val="FFFFFF"/>
                      </a:solidFill>
                      <a:prstDash val="solid"/>
                    </a:lnB>
                    <a:solidFill>
                      <a:srgbClr val="F1F1F1"/>
                    </a:solidFill>
                  </a:tcPr>
                </a:tc>
                <a:extLst>
                  <a:ext uri="{0D108BD9-81ED-4DB2-BD59-A6C34878D82A}">
                    <a16:rowId xmlns:a16="http://schemas.microsoft.com/office/drawing/2014/main" val="10008"/>
                  </a:ext>
                </a:extLst>
              </a:tr>
              <a:tr h="291465">
                <a:tc>
                  <a:txBody>
                    <a:bodyPr/>
                    <a:lstStyle/>
                    <a:p>
                      <a:pPr marL="61594" algn="ctr">
                        <a:lnSpc>
                          <a:spcPct val="100000"/>
                        </a:lnSpc>
                        <a:spcBef>
                          <a:spcPts val="295"/>
                        </a:spcBef>
                        <a:tabLst>
                          <a:tab pos="1141730" algn="l"/>
                          <a:tab pos="3067050" algn="l"/>
                        </a:tabLst>
                      </a:pPr>
                      <a:r>
                        <a:rPr sz="2100" b="1" spc="-30" baseline="1984" dirty="0">
                          <a:solidFill>
                            <a:srgbClr val="C45723"/>
                          </a:solidFill>
                          <a:latin typeface="Tahoma" panose="020B0604030504040204" pitchFamily="34" charset="0"/>
                          <a:ea typeface="Tahoma" panose="020B0604030504040204" pitchFamily="34" charset="0"/>
                          <a:cs typeface="Tahoma" panose="020B0604030504040204" pitchFamily="34" charset="0"/>
                        </a:rPr>
                        <a:t>2,81</a:t>
                      </a:r>
                      <a:r>
                        <a:rPr sz="2100" b="1" baseline="1984" dirty="0">
                          <a:solidFill>
                            <a:srgbClr val="C45723"/>
                          </a:solidFill>
                          <a:latin typeface="Tahoma" panose="020B0604030504040204" pitchFamily="34" charset="0"/>
                          <a:ea typeface="Tahoma" panose="020B0604030504040204" pitchFamily="34" charset="0"/>
                          <a:cs typeface="Tahoma" panose="020B0604030504040204" pitchFamily="34" charset="0"/>
                        </a:rPr>
                        <a:t>	</a:t>
                      </a:r>
                      <a:r>
                        <a:rPr sz="1400" spc="-145" dirty="0">
                          <a:solidFill>
                            <a:srgbClr val="404040"/>
                          </a:solidFill>
                          <a:latin typeface="Tahoma" panose="020B0604030504040204" pitchFamily="34" charset="0"/>
                          <a:ea typeface="Tahoma" panose="020B0604030504040204" pitchFamily="34" charset="0"/>
                          <a:cs typeface="Tahoma" panose="020B0604030504040204" pitchFamily="34" charset="0"/>
                        </a:rPr>
                        <a:t>Jasa</a:t>
                      </a:r>
                      <a:r>
                        <a:rPr sz="1400" spc="-35" dirty="0">
                          <a:solidFill>
                            <a:srgbClr val="404040"/>
                          </a:solidFill>
                          <a:latin typeface="Tahoma" panose="020B0604030504040204" pitchFamily="34" charset="0"/>
                          <a:ea typeface="Tahoma" panose="020B0604030504040204" pitchFamily="34" charset="0"/>
                          <a:cs typeface="Tahoma" panose="020B0604030504040204" pitchFamily="34" charset="0"/>
                        </a:rPr>
                        <a:t> </a:t>
                      </a:r>
                      <a:r>
                        <a:rPr sz="1400" spc="-10" dirty="0">
                          <a:solidFill>
                            <a:srgbClr val="404040"/>
                          </a:solidFill>
                          <a:latin typeface="Tahoma" panose="020B0604030504040204" pitchFamily="34" charset="0"/>
                          <a:ea typeface="Tahoma" panose="020B0604030504040204" pitchFamily="34" charset="0"/>
                          <a:cs typeface="Tahoma" panose="020B0604030504040204" pitchFamily="34" charset="0"/>
                        </a:rPr>
                        <a:t>Pendidikan</a:t>
                      </a:r>
                      <a:r>
                        <a:rPr sz="1400" dirty="0">
                          <a:solidFill>
                            <a:srgbClr val="404040"/>
                          </a:solidFill>
                          <a:latin typeface="Tahoma" panose="020B0604030504040204" pitchFamily="34" charset="0"/>
                          <a:ea typeface="Tahoma" panose="020B0604030504040204" pitchFamily="34" charset="0"/>
                          <a:cs typeface="Tahoma" panose="020B0604030504040204" pitchFamily="34" charset="0"/>
                        </a:rPr>
                        <a:t>	</a:t>
                      </a:r>
                      <a:r>
                        <a:rPr sz="2100" b="1" spc="-30" baseline="1984" dirty="0">
                          <a:solidFill>
                            <a:srgbClr val="C45723"/>
                          </a:solidFill>
                          <a:latin typeface="Tahoma" panose="020B0604030504040204" pitchFamily="34" charset="0"/>
                          <a:ea typeface="Tahoma" panose="020B0604030504040204" pitchFamily="34" charset="0"/>
                          <a:cs typeface="Tahoma" panose="020B0604030504040204" pitchFamily="34" charset="0"/>
                        </a:rPr>
                        <a:t>3,75</a:t>
                      </a:r>
                      <a:endParaRPr sz="2100" baseline="1984">
                        <a:latin typeface="Tahoma" panose="020B0604030504040204" pitchFamily="34" charset="0"/>
                        <a:ea typeface="Tahoma" panose="020B0604030504040204" pitchFamily="34" charset="0"/>
                        <a:cs typeface="Tahoma" panose="020B0604030504040204" pitchFamily="34" charset="0"/>
                      </a:endParaRPr>
                    </a:p>
                  </a:txBody>
                  <a:tcPr marL="0" marR="0" marT="37465" marB="0">
                    <a:lnT w="19050">
                      <a:solidFill>
                        <a:srgbClr val="FFFFFF"/>
                      </a:solidFill>
                      <a:prstDash val="solid"/>
                    </a:lnT>
                    <a:lnB w="19050">
                      <a:solidFill>
                        <a:srgbClr val="FFFFFF"/>
                      </a:solidFill>
                      <a:prstDash val="solid"/>
                    </a:lnB>
                    <a:solidFill>
                      <a:srgbClr val="F1F1F1"/>
                    </a:solidFill>
                  </a:tcPr>
                </a:tc>
                <a:extLst>
                  <a:ext uri="{0D108BD9-81ED-4DB2-BD59-A6C34878D82A}">
                    <a16:rowId xmlns:a16="http://schemas.microsoft.com/office/drawing/2014/main" val="10009"/>
                  </a:ext>
                </a:extLst>
              </a:tr>
              <a:tr h="291465">
                <a:tc>
                  <a:txBody>
                    <a:bodyPr/>
                    <a:lstStyle/>
                    <a:p>
                      <a:pPr marR="1075690" algn="r">
                        <a:lnSpc>
                          <a:spcPct val="100000"/>
                        </a:lnSpc>
                        <a:spcBef>
                          <a:spcPts val="295"/>
                        </a:spcBef>
                        <a:tabLst>
                          <a:tab pos="691515" algn="l"/>
                          <a:tab pos="3220720" algn="l"/>
                        </a:tabLst>
                      </a:pPr>
                      <a:r>
                        <a:rPr sz="2100" b="1" spc="-30" baseline="1984" dirty="0">
                          <a:solidFill>
                            <a:srgbClr val="C45723"/>
                          </a:solidFill>
                          <a:latin typeface="Tahoma" panose="020B0604030504040204" pitchFamily="34" charset="0"/>
                          <a:ea typeface="Tahoma" panose="020B0604030504040204" pitchFamily="34" charset="0"/>
                          <a:cs typeface="Tahoma" panose="020B0604030504040204" pitchFamily="34" charset="0"/>
                        </a:rPr>
                        <a:t>2,64</a:t>
                      </a:r>
                      <a:r>
                        <a:rPr sz="2100" b="1" baseline="1984" dirty="0">
                          <a:solidFill>
                            <a:srgbClr val="C45723"/>
                          </a:solidFill>
                          <a:latin typeface="Tahoma" panose="020B0604030504040204" pitchFamily="34" charset="0"/>
                          <a:ea typeface="Tahoma" panose="020B0604030504040204" pitchFamily="34" charset="0"/>
                          <a:cs typeface="Tahoma" panose="020B0604030504040204" pitchFamily="34" charset="0"/>
                        </a:rPr>
                        <a:t>	</a:t>
                      </a:r>
                      <a:r>
                        <a:rPr sz="1400" spc="-150" dirty="0">
                          <a:solidFill>
                            <a:srgbClr val="404040"/>
                          </a:solidFill>
                          <a:latin typeface="Tahoma" panose="020B0604030504040204" pitchFamily="34" charset="0"/>
                          <a:ea typeface="Tahoma" panose="020B0604030504040204" pitchFamily="34" charset="0"/>
                          <a:cs typeface="Tahoma" panose="020B0604030504040204" pitchFamily="34" charset="0"/>
                        </a:rPr>
                        <a:t>Akomodasi</a:t>
                      </a:r>
                      <a:r>
                        <a:rPr sz="1400" spc="-45" dirty="0">
                          <a:solidFill>
                            <a:srgbClr val="404040"/>
                          </a:solidFill>
                          <a:latin typeface="Tahoma" panose="020B0604030504040204" pitchFamily="34" charset="0"/>
                          <a:ea typeface="Tahoma" panose="020B0604030504040204" pitchFamily="34" charset="0"/>
                          <a:cs typeface="Tahoma" panose="020B0604030504040204" pitchFamily="34" charset="0"/>
                        </a:rPr>
                        <a:t> </a:t>
                      </a:r>
                      <a:r>
                        <a:rPr sz="1400" spc="-185" dirty="0">
                          <a:solidFill>
                            <a:srgbClr val="404040"/>
                          </a:solidFill>
                          <a:latin typeface="Tahoma" panose="020B0604030504040204" pitchFamily="34" charset="0"/>
                          <a:ea typeface="Tahoma" panose="020B0604030504040204" pitchFamily="34" charset="0"/>
                          <a:cs typeface="Tahoma" panose="020B0604030504040204" pitchFamily="34" charset="0"/>
                        </a:rPr>
                        <a:t>&amp;</a:t>
                      </a:r>
                      <a:r>
                        <a:rPr sz="1400" spc="-35" dirty="0">
                          <a:solidFill>
                            <a:srgbClr val="404040"/>
                          </a:solidFill>
                          <a:latin typeface="Tahoma" panose="020B0604030504040204" pitchFamily="34" charset="0"/>
                          <a:ea typeface="Tahoma" panose="020B0604030504040204" pitchFamily="34" charset="0"/>
                          <a:cs typeface="Tahoma" panose="020B0604030504040204" pitchFamily="34" charset="0"/>
                        </a:rPr>
                        <a:t> </a:t>
                      </a:r>
                      <a:r>
                        <a:rPr sz="1400" spc="-160" dirty="0">
                          <a:solidFill>
                            <a:srgbClr val="404040"/>
                          </a:solidFill>
                          <a:latin typeface="Tahoma" panose="020B0604030504040204" pitchFamily="34" charset="0"/>
                          <a:ea typeface="Tahoma" panose="020B0604030504040204" pitchFamily="34" charset="0"/>
                          <a:cs typeface="Tahoma" panose="020B0604030504040204" pitchFamily="34" charset="0"/>
                        </a:rPr>
                        <a:t>Makan</a:t>
                      </a:r>
                      <a:r>
                        <a:rPr sz="1400" spc="-40" dirty="0">
                          <a:solidFill>
                            <a:srgbClr val="404040"/>
                          </a:solidFill>
                          <a:latin typeface="Tahoma" panose="020B0604030504040204" pitchFamily="34" charset="0"/>
                          <a:ea typeface="Tahoma" panose="020B0604030504040204" pitchFamily="34" charset="0"/>
                          <a:cs typeface="Tahoma" panose="020B0604030504040204" pitchFamily="34" charset="0"/>
                        </a:rPr>
                        <a:t> </a:t>
                      </a:r>
                      <a:r>
                        <a:rPr sz="1400" spc="-20" dirty="0">
                          <a:solidFill>
                            <a:srgbClr val="404040"/>
                          </a:solidFill>
                          <a:latin typeface="Tahoma" panose="020B0604030504040204" pitchFamily="34" charset="0"/>
                          <a:ea typeface="Tahoma" panose="020B0604030504040204" pitchFamily="34" charset="0"/>
                          <a:cs typeface="Tahoma" panose="020B0604030504040204" pitchFamily="34" charset="0"/>
                        </a:rPr>
                        <a:t>Minum</a:t>
                      </a:r>
                      <a:r>
                        <a:rPr sz="1400" dirty="0">
                          <a:solidFill>
                            <a:srgbClr val="404040"/>
                          </a:solidFill>
                          <a:latin typeface="Tahoma" panose="020B0604030504040204" pitchFamily="34" charset="0"/>
                          <a:ea typeface="Tahoma" panose="020B0604030504040204" pitchFamily="34" charset="0"/>
                          <a:cs typeface="Tahoma" panose="020B0604030504040204" pitchFamily="34" charset="0"/>
                        </a:rPr>
                        <a:t>	</a:t>
                      </a:r>
                      <a:r>
                        <a:rPr sz="2100" b="1" spc="-30" baseline="1984" dirty="0">
                          <a:solidFill>
                            <a:srgbClr val="C45723"/>
                          </a:solidFill>
                          <a:latin typeface="Tahoma" panose="020B0604030504040204" pitchFamily="34" charset="0"/>
                          <a:ea typeface="Tahoma" panose="020B0604030504040204" pitchFamily="34" charset="0"/>
                          <a:cs typeface="Tahoma" panose="020B0604030504040204" pitchFamily="34" charset="0"/>
                        </a:rPr>
                        <a:t>8,56</a:t>
                      </a:r>
                      <a:endParaRPr sz="2100" baseline="1984">
                        <a:latin typeface="Tahoma" panose="020B0604030504040204" pitchFamily="34" charset="0"/>
                        <a:ea typeface="Tahoma" panose="020B0604030504040204" pitchFamily="34" charset="0"/>
                        <a:cs typeface="Tahoma" panose="020B0604030504040204" pitchFamily="34" charset="0"/>
                      </a:endParaRPr>
                    </a:p>
                  </a:txBody>
                  <a:tcPr marL="0" marR="0" marT="37465" marB="0">
                    <a:lnT w="19050">
                      <a:solidFill>
                        <a:srgbClr val="FFFFFF"/>
                      </a:solidFill>
                      <a:prstDash val="solid"/>
                    </a:lnT>
                    <a:lnB w="19050">
                      <a:solidFill>
                        <a:srgbClr val="FFFFFF"/>
                      </a:solidFill>
                      <a:prstDash val="solid"/>
                    </a:lnB>
                    <a:solidFill>
                      <a:srgbClr val="F1F1F1"/>
                    </a:solidFill>
                  </a:tcPr>
                </a:tc>
                <a:extLst>
                  <a:ext uri="{0D108BD9-81ED-4DB2-BD59-A6C34878D82A}">
                    <a16:rowId xmlns:a16="http://schemas.microsoft.com/office/drawing/2014/main" val="10010"/>
                  </a:ext>
                </a:extLst>
              </a:tr>
              <a:tr h="291465">
                <a:tc>
                  <a:txBody>
                    <a:bodyPr/>
                    <a:lstStyle/>
                    <a:p>
                      <a:pPr marL="38735" algn="ctr">
                        <a:lnSpc>
                          <a:spcPct val="100000"/>
                        </a:lnSpc>
                        <a:spcBef>
                          <a:spcPts val="295"/>
                        </a:spcBef>
                        <a:tabLst>
                          <a:tab pos="1278890" algn="l"/>
                          <a:tab pos="2948305" algn="l"/>
                        </a:tabLst>
                      </a:pPr>
                      <a:r>
                        <a:rPr sz="2100" b="1" spc="-30" baseline="1984" dirty="0">
                          <a:solidFill>
                            <a:srgbClr val="C45723"/>
                          </a:solidFill>
                          <a:latin typeface="Tahoma" panose="020B0604030504040204" pitchFamily="34" charset="0"/>
                          <a:ea typeface="Tahoma" panose="020B0604030504040204" pitchFamily="34" charset="0"/>
                          <a:cs typeface="Tahoma" panose="020B0604030504040204" pitchFamily="34" charset="0"/>
                        </a:rPr>
                        <a:t>2,35</a:t>
                      </a:r>
                      <a:r>
                        <a:rPr sz="2100" b="1" baseline="1984" dirty="0">
                          <a:solidFill>
                            <a:srgbClr val="C45723"/>
                          </a:solidFill>
                          <a:latin typeface="Tahoma" panose="020B0604030504040204" pitchFamily="34" charset="0"/>
                          <a:ea typeface="Tahoma" panose="020B0604030504040204" pitchFamily="34" charset="0"/>
                          <a:cs typeface="Tahoma" panose="020B0604030504040204" pitchFamily="34" charset="0"/>
                        </a:rPr>
                        <a:t>	</a:t>
                      </a:r>
                      <a:r>
                        <a:rPr sz="1400" spc="-145" dirty="0">
                          <a:solidFill>
                            <a:srgbClr val="404040"/>
                          </a:solidFill>
                          <a:latin typeface="Tahoma" panose="020B0604030504040204" pitchFamily="34" charset="0"/>
                          <a:ea typeface="Tahoma" panose="020B0604030504040204" pitchFamily="34" charset="0"/>
                          <a:cs typeface="Tahoma" panose="020B0604030504040204" pitchFamily="34" charset="0"/>
                        </a:rPr>
                        <a:t>Real</a:t>
                      </a:r>
                      <a:r>
                        <a:rPr sz="1400" spc="-35" dirty="0">
                          <a:solidFill>
                            <a:srgbClr val="404040"/>
                          </a:solidFill>
                          <a:latin typeface="Tahoma" panose="020B0604030504040204" pitchFamily="34" charset="0"/>
                          <a:ea typeface="Tahoma" panose="020B0604030504040204" pitchFamily="34" charset="0"/>
                          <a:cs typeface="Tahoma" panose="020B0604030504040204" pitchFamily="34" charset="0"/>
                        </a:rPr>
                        <a:t> </a:t>
                      </a:r>
                      <a:r>
                        <a:rPr sz="1400" spc="-20" dirty="0">
                          <a:solidFill>
                            <a:srgbClr val="404040"/>
                          </a:solidFill>
                          <a:latin typeface="Tahoma" panose="020B0604030504040204" pitchFamily="34" charset="0"/>
                          <a:ea typeface="Tahoma" panose="020B0604030504040204" pitchFamily="34" charset="0"/>
                          <a:cs typeface="Tahoma" panose="020B0604030504040204" pitchFamily="34" charset="0"/>
                        </a:rPr>
                        <a:t>Estat</a:t>
                      </a:r>
                      <a:r>
                        <a:rPr sz="1400" dirty="0">
                          <a:solidFill>
                            <a:srgbClr val="404040"/>
                          </a:solidFill>
                          <a:latin typeface="Tahoma" panose="020B0604030504040204" pitchFamily="34" charset="0"/>
                          <a:ea typeface="Tahoma" panose="020B0604030504040204" pitchFamily="34" charset="0"/>
                          <a:cs typeface="Tahoma" panose="020B0604030504040204" pitchFamily="34" charset="0"/>
                        </a:rPr>
                        <a:t>	</a:t>
                      </a:r>
                      <a:r>
                        <a:rPr sz="2100" b="1" spc="-30" baseline="1984" dirty="0">
                          <a:solidFill>
                            <a:srgbClr val="C45723"/>
                          </a:solidFill>
                          <a:latin typeface="Tahoma" panose="020B0604030504040204" pitchFamily="34" charset="0"/>
                          <a:ea typeface="Tahoma" panose="020B0604030504040204" pitchFamily="34" charset="0"/>
                          <a:cs typeface="Tahoma" panose="020B0604030504040204" pitchFamily="34" charset="0"/>
                        </a:rPr>
                        <a:t>2,50</a:t>
                      </a:r>
                      <a:endParaRPr sz="2100" baseline="1984">
                        <a:latin typeface="Tahoma" panose="020B0604030504040204" pitchFamily="34" charset="0"/>
                        <a:ea typeface="Tahoma" panose="020B0604030504040204" pitchFamily="34" charset="0"/>
                        <a:cs typeface="Tahoma" panose="020B0604030504040204" pitchFamily="34" charset="0"/>
                      </a:endParaRPr>
                    </a:p>
                  </a:txBody>
                  <a:tcPr marL="0" marR="0" marT="37465" marB="0">
                    <a:lnT w="19050">
                      <a:solidFill>
                        <a:srgbClr val="FFFFFF"/>
                      </a:solidFill>
                      <a:prstDash val="solid"/>
                    </a:lnT>
                    <a:lnB w="19050">
                      <a:solidFill>
                        <a:srgbClr val="FFFFFF"/>
                      </a:solidFill>
                      <a:prstDash val="solid"/>
                    </a:lnB>
                    <a:solidFill>
                      <a:srgbClr val="F1F1F1"/>
                    </a:solidFill>
                  </a:tcPr>
                </a:tc>
                <a:extLst>
                  <a:ext uri="{0D108BD9-81ED-4DB2-BD59-A6C34878D82A}">
                    <a16:rowId xmlns:a16="http://schemas.microsoft.com/office/drawing/2014/main" val="10011"/>
                  </a:ext>
                </a:extLst>
              </a:tr>
              <a:tr h="291465">
                <a:tc>
                  <a:txBody>
                    <a:bodyPr/>
                    <a:lstStyle/>
                    <a:p>
                      <a:pPr marR="1016000" algn="r">
                        <a:lnSpc>
                          <a:spcPct val="100000"/>
                        </a:lnSpc>
                        <a:spcBef>
                          <a:spcPts val="295"/>
                        </a:spcBef>
                        <a:tabLst>
                          <a:tab pos="1125220" algn="l"/>
                          <a:tab pos="3233420" algn="l"/>
                        </a:tabLst>
                      </a:pPr>
                      <a:r>
                        <a:rPr sz="2100" b="1" spc="-30" baseline="1984" dirty="0">
                          <a:solidFill>
                            <a:srgbClr val="C45723"/>
                          </a:solidFill>
                          <a:latin typeface="Tahoma" panose="020B0604030504040204" pitchFamily="34" charset="0"/>
                          <a:ea typeface="Tahoma" panose="020B0604030504040204" pitchFamily="34" charset="0"/>
                          <a:cs typeface="Tahoma" panose="020B0604030504040204" pitchFamily="34" charset="0"/>
                        </a:rPr>
                        <a:t>2,05</a:t>
                      </a:r>
                      <a:r>
                        <a:rPr sz="2100" b="1" baseline="1984" dirty="0">
                          <a:solidFill>
                            <a:srgbClr val="C45723"/>
                          </a:solidFill>
                          <a:latin typeface="Tahoma" panose="020B0604030504040204" pitchFamily="34" charset="0"/>
                          <a:ea typeface="Tahoma" panose="020B0604030504040204" pitchFamily="34" charset="0"/>
                          <a:cs typeface="Tahoma" panose="020B0604030504040204" pitchFamily="34" charset="0"/>
                        </a:rPr>
                        <a:t>	</a:t>
                      </a:r>
                      <a:r>
                        <a:rPr sz="1400" spc="-140" dirty="0">
                          <a:solidFill>
                            <a:srgbClr val="404040"/>
                          </a:solidFill>
                          <a:latin typeface="Tahoma" panose="020B0604030504040204" pitchFamily="34" charset="0"/>
                          <a:ea typeface="Tahoma" panose="020B0604030504040204" pitchFamily="34" charset="0"/>
                          <a:cs typeface="Tahoma" panose="020B0604030504040204" pitchFamily="34" charset="0"/>
                        </a:rPr>
                        <a:t>Jasa</a:t>
                      </a:r>
                      <a:r>
                        <a:rPr sz="1400" spc="-65" dirty="0">
                          <a:solidFill>
                            <a:srgbClr val="404040"/>
                          </a:solidFill>
                          <a:latin typeface="Tahoma" panose="020B0604030504040204" pitchFamily="34" charset="0"/>
                          <a:ea typeface="Tahoma" panose="020B0604030504040204" pitchFamily="34" charset="0"/>
                          <a:cs typeface="Tahoma" panose="020B0604030504040204" pitchFamily="34" charset="0"/>
                        </a:rPr>
                        <a:t> </a:t>
                      </a:r>
                      <a:r>
                        <a:rPr sz="1400" spc="-10" dirty="0">
                          <a:solidFill>
                            <a:srgbClr val="404040"/>
                          </a:solidFill>
                          <a:latin typeface="Tahoma" panose="020B0604030504040204" pitchFamily="34" charset="0"/>
                          <a:ea typeface="Tahoma" panose="020B0604030504040204" pitchFamily="34" charset="0"/>
                          <a:cs typeface="Tahoma" panose="020B0604030504040204" pitchFamily="34" charset="0"/>
                        </a:rPr>
                        <a:t>Lainnya</a:t>
                      </a:r>
                      <a:r>
                        <a:rPr sz="1400" dirty="0">
                          <a:solidFill>
                            <a:srgbClr val="404040"/>
                          </a:solidFill>
                          <a:latin typeface="Tahoma" panose="020B0604030504040204" pitchFamily="34" charset="0"/>
                          <a:ea typeface="Tahoma" panose="020B0604030504040204" pitchFamily="34" charset="0"/>
                          <a:cs typeface="Tahoma" panose="020B0604030504040204" pitchFamily="34" charset="0"/>
                        </a:rPr>
                        <a:t>	</a:t>
                      </a:r>
                      <a:r>
                        <a:rPr sz="2100" b="1" spc="-30" baseline="1984" dirty="0">
                          <a:solidFill>
                            <a:srgbClr val="C45723"/>
                          </a:solidFill>
                          <a:latin typeface="Tahoma" panose="020B0604030504040204" pitchFamily="34" charset="0"/>
                          <a:ea typeface="Tahoma" panose="020B0604030504040204" pitchFamily="34" charset="0"/>
                          <a:cs typeface="Tahoma" panose="020B0604030504040204" pitchFamily="34" charset="0"/>
                        </a:rPr>
                        <a:t>9,80</a:t>
                      </a:r>
                      <a:endParaRPr sz="2100" baseline="1984" dirty="0">
                        <a:latin typeface="Tahoma" panose="020B0604030504040204" pitchFamily="34" charset="0"/>
                        <a:ea typeface="Tahoma" panose="020B0604030504040204" pitchFamily="34" charset="0"/>
                        <a:cs typeface="Tahoma" panose="020B0604030504040204" pitchFamily="34" charset="0"/>
                      </a:endParaRPr>
                    </a:p>
                  </a:txBody>
                  <a:tcPr marL="0" marR="0" marT="37465" marB="0">
                    <a:lnT w="19050">
                      <a:solidFill>
                        <a:srgbClr val="FFFFFF"/>
                      </a:solidFill>
                      <a:prstDash val="solid"/>
                    </a:lnT>
                    <a:lnB w="19050">
                      <a:solidFill>
                        <a:srgbClr val="FFFFFF"/>
                      </a:solidFill>
                      <a:prstDash val="solid"/>
                    </a:lnB>
                    <a:solidFill>
                      <a:srgbClr val="F1F1F1"/>
                    </a:solidFill>
                  </a:tcPr>
                </a:tc>
                <a:extLst>
                  <a:ext uri="{0D108BD9-81ED-4DB2-BD59-A6C34878D82A}">
                    <a16:rowId xmlns:a16="http://schemas.microsoft.com/office/drawing/2014/main" val="10012"/>
                  </a:ext>
                </a:extLst>
              </a:tr>
              <a:tr h="291465">
                <a:tc>
                  <a:txBody>
                    <a:bodyPr/>
                    <a:lstStyle/>
                    <a:p>
                      <a:pPr marR="1083945" algn="r">
                        <a:lnSpc>
                          <a:spcPct val="100000"/>
                        </a:lnSpc>
                        <a:spcBef>
                          <a:spcPts val="295"/>
                        </a:spcBef>
                        <a:tabLst>
                          <a:tab pos="975994" algn="l"/>
                          <a:tab pos="3155950" algn="l"/>
                        </a:tabLst>
                      </a:pPr>
                      <a:r>
                        <a:rPr sz="2100" b="1" spc="-30" baseline="1984" dirty="0">
                          <a:solidFill>
                            <a:srgbClr val="C45723"/>
                          </a:solidFill>
                          <a:latin typeface="Tahoma" panose="020B0604030504040204" pitchFamily="34" charset="0"/>
                          <a:ea typeface="Tahoma" panose="020B0604030504040204" pitchFamily="34" charset="0"/>
                          <a:cs typeface="Tahoma" panose="020B0604030504040204" pitchFamily="34" charset="0"/>
                        </a:rPr>
                        <a:t>1,92</a:t>
                      </a:r>
                      <a:r>
                        <a:rPr sz="2100" b="1" baseline="1984" dirty="0">
                          <a:solidFill>
                            <a:srgbClr val="C45723"/>
                          </a:solidFill>
                          <a:latin typeface="Tahoma" panose="020B0604030504040204" pitchFamily="34" charset="0"/>
                          <a:ea typeface="Tahoma" panose="020B0604030504040204" pitchFamily="34" charset="0"/>
                          <a:cs typeface="Tahoma" panose="020B0604030504040204" pitchFamily="34" charset="0"/>
                        </a:rPr>
                        <a:t>	</a:t>
                      </a:r>
                      <a:r>
                        <a:rPr sz="1400" spc="-140" dirty="0">
                          <a:solidFill>
                            <a:srgbClr val="404040"/>
                          </a:solidFill>
                          <a:latin typeface="Tahoma" panose="020B0604030504040204" pitchFamily="34" charset="0"/>
                          <a:ea typeface="Tahoma" panose="020B0604030504040204" pitchFamily="34" charset="0"/>
                          <a:cs typeface="Tahoma" panose="020B0604030504040204" pitchFamily="34" charset="0"/>
                        </a:rPr>
                        <a:t>Jasa</a:t>
                      </a:r>
                      <a:r>
                        <a:rPr sz="1400" spc="-65" dirty="0">
                          <a:solidFill>
                            <a:srgbClr val="404040"/>
                          </a:solidFill>
                          <a:latin typeface="Tahoma" panose="020B0604030504040204" pitchFamily="34" charset="0"/>
                          <a:ea typeface="Tahoma" panose="020B0604030504040204" pitchFamily="34" charset="0"/>
                          <a:cs typeface="Tahoma" panose="020B0604030504040204" pitchFamily="34" charset="0"/>
                        </a:rPr>
                        <a:t> </a:t>
                      </a:r>
                      <a:r>
                        <a:rPr sz="1400" spc="-10" dirty="0">
                          <a:solidFill>
                            <a:srgbClr val="404040"/>
                          </a:solidFill>
                          <a:latin typeface="Tahoma" panose="020B0604030504040204" pitchFamily="34" charset="0"/>
                          <a:ea typeface="Tahoma" panose="020B0604030504040204" pitchFamily="34" charset="0"/>
                          <a:cs typeface="Tahoma" panose="020B0604030504040204" pitchFamily="34" charset="0"/>
                        </a:rPr>
                        <a:t>Perusahaan</a:t>
                      </a:r>
                      <a:r>
                        <a:rPr sz="1400" dirty="0">
                          <a:solidFill>
                            <a:srgbClr val="404040"/>
                          </a:solidFill>
                          <a:latin typeface="Tahoma" panose="020B0604030504040204" pitchFamily="34" charset="0"/>
                          <a:ea typeface="Tahoma" panose="020B0604030504040204" pitchFamily="34" charset="0"/>
                          <a:cs typeface="Tahoma" panose="020B0604030504040204" pitchFamily="34" charset="0"/>
                        </a:rPr>
                        <a:t>	</a:t>
                      </a:r>
                      <a:r>
                        <a:rPr sz="2100" b="1" spc="-30" baseline="1984" dirty="0">
                          <a:solidFill>
                            <a:srgbClr val="C45723"/>
                          </a:solidFill>
                          <a:latin typeface="Tahoma" panose="020B0604030504040204" pitchFamily="34" charset="0"/>
                          <a:ea typeface="Tahoma" panose="020B0604030504040204" pitchFamily="34" charset="0"/>
                          <a:cs typeface="Tahoma" panose="020B0604030504040204" pitchFamily="34" charset="0"/>
                        </a:rPr>
                        <a:t>8,38</a:t>
                      </a:r>
                      <a:endParaRPr sz="2100" baseline="1984">
                        <a:latin typeface="Tahoma" panose="020B0604030504040204" pitchFamily="34" charset="0"/>
                        <a:ea typeface="Tahoma" panose="020B0604030504040204" pitchFamily="34" charset="0"/>
                        <a:cs typeface="Tahoma" panose="020B0604030504040204" pitchFamily="34" charset="0"/>
                      </a:endParaRPr>
                    </a:p>
                  </a:txBody>
                  <a:tcPr marL="0" marR="0" marT="37465" marB="0">
                    <a:lnT w="19050">
                      <a:solidFill>
                        <a:srgbClr val="FFFFFF"/>
                      </a:solidFill>
                      <a:prstDash val="solid"/>
                    </a:lnT>
                    <a:lnB w="19050">
                      <a:solidFill>
                        <a:srgbClr val="FFFFFF"/>
                      </a:solidFill>
                      <a:prstDash val="solid"/>
                    </a:lnB>
                    <a:solidFill>
                      <a:srgbClr val="F1F1F1"/>
                    </a:solidFill>
                  </a:tcPr>
                </a:tc>
                <a:extLst>
                  <a:ext uri="{0D108BD9-81ED-4DB2-BD59-A6C34878D82A}">
                    <a16:rowId xmlns:a16="http://schemas.microsoft.com/office/drawing/2014/main" val="10013"/>
                  </a:ext>
                </a:extLst>
              </a:tr>
              <a:tr h="291465">
                <a:tc>
                  <a:txBody>
                    <a:bodyPr/>
                    <a:lstStyle/>
                    <a:p>
                      <a:pPr marR="1103630" algn="r">
                        <a:lnSpc>
                          <a:spcPct val="100000"/>
                        </a:lnSpc>
                        <a:spcBef>
                          <a:spcPts val="295"/>
                        </a:spcBef>
                        <a:tabLst>
                          <a:tab pos="968375" algn="l"/>
                          <a:tab pos="3091815" algn="l"/>
                        </a:tabLst>
                      </a:pPr>
                      <a:r>
                        <a:rPr sz="2100" b="1" spc="-30" baseline="1984" dirty="0">
                          <a:solidFill>
                            <a:srgbClr val="C45723"/>
                          </a:solidFill>
                          <a:latin typeface="Tahoma" panose="020B0604030504040204" pitchFamily="34" charset="0"/>
                          <a:ea typeface="Tahoma" panose="020B0604030504040204" pitchFamily="34" charset="0"/>
                          <a:cs typeface="Tahoma" panose="020B0604030504040204" pitchFamily="34" charset="0"/>
                        </a:rPr>
                        <a:t>1,26</a:t>
                      </a:r>
                      <a:r>
                        <a:rPr sz="2100" b="1" baseline="1984" dirty="0">
                          <a:solidFill>
                            <a:srgbClr val="C45723"/>
                          </a:solidFill>
                          <a:latin typeface="Tahoma" panose="020B0604030504040204" pitchFamily="34" charset="0"/>
                          <a:ea typeface="Tahoma" panose="020B0604030504040204" pitchFamily="34" charset="0"/>
                          <a:cs typeface="Tahoma" panose="020B0604030504040204" pitchFamily="34" charset="0"/>
                        </a:rPr>
                        <a:t>	</a:t>
                      </a:r>
                      <a:r>
                        <a:rPr sz="1400" spc="-140" dirty="0">
                          <a:solidFill>
                            <a:srgbClr val="404040"/>
                          </a:solidFill>
                          <a:latin typeface="Tahoma" panose="020B0604030504040204" pitchFamily="34" charset="0"/>
                          <a:ea typeface="Tahoma" panose="020B0604030504040204" pitchFamily="34" charset="0"/>
                          <a:cs typeface="Tahoma" panose="020B0604030504040204" pitchFamily="34" charset="0"/>
                        </a:rPr>
                        <a:t>Jasa</a:t>
                      </a:r>
                      <a:r>
                        <a:rPr sz="1400" spc="-65" dirty="0">
                          <a:solidFill>
                            <a:srgbClr val="404040"/>
                          </a:solidFill>
                          <a:latin typeface="Tahoma" panose="020B0604030504040204" pitchFamily="34" charset="0"/>
                          <a:ea typeface="Tahoma" panose="020B0604030504040204" pitchFamily="34" charset="0"/>
                          <a:cs typeface="Tahoma" panose="020B0604030504040204" pitchFamily="34" charset="0"/>
                        </a:rPr>
                        <a:t> </a:t>
                      </a:r>
                      <a:r>
                        <a:rPr sz="1400" spc="-10" dirty="0">
                          <a:solidFill>
                            <a:srgbClr val="404040"/>
                          </a:solidFill>
                          <a:latin typeface="Tahoma" panose="020B0604030504040204" pitchFamily="34" charset="0"/>
                          <a:ea typeface="Tahoma" panose="020B0604030504040204" pitchFamily="34" charset="0"/>
                          <a:cs typeface="Tahoma" panose="020B0604030504040204" pitchFamily="34" charset="0"/>
                        </a:rPr>
                        <a:t>Kesehatan</a:t>
                      </a:r>
                      <a:r>
                        <a:rPr sz="1400" dirty="0">
                          <a:solidFill>
                            <a:srgbClr val="404040"/>
                          </a:solidFill>
                          <a:latin typeface="Tahoma" panose="020B0604030504040204" pitchFamily="34" charset="0"/>
                          <a:ea typeface="Tahoma" panose="020B0604030504040204" pitchFamily="34" charset="0"/>
                          <a:cs typeface="Tahoma" panose="020B0604030504040204" pitchFamily="34" charset="0"/>
                        </a:rPr>
                        <a:t>	</a:t>
                      </a:r>
                      <a:r>
                        <a:rPr sz="2100" b="1" spc="-30" baseline="1984" dirty="0">
                          <a:solidFill>
                            <a:srgbClr val="C45723"/>
                          </a:solidFill>
                          <a:latin typeface="Tahoma" panose="020B0604030504040204" pitchFamily="34" charset="0"/>
                          <a:ea typeface="Tahoma" panose="020B0604030504040204" pitchFamily="34" charset="0"/>
                          <a:cs typeface="Tahoma" panose="020B0604030504040204" pitchFamily="34" charset="0"/>
                        </a:rPr>
                        <a:t>8,11</a:t>
                      </a:r>
                      <a:endParaRPr sz="2100" baseline="1984">
                        <a:latin typeface="Tahoma" panose="020B0604030504040204" pitchFamily="34" charset="0"/>
                        <a:ea typeface="Tahoma" panose="020B0604030504040204" pitchFamily="34" charset="0"/>
                        <a:cs typeface="Tahoma" panose="020B0604030504040204" pitchFamily="34" charset="0"/>
                      </a:endParaRPr>
                    </a:p>
                  </a:txBody>
                  <a:tcPr marL="0" marR="0" marT="37465" marB="0">
                    <a:lnT w="19050">
                      <a:solidFill>
                        <a:srgbClr val="FFFFFF"/>
                      </a:solidFill>
                      <a:prstDash val="solid"/>
                    </a:lnT>
                    <a:lnB w="19050">
                      <a:solidFill>
                        <a:srgbClr val="FFFFFF"/>
                      </a:solidFill>
                      <a:prstDash val="solid"/>
                    </a:lnB>
                    <a:solidFill>
                      <a:srgbClr val="F1F1F1"/>
                    </a:solidFill>
                  </a:tcPr>
                </a:tc>
                <a:extLst>
                  <a:ext uri="{0D108BD9-81ED-4DB2-BD59-A6C34878D82A}">
                    <a16:rowId xmlns:a16="http://schemas.microsoft.com/office/drawing/2014/main" val="10014"/>
                  </a:ext>
                </a:extLst>
              </a:tr>
              <a:tr h="291465">
                <a:tc>
                  <a:txBody>
                    <a:bodyPr/>
                    <a:lstStyle/>
                    <a:p>
                      <a:pPr marL="250190" algn="ctr">
                        <a:lnSpc>
                          <a:spcPct val="100000"/>
                        </a:lnSpc>
                        <a:spcBef>
                          <a:spcPts val="295"/>
                        </a:spcBef>
                        <a:tabLst>
                          <a:tab pos="917575" algn="l"/>
                          <a:tab pos="3164840" algn="l"/>
                        </a:tabLst>
                      </a:pPr>
                      <a:r>
                        <a:rPr sz="2100" b="1" spc="-30" baseline="1984" dirty="0">
                          <a:solidFill>
                            <a:srgbClr val="C45723"/>
                          </a:solidFill>
                          <a:latin typeface="Tahoma" panose="020B0604030504040204" pitchFamily="34" charset="0"/>
                          <a:ea typeface="Tahoma" panose="020B0604030504040204" pitchFamily="34" charset="0"/>
                          <a:cs typeface="Tahoma" panose="020B0604030504040204" pitchFamily="34" charset="0"/>
                        </a:rPr>
                        <a:t>1,03</a:t>
                      </a:r>
                      <a:r>
                        <a:rPr sz="2100" b="1" baseline="1984" dirty="0">
                          <a:solidFill>
                            <a:srgbClr val="C45723"/>
                          </a:solidFill>
                          <a:latin typeface="Tahoma" panose="020B0604030504040204" pitchFamily="34" charset="0"/>
                          <a:ea typeface="Tahoma" panose="020B0604030504040204" pitchFamily="34" charset="0"/>
                          <a:cs typeface="Tahoma" panose="020B0604030504040204" pitchFamily="34" charset="0"/>
                        </a:rPr>
                        <a:t>	</a:t>
                      </a:r>
                      <a:r>
                        <a:rPr sz="1400" spc="-150" dirty="0">
                          <a:solidFill>
                            <a:srgbClr val="404040"/>
                          </a:solidFill>
                          <a:latin typeface="Tahoma" panose="020B0604030504040204" pitchFamily="34" charset="0"/>
                          <a:ea typeface="Tahoma" panose="020B0604030504040204" pitchFamily="34" charset="0"/>
                          <a:cs typeface="Tahoma" panose="020B0604030504040204" pitchFamily="34" charset="0"/>
                        </a:rPr>
                        <a:t>Pengadaan</a:t>
                      </a:r>
                      <a:r>
                        <a:rPr sz="1400" spc="-50" dirty="0">
                          <a:solidFill>
                            <a:srgbClr val="404040"/>
                          </a:solidFill>
                          <a:latin typeface="Tahoma" panose="020B0604030504040204" pitchFamily="34" charset="0"/>
                          <a:ea typeface="Tahoma" panose="020B0604030504040204" pitchFamily="34" charset="0"/>
                          <a:cs typeface="Tahoma" panose="020B0604030504040204" pitchFamily="34" charset="0"/>
                        </a:rPr>
                        <a:t> </a:t>
                      </a:r>
                      <a:r>
                        <a:rPr sz="1400" spc="-100" dirty="0">
                          <a:solidFill>
                            <a:srgbClr val="404040"/>
                          </a:solidFill>
                          <a:latin typeface="Tahoma" panose="020B0604030504040204" pitchFamily="34" charset="0"/>
                          <a:ea typeface="Tahoma" panose="020B0604030504040204" pitchFamily="34" charset="0"/>
                          <a:cs typeface="Tahoma" panose="020B0604030504040204" pitchFamily="34" charset="0"/>
                        </a:rPr>
                        <a:t>Listrik</a:t>
                      </a:r>
                      <a:r>
                        <a:rPr sz="1400" spc="-55" dirty="0">
                          <a:solidFill>
                            <a:srgbClr val="404040"/>
                          </a:solidFill>
                          <a:latin typeface="Tahoma" panose="020B0604030504040204" pitchFamily="34" charset="0"/>
                          <a:ea typeface="Tahoma" panose="020B0604030504040204" pitchFamily="34" charset="0"/>
                          <a:cs typeface="Tahoma" panose="020B0604030504040204" pitchFamily="34" charset="0"/>
                        </a:rPr>
                        <a:t> </a:t>
                      </a:r>
                      <a:r>
                        <a:rPr sz="1400" spc="-185" dirty="0">
                          <a:solidFill>
                            <a:srgbClr val="404040"/>
                          </a:solidFill>
                          <a:latin typeface="Tahoma" panose="020B0604030504040204" pitchFamily="34" charset="0"/>
                          <a:ea typeface="Tahoma" panose="020B0604030504040204" pitchFamily="34" charset="0"/>
                          <a:cs typeface="Tahoma" panose="020B0604030504040204" pitchFamily="34" charset="0"/>
                        </a:rPr>
                        <a:t>&amp;</a:t>
                      </a:r>
                      <a:r>
                        <a:rPr sz="1400" spc="-60" dirty="0">
                          <a:solidFill>
                            <a:srgbClr val="404040"/>
                          </a:solidFill>
                          <a:latin typeface="Tahoma" panose="020B0604030504040204" pitchFamily="34" charset="0"/>
                          <a:ea typeface="Tahoma" panose="020B0604030504040204" pitchFamily="34" charset="0"/>
                          <a:cs typeface="Tahoma" panose="020B0604030504040204" pitchFamily="34" charset="0"/>
                        </a:rPr>
                        <a:t> </a:t>
                      </a:r>
                      <a:r>
                        <a:rPr sz="1400" spc="-25" dirty="0">
                          <a:solidFill>
                            <a:srgbClr val="404040"/>
                          </a:solidFill>
                          <a:latin typeface="Tahoma" panose="020B0604030504040204" pitchFamily="34" charset="0"/>
                          <a:ea typeface="Tahoma" panose="020B0604030504040204" pitchFamily="34" charset="0"/>
                          <a:cs typeface="Tahoma" panose="020B0604030504040204" pitchFamily="34" charset="0"/>
                        </a:rPr>
                        <a:t>Gas</a:t>
                      </a:r>
                      <a:r>
                        <a:rPr sz="1400" dirty="0">
                          <a:solidFill>
                            <a:srgbClr val="404040"/>
                          </a:solidFill>
                          <a:latin typeface="Tahoma" panose="020B0604030504040204" pitchFamily="34" charset="0"/>
                          <a:ea typeface="Tahoma" panose="020B0604030504040204" pitchFamily="34" charset="0"/>
                          <a:cs typeface="Tahoma" panose="020B0604030504040204" pitchFamily="34" charset="0"/>
                        </a:rPr>
                        <a:t>	</a:t>
                      </a:r>
                      <a:r>
                        <a:rPr sz="2100" b="1" spc="-30" baseline="1984" dirty="0">
                          <a:solidFill>
                            <a:srgbClr val="C45723"/>
                          </a:solidFill>
                          <a:latin typeface="Tahoma" panose="020B0604030504040204" pitchFamily="34" charset="0"/>
                          <a:ea typeface="Tahoma" panose="020B0604030504040204" pitchFamily="34" charset="0"/>
                          <a:cs typeface="Tahoma" panose="020B0604030504040204" pitchFamily="34" charset="0"/>
                        </a:rPr>
                        <a:t>4,77</a:t>
                      </a:r>
                      <a:endParaRPr sz="2100" baseline="1984">
                        <a:latin typeface="Tahoma" panose="020B0604030504040204" pitchFamily="34" charset="0"/>
                        <a:ea typeface="Tahoma" panose="020B0604030504040204" pitchFamily="34" charset="0"/>
                        <a:cs typeface="Tahoma" panose="020B0604030504040204" pitchFamily="34" charset="0"/>
                      </a:endParaRPr>
                    </a:p>
                  </a:txBody>
                  <a:tcPr marL="0" marR="0" marT="37465" marB="0">
                    <a:lnT w="19050">
                      <a:solidFill>
                        <a:srgbClr val="FFFFFF"/>
                      </a:solidFill>
                      <a:prstDash val="solid"/>
                    </a:lnT>
                    <a:lnB w="19050">
                      <a:solidFill>
                        <a:srgbClr val="FFFFFF"/>
                      </a:solidFill>
                      <a:prstDash val="solid"/>
                    </a:lnB>
                    <a:solidFill>
                      <a:srgbClr val="F1F1F1"/>
                    </a:solidFill>
                  </a:tcPr>
                </a:tc>
                <a:extLst>
                  <a:ext uri="{0D108BD9-81ED-4DB2-BD59-A6C34878D82A}">
                    <a16:rowId xmlns:a16="http://schemas.microsoft.com/office/drawing/2014/main" val="10015"/>
                  </a:ext>
                </a:extLst>
              </a:tr>
              <a:tr h="386080">
                <a:tc>
                  <a:txBody>
                    <a:bodyPr/>
                    <a:lstStyle/>
                    <a:p>
                      <a:pPr marL="169545" algn="ctr">
                        <a:lnSpc>
                          <a:spcPct val="100000"/>
                        </a:lnSpc>
                        <a:spcBef>
                          <a:spcPts val="295"/>
                        </a:spcBef>
                        <a:tabLst>
                          <a:tab pos="1094105" algn="l"/>
                          <a:tab pos="2858770" algn="l"/>
                        </a:tabLst>
                      </a:pPr>
                      <a:r>
                        <a:rPr sz="2100" b="1" spc="-30" baseline="1984" dirty="0">
                          <a:solidFill>
                            <a:srgbClr val="C45723"/>
                          </a:solidFill>
                          <a:latin typeface="Tahoma" panose="020B0604030504040204" pitchFamily="34" charset="0"/>
                          <a:ea typeface="Tahoma" panose="020B0604030504040204" pitchFamily="34" charset="0"/>
                          <a:cs typeface="Tahoma" panose="020B0604030504040204" pitchFamily="34" charset="0"/>
                        </a:rPr>
                        <a:t>0,06</a:t>
                      </a:r>
                      <a:r>
                        <a:rPr sz="2100" b="1" baseline="1984" dirty="0">
                          <a:solidFill>
                            <a:srgbClr val="C45723"/>
                          </a:solidFill>
                          <a:latin typeface="Tahoma" panose="020B0604030504040204" pitchFamily="34" charset="0"/>
                          <a:ea typeface="Tahoma" panose="020B0604030504040204" pitchFamily="34" charset="0"/>
                          <a:cs typeface="Tahoma" panose="020B0604030504040204" pitchFamily="34" charset="0"/>
                        </a:rPr>
                        <a:t>	</a:t>
                      </a:r>
                      <a:r>
                        <a:rPr sz="1400" spc="-155" dirty="0">
                          <a:solidFill>
                            <a:srgbClr val="404040"/>
                          </a:solidFill>
                          <a:latin typeface="Tahoma" panose="020B0604030504040204" pitchFamily="34" charset="0"/>
                          <a:ea typeface="Tahoma" panose="020B0604030504040204" pitchFamily="34" charset="0"/>
                          <a:cs typeface="Tahoma" panose="020B0604030504040204" pitchFamily="34" charset="0"/>
                        </a:rPr>
                        <a:t>Pengadaan</a:t>
                      </a:r>
                      <a:r>
                        <a:rPr sz="1400" spc="-65" dirty="0">
                          <a:solidFill>
                            <a:srgbClr val="404040"/>
                          </a:solidFill>
                          <a:latin typeface="Tahoma" panose="020B0604030504040204" pitchFamily="34" charset="0"/>
                          <a:ea typeface="Tahoma" panose="020B0604030504040204" pitchFamily="34" charset="0"/>
                          <a:cs typeface="Tahoma" panose="020B0604030504040204" pitchFamily="34" charset="0"/>
                        </a:rPr>
                        <a:t> </a:t>
                      </a:r>
                      <a:r>
                        <a:rPr sz="1400" spc="-25" dirty="0">
                          <a:solidFill>
                            <a:srgbClr val="404040"/>
                          </a:solidFill>
                          <a:latin typeface="Tahoma" panose="020B0604030504040204" pitchFamily="34" charset="0"/>
                          <a:ea typeface="Tahoma" panose="020B0604030504040204" pitchFamily="34" charset="0"/>
                          <a:cs typeface="Tahoma" panose="020B0604030504040204" pitchFamily="34" charset="0"/>
                        </a:rPr>
                        <a:t>Air</a:t>
                      </a:r>
                      <a:r>
                        <a:rPr sz="1400" dirty="0">
                          <a:solidFill>
                            <a:srgbClr val="404040"/>
                          </a:solidFill>
                          <a:latin typeface="Tahoma" panose="020B0604030504040204" pitchFamily="34" charset="0"/>
                          <a:ea typeface="Tahoma" panose="020B0604030504040204" pitchFamily="34" charset="0"/>
                          <a:cs typeface="Tahoma" panose="020B0604030504040204" pitchFamily="34" charset="0"/>
                        </a:rPr>
                        <a:t>	</a:t>
                      </a:r>
                      <a:r>
                        <a:rPr sz="2100" b="1" spc="-30" baseline="1984" dirty="0">
                          <a:solidFill>
                            <a:srgbClr val="C45723"/>
                          </a:solidFill>
                          <a:latin typeface="Tahoma" panose="020B0604030504040204" pitchFamily="34" charset="0"/>
                          <a:ea typeface="Tahoma" panose="020B0604030504040204" pitchFamily="34" charset="0"/>
                          <a:cs typeface="Tahoma" panose="020B0604030504040204" pitchFamily="34" charset="0"/>
                        </a:rPr>
                        <a:t>1,56</a:t>
                      </a:r>
                      <a:endParaRPr sz="2100" baseline="1984" dirty="0">
                        <a:latin typeface="Tahoma" panose="020B0604030504040204" pitchFamily="34" charset="0"/>
                        <a:ea typeface="Tahoma" panose="020B0604030504040204" pitchFamily="34" charset="0"/>
                        <a:cs typeface="Tahoma" panose="020B0604030504040204" pitchFamily="34" charset="0"/>
                      </a:endParaRPr>
                    </a:p>
                  </a:txBody>
                  <a:tcPr marL="0" marR="0" marT="37465" marB="0">
                    <a:lnT w="19050">
                      <a:solidFill>
                        <a:srgbClr val="FFFFFF"/>
                      </a:solidFill>
                      <a:prstDash val="solid"/>
                    </a:lnT>
                    <a:solidFill>
                      <a:srgbClr val="F1F1F1"/>
                    </a:solidFill>
                  </a:tcPr>
                </a:tc>
                <a:extLst>
                  <a:ext uri="{0D108BD9-81ED-4DB2-BD59-A6C34878D82A}">
                    <a16:rowId xmlns:a16="http://schemas.microsoft.com/office/drawing/2014/main" val="10016"/>
                  </a:ext>
                </a:extLst>
              </a:tr>
            </a:tbl>
          </a:graphicData>
        </a:graphic>
      </p:graphicFrame>
      <p:sp>
        <p:nvSpPr>
          <p:cNvPr id="4" name="object 4"/>
          <p:cNvSpPr/>
          <p:nvPr/>
        </p:nvSpPr>
        <p:spPr>
          <a:xfrm>
            <a:off x="4569586" y="5026875"/>
            <a:ext cx="526967" cy="182245"/>
          </a:xfrm>
          <a:custGeom>
            <a:avLst/>
            <a:gdLst/>
            <a:ahLst/>
            <a:cxnLst/>
            <a:rect l="l" t="t" r="r" b="b"/>
            <a:pathLst>
              <a:path w="467360" h="182245">
                <a:moveTo>
                  <a:pt x="466890" y="0"/>
                </a:moveTo>
                <a:lnTo>
                  <a:pt x="0" y="0"/>
                </a:lnTo>
                <a:lnTo>
                  <a:pt x="0" y="182156"/>
                </a:lnTo>
                <a:lnTo>
                  <a:pt x="466890" y="182156"/>
                </a:lnTo>
                <a:lnTo>
                  <a:pt x="466890" y="0"/>
                </a:lnTo>
                <a:close/>
              </a:path>
            </a:pathLst>
          </a:custGeom>
          <a:solidFill>
            <a:srgbClr val="C45723"/>
          </a:solidFill>
        </p:spPr>
        <p:txBody>
          <a:bodyPr wrap="square" lIns="0" tIns="0" rIns="0" bIns="0" rtlCol="0"/>
          <a:lstStyle/>
          <a:p>
            <a:endParaRPr/>
          </a:p>
        </p:txBody>
      </p:sp>
      <p:sp>
        <p:nvSpPr>
          <p:cNvPr id="5" name="object 5"/>
          <p:cNvSpPr/>
          <p:nvPr/>
        </p:nvSpPr>
        <p:spPr>
          <a:xfrm>
            <a:off x="4569586" y="4444072"/>
            <a:ext cx="460381" cy="182245"/>
          </a:xfrm>
          <a:custGeom>
            <a:avLst/>
            <a:gdLst/>
            <a:ahLst/>
            <a:cxnLst/>
            <a:rect l="l" t="t" r="r" b="b"/>
            <a:pathLst>
              <a:path w="408304" h="182245">
                <a:moveTo>
                  <a:pt x="407809" y="0"/>
                </a:moveTo>
                <a:lnTo>
                  <a:pt x="0" y="0"/>
                </a:lnTo>
                <a:lnTo>
                  <a:pt x="0" y="182156"/>
                </a:lnTo>
                <a:lnTo>
                  <a:pt x="407809" y="182156"/>
                </a:lnTo>
                <a:lnTo>
                  <a:pt x="407809" y="0"/>
                </a:lnTo>
                <a:close/>
              </a:path>
            </a:pathLst>
          </a:custGeom>
          <a:solidFill>
            <a:srgbClr val="C45723"/>
          </a:solidFill>
        </p:spPr>
        <p:txBody>
          <a:bodyPr wrap="square" lIns="0" tIns="0" rIns="0" bIns="0" rtlCol="0"/>
          <a:lstStyle/>
          <a:p>
            <a:endParaRPr/>
          </a:p>
        </p:txBody>
      </p:sp>
      <p:sp>
        <p:nvSpPr>
          <p:cNvPr id="6" name="object 6"/>
          <p:cNvSpPr/>
          <p:nvPr/>
        </p:nvSpPr>
        <p:spPr>
          <a:xfrm>
            <a:off x="4569586" y="3569677"/>
            <a:ext cx="254892" cy="182245"/>
          </a:xfrm>
          <a:custGeom>
            <a:avLst/>
            <a:gdLst/>
            <a:ahLst/>
            <a:cxnLst/>
            <a:rect l="l" t="t" r="r" b="b"/>
            <a:pathLst>
              <a:path w="226060" h="182245">
                <a:moveTo>
                  <a:pt x="225818" y="0"/>
                </a:moveTo>
                <a:lnTo>
                  <a:pt x="0" y="0"/>
                </a:lnTo>
                <a:lnTo>
                  <a:pt x="0" y="182156"/>
                </a:lnTo>
                <a:lnTo>
                  <a:pt x="225818" y="182156"/>
                </a:lnTo>
                <a:lnTo>
                  <a:pt x="225818" y="0"/>
                </a:lnTo>
                <a:close/>
              </a:path>
            </a:pathLst>
          </a:custGeom>
          <a:solidFill>
            <a:srgbClr val="FDBC25"/>
          </a:solidFill>
        </p:spPr>
        <p:txBody>
          <a:bodyPr wrap="square" lIns="0" tIns="0" rIns="0" bIns="0" rtlCol="0"/>
          <a:lstStyle/>
          <a:p>
            <a:endParaRPr/>
          </a:p>
        </p:txBody>
      </p:sp>
      <p:sp>
        <p:nvSpPr>
          <p:cNvPr id="7" name="object 7"/>
          <p:cNvSpPr/>
          <p:nvPr/>
        </p:nvSpPr>
        <p:spPr>
          <a:xfrm>
            <a:off x="4569585" y="2986747"/>
            <a:ext cx="466825" cy="182245"/>
          </a:xfrm>
          <a:custGeom>
            <a:avLst/>
            <a:gdLst/>
            <a:ahLst/>
            <a:cxnLst/>
            <a:rect l="l" t="t" r="r" b="b"/>
            <a:pathLst>
              <a:path w="414020" h="182244">
                <a:moveTo>
                  <a:pt x="414007" y="0"/>
                </a:moveTo>
                <a:lnTo>
                  <a:pt x="0" y="0"/>
                </a:lnTo>
                <a:lnTo>
                  <a:pt x="0" y="182156"/>
                </a:lnTo>
                <a:lnTo>
                  <a:pt x="414007" y="182156"/>
                </a:lnTo>
                <a:lnTo>
                  <a:pt x="414007" y="0"/>
                </a:lnTo>
                <a:close/>
              </a:path>
            </a:pathLst>
          </a:custGeom>
          <a:solidFill>
            <a:srgbClr val="C45723"/>
          </a:solidFill>
        </p:spPr>
        <p:txBody>
          <a:bodyPr wrap="square" lIns="0" tIns="0" rIns="0" bIns="0" rtlCol="0"/>
          <a:lstStyle/>
          <a:p>
            <a:endParaRPr/>
          </a:p>
        </p:txBody>
      </p:sp>
      <p:sp>
        <p:nvSpPr>
          <p:cNvPr id="8" name="object 8"/>
          <p:cNvSpPr/>
          <p:nvPr/>
        </p:nvSpPr>
        <p:spPr>
          <a:xfrm>
            <a:off x="4568951" y="6192011"/>
            <a:ext cx="84487" cy="182880"/>
          </a:xfrm>
          <a:custGeom>
            <a:avLst/>
            <a:gdLst/>
            <a:ahLst/>
            <a:cxnLst/>
            <a:rect l="l" t="t" r="r" b="b"/>
            <a:pathLst>
              <a:path w="74929" h="182879">
                <a:moveTo>
                  <a:pt x="74675" y="0"/>
                </a:moveTo>
                <a:lnTo>
                  <a:pt x="0" y="0"/>
                </a:lnTo>
                <a:lnTo>
                  <a:pt x="0" y="182879"/>
                </a:lnTo>
                <a:lnTo>
                  <a:pt x="74675" y="182879"/>
                </a:lnTo>
                <a:lnTo>
                  <a:pt x="74675" y="0"/>
                </a:lnTo>
                <a:close/>
              </a:path>
            </a:pathLst>
          </a:custGeom>
          <a:solidFill>
            <a:srgbClr val="FDBC25"/>
          </a:solidFill>
        </p:spPr>
        <p:txBody>
          <a:bodyPr wrap="square" lIns="0" tIns="0" rIns="0" bIns="0" rtlCol="0"/>
          <a:lstStyle/>
          <a:p>
            <a:endParaRPr/>
          </a:p>
        </p:txBody>
      </p:sp>
      <p:sp>
        <p:nvSpPr>
          <p:cNvPr id="9" name="object 9"/>
          <p:cNvSpPr/>
          <p:nvPr/>
        </p:nvSpPr>
        <p:spPr>
          <a:xfrm>
            <a:off x="4568952" y="5900928"/>
            <a:ext cx="257756" cy="182880"/>
          </a:xfrm>
          <a:custGeom>
            <a:avLst/>
            <a:gdLst/>
            <a:ahLst/>
            <a:cxnLst/>
            <a:rect l="l" t="t" r="r" b="b"/>
            <a:pathLst>
              <a:path w="228600" h="182879">
                <a:moveTo>
                  <a:pt x="228600" y="0"/>
                </a:moveTo>
                <a:lnTo>
                  <a:pt x="0" y="0"/>
                </a:lnTo>
                <a:lnTo>
                  <a:pt x="0" y="182880"/>
                </a:lnTo>
                <a:lnTo>
                  <a:pt x="228600" y="182880"/>
                </a:lnTo>
                <a:lnTo>
                  <a:pt x="228600" y="0"/>
                </a:lnTo>
                <a:close/>
              </a:path>
            </a:pathLst>
          </a:custGeom>
          <a:solidFill>
            <a:srgbClr val="FDBC25"/>
          </a:solidFill>
        </p:spPr>
        <p:txBody>
          <a:bodyPr wrap="square" lIns="0" tIns="0" rIns="0" bIns="0" rtlCol="0"/>
          <a:lstStyle/>
          <a:p>
            <a:endParaRPr/>
          </a:p>
        </p:txBody>
      </p:sp>
      <p:sp>
        <p:nvSpPr>
          <p:cNvPr id="10" name="object 10"/>
          <p:cNvSpPr/>
          <p:nvPr/>
        </p:nvSpPr>
        <p:spPr>
          <a:xfrm>
            <a:off x="4568951" y="5609844"/>
            <a:ext cx="436753" cy="182880"/>
          </a:xfrm>
          <a:custGeom>
            <a:avLst/>
            <a:gdLst/>
            <a:ahLst/>
            <a:cxnLst/>
            <a:rect l="l" t="t" r="r" b="b"/>
            <a:pathLst>
              <a:path w="387350" h="182879">
                <a:moveTo>
                  <a:pt x="387096" y="0"/>
                </a:moveTo>
                <a:lnTo>
                  <a:pt x="0" y="0"/>
                </a:lnTo>
                <a:lnTo>
                  <a:pt x="0" y="182879"/>
                </a:lnTo>
                <a:lnTo>
                  <a:pt x="387096" y="182879"/>
                </a:lnTo>
                <a:lnTo>
                  <a:pt x="387096" y="0"/>
                </a:lnTo>
                <a:close/>
              </a:path>
            </a:pathLst>
          </a:custGeom>
          <a:solidFill>
            <a:srgbClr val="FDBC25"/>
          </a:solidFill>
        </p:spPr>
        <p:txBody>
          <a:bodyPr wrap="square" lIns="0" tIns="0" rIns="0" bIns="0" rtlCol="0"/>
          <a:lstStyle/>
          <a:p>
            <a:endParaRPr/>
          </a:p>
        </p:txBody>
      </p:sp>
      <p:sp>
        <p:nvSpPr>
          <p:cNvPr id="11" name="object 11"/>
          <p:cNvSpPr/>
          <p:nvPr/>
        </p:nvSpPr>
        <p:spPr>
          <a:xfrm>
            <a:off x="4568952" y="5318759"/>
            <a:ext cx="450357" cy="181610"/>
          </a:xfrm>
          <a:custGeom>
            <a:avLst/>
            <a:gdLst/>
            <a:ahLst/>
            <a:cxnLst/>
            <a:rect l="l" t="t" r="r" b="b"/>
            <a:pathLst>
              <a:path w="399414" h="181610">
                <a:moveTo>
                  <a:pt x="399288" y="0"/>
                </a:moveTo>
                <a:lnTo>
                  <a:pt x="0" y="0"/>
                </a:lnTo>
                <a:lnTo>
                  <a:pt x="0" y="181355"/>
                </a:lnTo>
                <a:lnTo>
                  <a:pt x="399288" y="181355"/>
                </a:lnTo>
                <a:lnTo>
                  <a:pt x="399288" y="0"/>
                </a:lnTo>
                <a:close/>
              </a:path>
            </a:pathLst>
          </a:custGeom>
          <a:solidFill>
            <a:srgbClr val="FDBC25"/>
          </a:solidFill>
        </p:spPr>
        <p:txBody>
          <a:bodyPr wrap="square" lIns="0" tIns="0" rIns="0" bIns="0" rtlCol="0"/>
          <a:lstStyle/>
          <a:p>
            <a:endParaRPr/>
          </a:p>
        </p:txBody>
      </p:sp>
      <p:sp>
        <p:nvSpPr>
          <p:cNvPr id="12" name="object 12"/>
          <p:cNvSpPr/>
          <p:nvPr/>
        </p:nvSpPr>
        <p:spPr>
          <a:xfrm>
            <a:off x="4568952" y="4735067"/>
            <a:ext cx="136038" cy="182880"/>
          </a:xfrm>
          <a:custGeom>
            <a:avLst/>
            <a:gdLst/>
            <a:ahLst/>
            <a:cxnLst/>
            <a:rect l="l" t="t" r="r" b="b"/>
            <a:pathLst>
              <a:path w="120650" h="182879">
                <a:moveTo>
                  <a:pt x="120396" y="0"/>
                </a:moveTo>
                <a:lnTo>
                  <a:pt x="0" y="0"/>
                </a:lnTo>
                <a:lnTo>
                  <a:pt x="0" y="182879"/>
                </a:lnTo>
                <a:lnTo>
                  <a:pt x="120396" y="182879"/>
                </a:lnTo>
                <a:lnTo>
                  <a:pt x="120396" y="0"/>
                </a:lnTo>
                <a:close/>
              </a:path>
            </a:pathLst>
          </a:custGeom>
          <a:solidFill>
            <a:srgbClr val="FDBC25"/>
          </a:solidFill>
        </p:spPr>
        <p:txBody>
          <a:bodyPr wrap="square" lIns="0" tIns="0" rIns="0" bIns="0" rtlCol="0"/>
          <a:lstStyle/>
          <a:p>
            <a:endParaRPr/>
          </a:p>
        </p:txBody>
      </p:sp>
      <p:sp>
        <p:nvSpPr>
          <p:cNvPr id="13" name="object 13"/>
          <p:cNvSpPr/>
          <p:nvPr/>
        </p:nvSpPr>
        <p:spPr>
          <a:xfrm>
            <a:off x="4568951" y="4152900"/>
            <a:ext cx="203341" cy="181610"/>
          </a:xfrm>
          <a:custGeom>
            <a:avLst/>
            <a:gdLst/>
            <a:ahLst/>
            <a:cxnLst/>
            <a:rect l="l" t="t" r="r" b="b"/>
            <a:pathLst>
              <a:path w="180339" h="181610">
                <a:moveTo>
                  <a:pt x="179832" y="0"/>
                </a:moveTo>
                <a:lnTo>
                  <a:pt x="0" y="0"/>
                </a:lnTo>
                <a:lnTo>
                  <a:pt x="0" y="181356"/>
                </a:lnTo>
                <a:lnTo>
                  <a:pt x="179832" y="181356"/>
                </a:lnTo>
                <a:lnTo>
                  <a:pt x="179832" y="0"/>
                </a:lnTo>
                <a:close/>
              </a:path>
            </a:pathLst>
          </a:custGeom>
          <a:solidFill>
            <a:srgbClr val="FDBC25"/>
          </a:solidFill>
        </p:spPr>
        <p:txBody>
          <a:bodyPr wrap="square" lIns="0" tIns="0" rIns="0" bIns="0" rtlCol="0"/>
          <a:lstStyle/>
          <a:p>
            <a:endParaRPr/>
          </a:p>
        </p:txBody>
      </p:sp>
      <p:sp>
        <p:nvSpPr>
          <p:cNvPr id="14" name="object 14"/>
          <p:cNvSpPr/>
          <p:nvPr/>
        </p:nvSpPr>
        <p:spPr>
          <a:xfrm>
            <a:off x="4568951" y="3861815"/>
            <a:ext cx="343675" cy="181610"/>
          </a:xfrm>
          <a:custGeom>
            <a:avLst/>
            <a:gdLst/>
            <a:ahLst/>
            <a:cxnLst/>
            <a:rect l="l" t="t" r="r" b="b"/>
            <a:pathLst>
              <a:path w="304800" h="181610">
                <a:moveTo>
                  <a:pt x="304800" y="0"/>
                </a:moveTo>
                <a:lnTo>
                  <a:pt x="0" y="0"/>
                </a:lnTo>
                <a:lnTo>
                  <a:pt x="0" y="181355"/>
                </a:lnTo>
                <a:lnTo>
                  <a:pt x="304800" y="181355"/>
                </a:lnTo>
                <a:lnTo>
                  <a:pt x="304800" y="0"/>
                </a:lnTo>
                <a:close/>
              </a:path>
            </a:pathLst>
          </a:custGeom>
          <a:solidFill>
            <a:srgbClr val="FDBC25"/>
          </a:solidFill>
        </p:spPr>
        <p:txBody>
          <a:bodyPr wrap="square" lIns="0" tIns="0" rIns="0" bIns="0" rtlCol="0"/>
          <a:lstStyle/>
          <a:p>
            <a:endParaRPr/>
          </a:p>
        </p:txBody>
      </p:sp>
      <p:sp>
        <p:nvSpPr>
          <p:cNvPr id="15" name="object 15"/>
          <p:cNvSpPr/>
          <p:nvPr/>
        </p:nvSpPr>
        <p:spPr>
          <a:xfrm>
            <a:off x="4568952" y="3278123"/>
            <a:ext cx="407398" cy="182880"/>
          </a:xfrm>
          <a:custGeom>
            <a:avLst/>
            <a:gdLst/>
            <a:ahLst/>
            <a:cxnLst/>
            <a:rect l="l" t="t" r="r" b="b"/>
            <a:pathLst>
              <a:path w="361314" h="182879">
                <a:moveTo>
                  <a:pt x="361188" y="0"/>
                </a:moveTo>
                <a:lnTo>
                  <a:pt x="0" y="0"/>
                </a:lnTo>
                <a:lnTo>
                  <a:pt x="0" y="182879"/>
                </a:lnTo>
                <a:lnTo>
                  <a:pt x="361188" y="182879"/>
                </a:lnTo>
                <a:lnTo>
                  <a:pt x="361188" y="0"/>
                </a:lnTo>
                <a:close/>
              </a:path>
            </a:pathLst>
          </a:custGeom>
          <a:solidFill>
            <a:srgbClr val="FDBC25"/>
          </a:solidFill>
        </p:spPr>
        <p:txBody>
          <a:bodyPr wrap="square" lIns="0" tIns="0" rIns="0" bIns="0" rtlCol="0"/>
          <a:lstStyle/>
          <a:p>
            <a:endParaRPr/>
          </a:p>
        </p:txBody>
      </p:sp>
      <p:sp>
        <p:nvSpPr>
          <p:cNvPr id="16" name="object 16"/>
          <p:cNvSpPr/>
          <p:nvPr/>
        </p:nvSpPr>
        <p:spPr>
          <a:xfrm>
            <a:off x="4568952" y="2695955"/>
            <a:ext cx="264916" cy="181610"/>
          </a:xfrm>
          <a:custGeom>
            <a:avLst/>
            <a:gdLst/>
            <a:ahLst/>
            <a:cxnLst/>
            <a:rect l="l" t="t" r="r" b="b"/>
            <a:pathLst>
              <a:path w="234950" h="181610">
                <a:moveTo>
                  <a:pt x="234696" y="0"/>
                </a:moveTo>
                <a:lnTo>
                  <a:pt x="0" y="0"/>
                </a:lnTo>
                <a:lnTo>
                  <a:pt x="0" y="181356"/>
                </a:lnTo>
                <a:lnTo>
                  <a:pt x="234696" y="181356"/>
                </a:lnTo>
                <a:lnTo>
                  <a:pt x="234696" y="0"/>
                </a:lnTo>
                <a:close/>
              </a:path>
            </a:pathLst>
          </a:custGeom>
          <a:solidFill>
            <a:srgbClr val="FDBC25"/>
          </a:solidFill>
        </p:spPr>
        <p:txBody>
          <a:bodyPr wrap="square" lIns="0" tIns="0" rIns="0" bIns="0" rtlCol="0"/>
          <a:lstStyle/>
          <a:p>
            <a:endParaRPr/>
          </a:p>
        </p:txBody>
      </p:sp>
      <p:sp>
        <p:nvSpPr>
          <p:cNvPr id="17" name="object 17"/>
          <p:cNvSpPr/>
          <p:nvPr/>
        </p:nvSpPr>
        <p:spPr>
          <a:xfrm>
            <a:off x="4568952" y="2403348"/>
            <a:ext cx="378042" cy="182880"/>
          </a:xfrm>
          <a:custGeom>
            <a:avLst/>
            <a:gdLst/>
            <a:ahLst/>
            <a:cxnLst/>
            <a:rect l="l" t="t" r="r" b="b"/>
            <a:pathLst>
              <a:path w="335279" h="182880">
                <a:moveTo>
                  <a:pt x="335280" y="0"/>
                </a:moveTo>
                <a:lnTo>
                  <a:pt x="0" y="0"/>
                </a:lnTo>
                <a:lnTo>
                  <a:pt x="0" y="182879"/>
                </a:lnTo>
                <a:lnTo>
                  <a:pt x="335280" y="182879"/>
                </a:lnTo>
                <a:lnTo>
                  <a:pt x="335280" y="0"/>
                </a:lnTo>
                <a:close/>
              </a:path>
            </a:pathLst>
          </a:custGeom>
          <a:solidFill>
            <a:srgbClr val="FDBC25"/>
          </a:solidFill>
        </p:spPr>
        <p:txBody>
          <a:bodyPr wrap="square" lIns="0" tIns="0" rIns="0" bIns="0" rtlCol="0"/>
          <a:lstStyle/>
          <a:p>
            <a:endParaRPr/>
          </a:p>
        </p:txBody>
      </p:sp>
      <p:sp>
        <p:nvSpPr>
          <p:cNvPr id="18" name="object 18"/>
          <p:cNvSpPr/>
          <p:nvPr/>
        </p:nvSpPr>
        <p:spPr>
          <a:xfrm>
            <a:off x="4568951" y="2112264"/>
            <a:ext cx="45719" cy="182880"/>
          </a:xfrm>
          <a:custGeom>
            <a:avLst/>
            <a:gdLst/>
            <a:ahLst/>
            <a:cxnLst/>
            <a:rect l="l" t="t" r="r" b="b"/>
            <a:pathLst>
              <a:path w="32385" h="182880">
                <a:moveTo>
                  <a:pt x="32003" y="0"/>
                </a:moveTo>
                <a:lnTo>
                  <a:pt x="0" y="0"/>
                </a:lnTo>
                <a:lnTo>
                  <a:pt x="0" y="182880"/>
                </a:lnTo>
                <a:lnTo>
                  <a:pt x="32003" y="182880"/>
                </a:lnTo>
                <a:lnTo>
                  <a:pt x="32003" y="0"/>
                </a:lnTo>
                <a:close/>
              </a:path>
            </a:pathLst>
          </a:custGeom>
          <a:solidFill>
            <a:srgbClr val="FDBC25"/>
          </a:solidFill>
        </p:spPr>
        <p:txBody>
          <a:bodyPr wrap="square" lIns="0" tIns="0" rIns="0" bIns="0" rtlCol="0"/>
          <a:lstStyle/>
          <a:p>
            <a:endParaRPr/>
          </a:p>
        </p:txBody>
      </p:sp>
      <p:sp>
        <p:nvSpPr>
          <p:cNvPr id="19" name="object 19"/>
          <p:cNvSpPr/>
          <p:nvPr/>
        </p:nvSpPr>
        <p:spPr>
          <a:xfrm>
            <a:off x="4568952" y="1821179"/>
            <a:ext cx="261336" cy="181610"/>
          </a:xfrm>
          <a:custGeom>
            <a:avLst/>
            <a:gdLst/>
            <a:ahLst/>
            <a:cxnLst/>
            <a:rect l="l" t="t" r="r" b="b"/>
            <a:pathLst>
              <a:path w="231775" h="181610">
                <a:moveTo>
                  <a:pt x="231648" y="0"/>
                </a:moveTo>
                <a:lnTo>
                  <a:pt x="0" y="0"/>
                </a:lnTo>
                <a:lnTo>
                  <a:pt x="0" y="181356"/>
                </a:lnTo>
                <a:lnTo>
                  <a:pt x="231648" y="181356"/>
                </a:lnTo>
                <a:lnTo>
                  <a:pt x="231648" y="0"/>
                </a:lnTo>
                <a:close/>
              </a:path>
            </a:pathLst>
          </a:custGeom>
          <a:solidFill>
            <a:srgbClr val="FDBC25"/>
          </a:solidFill>
        </p:spPr>
        <p:txBody>
          <a:bodyPr wrap="square" lIns="0" tIns="0" rIns="0" bIns="0" rtlCol="0"/>
          <a:lstStyle/>
          <a:p>
            <a:endParaRPr/>
          </a:p>
        </p:txBody>
      </p:sp>
      <p:sp>
        <p:nvSpPr>
          <p:cNvPr id="20" name="object 20"/>
          <p:cNvSpPr/>
          <p:nvPr/>
        </p:nvSpPr>
        <p:spPr>
          <a:xfrm>
            <a:off x="4568952" y="1530096"/>
            <a:ext cx="239140" cy="181610"/>
          </a:xfrm>
          <a:custGeom>
            <a:avLst/>
            <a:gdLst/>
            <a:ahLst/>
            <a:cxnLst/>
            <a:rect l="l" t="t" r="r" b="b"/>
            <a:pathLst>
              <a:path w="212089" h="181610">
                <a:moveTo>
                  <a:pt x="211836" y="0"/>
                </a:moveTo>
                <a:lnTo>
                  <a:pt x="0" y="0"/>
                </a:lnTo>
                <a:lnTo>
                  <a:pt x="0" y="181355"/>
                </a:lnTo>
                <a:lnTo>
                  <a:pt x="211836" y="181355"/>
                </a:lnTo>
                <a:lnTo>
                  <a:pt x="211836" y="0"/>
                </a:lnTo>
                <a:close/>
              </a:path>
            </a:pathLst>
          </a:custGeom>
          <a:solidFill>
            <a:srgbClr val="FDBC25"/>
          </a:solidFill>
        </p:spPr>
        <p:txBody>
          <a:bodyPr wrap="square" lIns="0" tIns="0" rIns="0" bIns="0" rtlCol="0"/>
          <a:lstStyle/>
          <a:p>
            <a:endParaRPr/>
          </a:p>
        </p:txBody>
      </p:sp>
      <p:sp>
        <p:nvSpPr>
          <p:cNvPr id="21" name="object 21"/>
          <p:cNvSpPr/>
          <p:nvPr/>
        </p:nvSpPr>
        <p:spPr>
          <a:xfrm>
            <a:off x="1683639" y="2695270"/>
            <a:ext cx="808351" cy="182245"/>
          </a:xfrm>
          <a:custGeom>
            <a:avLst/>
            <a:gdLst/>
            <a:ahLst/>
            <a:cxnLst/>
            <a:rect l="l" t="t" r="r" b="b"/>
            <a:pathLst>
              <a:path w="716914" h="182244">
                <a:moveTo>
                  <a:pt x="716622" y="0"/>
                </a:moveTo>
                <a:lnTo>
                  <a:pt x="0" y="0"/>
                </a:lnTo>
                <a:lnTo>
                  <a:pt x="0" y="182168"/>
                </a:lnTo>
                <a:lnTo>
                  <a:pt x="716622" y="182168"/>
                </a:lnTo>
                <a:lnTo>
                  <a:pt x="716622" y="0"/>
                </a:lnTo>
                <a:close/>
              </a:path>
            </a:pathLst>
          </a:custGeom>
          <a:solidFill>
            <a:srgbClr val="C45723"/>
          </a:solidFill>
        </p:spPr>
        <p:txBody>
          <a:bodyPr wrap="square" lIns="0" tIns="0" rIns="0" bIns="0" rtlCol="0"/>
          <a:lstStyle/>
          <a:p>
            <a:endParaRPr/>
          </a:p>
        </p:txBody>
      </p:sp>
      <p:sp>
        <p:nvSpPr>
          <p:cNvPr id="22" name="object 22"/>
          <p:cNvSpPr/>
          <p:nvPr/>
        </p:nvSpPr>
        <p:spPr>
          <a:xfrm>
            <a:off x="1609978" y="2403805"/>
            <a:ext cx="891406" cy="182245"/>
          </a:xfrm>
          <a:custGeom>
            <a:avLst/>
            <a:gdLst/>
            <a:ahLst/>
            <a:cxnLst/>
            <a:rect l="l" t="t" r="r" b="b"/>
            <a:pathLst>
              <a:path w="790575" h="182244">
                <a:moveTo>
                  <a:pt x="790232" y="0"/>
                </a:moveTo>
                <a:lnTo>
                  <a:pt x="0" y="0"/>
                </a:lnTo>
                <a:lnTo>
                  <a:pt x="0" y="182168"/>
                </a:lnTo>
                <a:lnTo>
                  <a:pt x="790232" y="182168"/>
                </a:lnTo>
                <a:lnTo>
                  <a:pt x="790232" y="0"/>
                </a:lnTo>
                <a:close/>
              </a:path>
            </a:pathLst>
          </a:custGeom>
          <a:solidFill>
            <a:srgbClr val="C45723"/>
          </a:solidFill>
        </p:spPr>
        <p:txBody>
          <a:bodyPr wrap="square" lIns="0" tIns="0" rIns="0" bIns="0" rtlCol="0"/>
          <a:lstStyle/>
          <a:p>
            <a:endParaRPr/>
          </a:p>
        </p:txBody>
      </p:sp>
      <p:sp>
        <p:nvSpPr>
          <p:cNvPr id="23" name="object 23"/>
          <p:cNvSpPr/>
          <p:nvPr/>
        </p:nvSpPr>
        <p:spPr>
          <a:xfrm>
            <a:off x="1412620" y="2112340"/>
            <a:ext cx="1114079" cy="182245"/>
          </a:xfrm>
          <a:custGeom>
            <a:avLst/>
            <a:gdLst/>
            <a:ahLst/>
            <a:cxnLst/>
            <a:rect l="l" t="t" r="r" b="b"/>
            <a:pathLst>
              <a:path w="988060" h="182244">
                <a:moveTo>
                  <a:pt x="987602" y="0"/>
                </a:moveTo>
                <a:lnTo>
                  <a:pt x="0" y="0"/>
                </a:lnTo>
                <a:lnTo>
                  <a:pt x="0" y="182168"/>
                </a:lnTo>
                <a:lnTo>
                  <a:pt x="987602" y="182168"/>
                </a:lnTo>
                <a:lnTo>
                  <a:pt x="987602" y="0"/>
                </a:lnTo>
                <a:close/>
              </a:path>
            </a:pathLst>
          </a:custGeom>
          <a:solidFill>
            <a:srgbClr val="C45723"/>
          </a:solidFill>
        </p:spPr>
        <p:txBody>
          <a:bodyPr wrap="square" lIns="0" tIns="0" rIns="0" bIns="0" rtlCol="0"/>
          <a:lstStyle/>
          <a:p>
            <a:endParaRPr/>
          </a:p>
        </p:txBody>
      </p:sp>
      <p:sp>
        <p:nvSpPr>
          <p:cNvPr id="24" name="object 24"/>
          <p:cNvSpPr/>
          <p:nvPr/>
        </p:nvSpPr>
        <p:spPr>
          <a:xfrm>
            <a:off x="1376552" y="1820875"/>
            <a:ext cx="1154173" cy="182245"/>
          </a:xfrm>
          <a:custGeom>
            <a:avLst/>
            <a:gdLst/>
            <a:ahLst/>
            <a:cxnLst/>
            <a:rect l="l" t="t" r="r" b="b"/>
            <a:pathLst>
              <a:path w="1023619" h="182244">
                <a:moveTo>
                  <a:pt x="1023620" y="0"/>
                </a:moveTo>
                <a:lnTo>
                  <a:pt x="0" y="0"/>
                </a:lnTo>
                <a:lnTo>
                  <a:pt x="0" y="182168"/>
                </a:lnTo>
                <a:lnTo>
                  <a:pt x="1023620" y="182168"/>
                </a:lnTo>
                <a:lnTo>
                  <a:pt x="1023620" y="0"/>
                </a:lnTo>
                <a:close/>
              </a:path>
            </a:pathLst>
          </a:custGeom>
          <a:solidFill>
            <a:srgbClr val="C45723"/>
          </a:solidFill>
        </p:spPr>
        <p:txBody>
          <a:bodyPr wrap="square" lIns="0" tIns="0" rIns="0" bIns="0" rtlCol="0"/>
          <a:lstStyle/>
          <a:p>
            <a:endParaRPr/>
          </a:p>
        </p:txBody>
      </p:sp>
      <p:sp>
        <p:nvSpPr>
          <p:cNvPr id="25" name="object 25"/>
          <p:cNvSpPr/>
          <p:nvPr/>
        </p:nvSpPr>
        <p:spPr>
          <a:xfrm>
            <a:off x="913726" y="1529410"/>
            <a:ext cx="1676130" cy="182245"/>
          </a:xfrm>
          <a:custGeom>
            <a:avLst/>
            <a:gdLst/>
            <a:ahLst/>
            <a:cxnLst/>
            <a:rect l="l" t="t" r="r" b="b"/>
            <a:pathLst>
              <a:path w="1486535" h="182244">
                <a:moveTo>
                  <a:pt x="1486535" y="0"/>
                </a:moveTo>
                <a:lnTo>
                  <a:pt x="0" y="0"/>
                </a:lnTo>
                <a:lnTo>
                  <a:pt x="0" y="182168"/>
                </a:lnTo>
                <a:lnTo>
                  <a:pt x="1486535" y="182168"/>
                </a:lnTo>
                <a:lnTo>
                  <a:pt x="1486535" y="0"/>
                </a:lnTo>
                <a:close/>
              </a:path>
            </a:pathLst>
          </a:custGeom>
          <a:solidFill>
            <a:srgbClr val="C45723"/>
          </a:solidFill>
        </p:spPr>
        <p:txBody>
          <a:bodyPr wrap="square" lIns="0" tIns="0" rIns="0" bIns="0" rtlCol="0"/>
          <a:lstStyle/>
          <a:p>
            <a:endParaRPr/>
          </a:p>
        </p:txBody>
      </p:sp>
      <p:sp>
        <p:nvSpPr>
          <p:cNvPr id="26" name="object 26"/>
          <p:cNvSpPr/>
          <p:nvPr/>
        </p:nvSpPr>
        <p:spPr>
          <a:xfrm>
            <a:off x="2395726" y="6193535"/>
            <a:ext cx="45719" cy="181610"/>
          </a:xfrm>
          <a:custGeom>
            <a:avLst/>
            <a:gdLst/>
            <a:ahLst/>
            <a:cxnLst/>
            <a:rect l="l" t="t" r="r" b="b"/>
            <a:pathLst>
              <a:path w="5080" h="181610">
                <a:moveTo>
                  <a:pt x="4572" y="0"/>
                </a:moveTo>
                <a:lnTo>
                  <a:pt x="0" y="0"/>
                </a:lnTo>
                <a:lnTo>
                  <a:pt x="0" y="181355"/>
                </a:lnTo>
                <a:lnTo>
                  <a:pt x="4572" y="181355"/>
                </a:lnTo>
                <a:lnTo>
                  <a:pt x="4572" y="0"/>
                </a:lnTo>
                <a:close/>
              </a:path>
            </a:pathLst>
          </a:custGeom>
          <a:solidFill>
            <a:srgbClr val="FDBC25"/>
          </a:solidFill>
        </p:spPr>
        <p:txBody>
          <a:bodyPr wrap="square" lIns="0" tIns="0" rIns="0" bIns="0" rtlCol="0"/>
          <a:lstStyle/>
          <a:p>
            <a:endParaRPr/>
          </a:p>
        </p:txBody>
      </p:sp>
      <p:sp>
        <p:nvSpPr>
          <p:cNvPr id="27" name="object 27"/>
          <p:cNvSpPr/>
          <p:nvPr/>
        </p:nvSpPr>
        <p:spPr>
          <a:xfrm>
            <a:off x="2319526" y="5900928"/>
            <a:ext cx="91647" cy="182880"/>
          </a:xfrm>
          <a:custGeom>
            <a:avLst/>
            <a:gdLst/>
            <a:ahLst/>
            <a:cxnLst/>
            <a:rect l="l" t="t" r="r" b="b"/>
            <a:pathLst>
              <a:path w="81280" h="182879">
                <a:moveTo>
                  <a:pt x="80772" y="0"/>
                </a:moveTo>
                <a:lnTo>
                  <a:pt x="0" y="0"/>
                </a:lnTo>
                <a:lnTo>
                  <a:pt x="0" y="182880"/>
                </a:lnTo>
                <a:lnTo>
                  <a:pt x="80772" y="182880"/>
                </a:lnTo>
                <a:lnTo>
                  <a:pt x="80772" y="0"/>
                </a:lnTo>
                <a:close/>
              </a:path>
            </a:pathLst>
          </a:custGeom>
          <a:solidFill>
            <a:srgbClr val="FDBC25"/>
          </a:solidFill>
        </p:spPr>
        <p:txBody>
          <a:bodyPr wrap="square" lIns="0" tIns="0" rIns="0" bIns="0" rtlCol="0"/>
          <a:lstStyle/>
          <a:p>
            <a:endParaRPr/>
          </a:p>
        </p:txBody>
      </p:sp>
      <p:sp>
        <p:nvSpPr>
          <p:cNvPr id="28" name="object 28"/>
          <p:cNvSpPr/>
          <p:nvPr/>
        </p:nvSpPr>
        <p:spPr>
          <a:xfrm>
            <a:off x="2301239" y="5609844"/>
            <a:ext cx="111694" cy="182880"/>
          </a:xfrm>
          <a:custGeom>
            <a:avLst/>
            <a:gdLst/>
            <a:ahLst/>
            <a:cxnLst/>
            <a:rect l="l" t="t" r="r" b="b"/>
            <a:pathLst>
              <a:path w="99060" h="182879">
                <a:moveTo>
                  <a:pt x="99060" y="0"/>
                </a:moveTo>
                <a:lnTo>
                  <a:pt x="0" y="0"/>
                </a:lnTo>
                <a:lnTo>
                  <a:pt x="0" y="182879"/>
                </a:lnTo>
                <a:lnTo>
                  <a:pt x="99060" y="182879"/>
                </a:lnTo>
                <a:lnTo>
                  <a:pt x="99060" y="0"/>
                </a:lnTo>
                <a:close/>
              </a:path>
            </a:pathLst>
          </a:custGeom>
          <a:solidFill>
            <a:srgbClr val="FDBC25"/>
          </a:solidFill>
        </p:spPr>
        <p:txBody>
          <a:bodyPr wrap="square" lIns="0" tIns="0" rIns="0" bIns="0" rtlCol="0"/>
          <a:lstStyle/>
          <a:p>
            <a:endParaRPr/>
          </a:p>
        </p:txBody>
      </p:sp>
      <p:sp>
        <p:nvSpPr>
          <p:cNvPr id="29" name="object 29"/>
          <p:cNvSpPr/>
          <p:nvPr/>
        </p:nvSpPr>
        <p:spPr>
          <a:xfrm>
            <a:off x="2249422" y="5318759"/>
            <a:ext cx="170405" cy="181610"/>
          </a:xfrm>
          <a:custGeom>
            <a:avLst/>
            <a:gdLst/>
            <a:ahLst/>
            <a:cxnLst/>
            <a:rect l="l" t="t" r="r" b="b"/>
            <a:pathLst>
              <a:path w="151130" h="181610">
                <a:moveTo>
                  <a:pt x="150875" y="0"/>
                </a:moveTo>
                <a:lnTo>
                  <a:pt x="0" y="0"/>
                </a:lnTo>
                <a:lnTo>
                  <a:pt x="0" y="181355"/>
                </a:lnTo>
                <a:lnTo>
                  <a:pt x="150875" y="181355"/>
                </a:lnTo>
                <a:lnTo>
                  <a:pt x="150875" y="0"/>
                </a:lnTo>
                <a:close/>
              </a:path>
            </a:pathLst>
          </a:custGeom>
          <a:solidFill>
            <a:srgbClr val="FDBC25"/>
          </a:solidFill>
        </p:spPr>
        <p:txBody>
          <a:bodyPr wrap="square" lIns="0" tIns="0" rIns="0" bIns="0" rtlCol="0"/>
          <a:lstStyle/>
          <a:p>
            <a:endParaRPr/>
          </a:p>
        </p:txBody>
      </p:sp>
      <p:sp>
        <p:nvSpPr>
          <p:cNvPr id="30" name="object 30"/>
          <p:cNvSpPr/>
          <p:nvPr/>
        </p:nvSpPr>
        <p:spPr>
          <a:xfrm>
            <a:off x="2240278" y="5027676"/>
            <a:ext cx="180429" cy="181610"/>
          </a:xfrm>
          <a:custGeom>
            <a:avLst/>
            <a:gdLst/>
            <a:ahLst/>
            <a:cxnLst/>
            <a:rect l="l" t="t" r="r" b="b"/>
            <a:pathLst>
              <a:path w="160019" h="181610">
                <a:moveTo>
                  <a:pt x="160019" y="0"/>
                </a:moveTo>
                <a:lnTo>
                  <a:pt x="0" y="0"/>
                </a:lnTo>
                <a:lnTo>
                  <a:pt x="0" y="181356"/>
                </a:lnTo>
                <a:lnTo>
                  <a:pt x="160019" y="181356"/>
                </a:lnTo>
                <a:lnTo>
                  <a:pt x="160019" y="0"/>
                </a:lnTo>
                <a:close/>
              </a:path>
            </a:pathLst>
          </a:custGeom>
          <a:solidFill>
            <a:srgbClr val="FDBC25"/>
          </a:solidFill>
        </p:spPr>
        <p:txBody>
          <a:bodyPr wrap="square" lIns="0" tIns="0" rIns="0" bIns="0" rtlCol="0"/>
          <a:lstStyle/>
          <a:p>
            <a:endParaRPr/>
          </a:p>
        </p:txBody>
      </p:sp>
      <p:sp>
        <p:nvSpPr>
          <p:cNvPr id="31" name="object 31"/>
          <p:cNvSpPr/>
          <p:nvPr/>
        </p:nvSpPr>
        <p:spPr>
          <a:xfrm>
            <a:off x="2215895" y="4735067"/>
            <a:ext cx="208353" cy="182880"/>
          </a:xfrm>
          <a:custGeom>
            <a:avLst/>
            <a:gdLst/>
            <a:ahLst/>
            <a:cxnLst/>
            <a:rect l="l" t="t" r="r" b="b"/>
            <a:pathLst>
              <a:path w="184785" h="182879">
                <a:moveTo>
                  <a:pt x="184404" y="0"/>
                </a:moveTo>
                <a:lnTo>
                  <a:pt x="0" y="0"/>
                </a:lnTo>
                <a:lnTo>
                  <a:pt x="0" y="182879"/>
                </a:lnTo>
                <a:lnTo>
                  <a:pt x="184404" y="182879"/>
                </a:lnTo>
                <a:lnTo>
                  <a:pt x="184404" y="0"/>
                </a:lnTo>
                <a:close/>
              </a:path>
            </a:pathLst>
          </a:custGeom>
          <a:solidFill>
            <a:srgbClr val="FDBC25"/>
          </a:solidFill>
        </p:spPr>
        <p:txBody>
          <a:bodyPr wrap="square" lIns="0" tIns="0" rIns="0" bIns="0" rtlCol="0"/>
          <a:lstStyle/>
          <a:p>
            <a:endParaRPr/>
          </a:p>
        </p:txBody>
      </p:sp>
      <p:sp>
        <p:nvSpPr>
          <p:cNvPr id="32" name="object 32"/>
          <p:cNvSpPr/>
          <p:nvPr/>
        </p:nvSpPr>
        <p:spPr>
          <a:xfrm>
            <a:off x="2193035" y="4443984"/>
            <a:ext cx="234128" cy="182880"/>
          </a:xfrm>
          <a:custGeom>
            <a:avLst/>
            <a:gdLst/>
            <a:ahLst/>
            <a:cxnLst/>
            <a:rect l="l" t="t" r="r" b="b"/>
            <a:pathLst>
              <a:path w="207644" h="182879">
                <a:moveTo>
                  <a:pt x="207263" y="0"/>
                </a:moveTo>
                <a:lnTo>
                  <a:pt x="0" y="0"/>
                </a:lnTo>
                <a:lnTo>
                  <a:pt x="0" y="182880"/>
                </a:lnTo>
                <a:lnTo>
                  <a:pt x="207263" y="182880"/>
                </a:lnTo>
                <a:lnTo>
                  <a:pt x="207263" y="0"/>
                </a:lnTo>
                <a:close/>
              </a:path>
            </a:pathLst>
          </a:custGeom>
          <a:solidFill>
            <a:srgbClr val="FDBC25"/>
          </a:solidFill>
        </p:spPr>
        <p:txBody>
          <a:bodyPr wrap="square" lIns="0" tIns="0" rIns="0" bIns="0" rtlCol="0"/>
          <a:lstStyle/>
          <a:p>
            <a:endParaRPr/>
          </a:p>
        </p:txBody>
      </p:sp>
      <p:sp>
        <p:nvSpPr>
          <p:cNvPr id="33" name="object 33"/>
          <p:cNvSpPr/>
          <p:nvPr/>
        </p:nvSpPr>
        <p:spPr>
          <a:xfrm>
            <a:off x="2180844" y="4152900"/>
            <a:ext cx="247732" cy="181610"/>
          </a:xfrm>
          <a:custGeom>
            <a:avLst/>
            <a:gdLst/>
            <a:ahLst/>
            <a:cxnLst/>
            <a:rect l="l" t="t" r="r" b="b"/>
            <a:pathLst>
              <a:path w="219710" h="181610">
                <a:moveTo>
                  <a:pt x="219456" y="0"/>
                </a:moveTo>
                <a:lnTo>
                  <a:pt x="0" y="0"/>
                </a:lnTo>
                <a:lnTo>
                  <a:pt x="0" y="181356"/>
                </a:lnTo>
                <a:lnTo>
                  <a:pt x="219456" y="181356"/>
                </a:lnTo>
                <a:lnTo>
                  <a:pt x="219456" y="0"/>
                </a:lnTo>
                <a:close/>
              </a:path>
            </a:pathLst>
          </a:custGeom>
          <a:solidFill>
            <a:srgbClr val="FDBC25"/>
          </a:solidFill>
        </p:spPr>
        <p:txBody>
          <a:bodyPr wrap="square" lIns="0" tIns="0" rIns="0" bIns="0" rtlCol="0"/>
          <a:lstStyle/>
          <a:p>
            <a:endParaRPr/>
          </a:p>
        </p:txBody>
      </p:sp>
      <p:sp>
        <p:nvSpPr>
          <p:cNvPr id="34" name="object 34"/>
          <p:cNvSpPr/>
          <p:nvPr/>
        </p:nvSpPr>
        <p:spPr>
          <a:xfrm>
            <a:off x="2162555" y="3861815"/>
            <a:ext cx="268496" cy="181610"/>
          </a:xfrm>
          <a:custGeom>
            <a:avLst/>
            <a:gdLst/>
            <a:ahLst/>
            <a:cxnLst/>
            <a:rect l="l" t="t" r="r" b="b"/>
            <a:pathLst>
              <a:path w="238125" h="181610">
                <a:moveTo>
                  <a:pt x="237744" y="0"/>
                </a:moveTo>
                <a:lnTo>
                  <a:pt x="0" y="0"/>
                </a:lnTo>
                <a:lnTo>
                  <a:pt x="0" y="181355"/>
                </a:lnTo>
                <a:lnTo>
                  <a:pt x="237744" y="181355"/>
                </a:lnTo>
                <a:lnTo>
                  <a:pt x="237744" y="0"/>
                </a:lnTo>
                <a:close/>
              </a:path>
            </a:pathLst>
          </a:custGeom>
          <a:solidFill>
            <a:srgbClr val="FDBC25"/>
          </a:solidFill>
        </p:spPr>
        <p:txBody>
          <a:bodyPr wrap="square" lIns="0" tIns="0" rIns="0" bIns="0" rtlCol="0"/>
          <a:lstStyle/>
          <a:p>
            <a:endParaRPr/>
          </a:p>
        </p:txBody>
      </p:sp>
      <p:sp>
        <p:nvSpPr>
          <p:cNvPr id="35" name="object 35"/>
          <p:cNvSpPr/>
          <p:nvPr/>
        </p:nvSpPr>
        <p:spPr>
          <a:xfrm>
            <a:off x="2074164" y="3569208"/>
            <a:ext cx="368018" cy="182880"/>
          </a:xfrm>
          <a:custGeom>
            <a:avLst/>
            <a:gdLst/>
            <a:ahLst/>
            <a:cxnLst/>
            <a:rect l="l" t="t" r="r" b="b"/>
            <a:pathLst>
              <a:path w="326389" h="182879">
                <a:moveTo>
                  <a:pt x="326136" y="0"/>
                </a:moveTo>
                <a:lnTo>
                  <a:pt x="0" y="0"/>
                </a:lnTo>
                <a:lnTo>
                  <a:pt x="0" y="182879"/>
                </a:lnTo>
                <a:lnTo>
                  <a:pt x="326136" y="182879"/>
                </a:lnTo>
                <a:lnTo>
                  <a:pt x="326136" y="0"/>
                </a:lnTo>
                <a:close/>
              </a:path>
            </a:pathLst>
          </a:custGeom>
          <a:solidFill>
            <a:srgbClr val="FDBC25"/>
          </a:solidFill>
        </p:spPr>
        <p:txBody>
          <a:bodyPr wrap="square" lIns="0" tIns="0" rIns="0" bIns="0" rtlCol="0"/>
          <a:lstStyle/>
          <a:p>
            <a:endParaRPr/>
          </a:p>
        </p:txBody>
      </p:sp>
      <p:sp>
        <p:nvSpPr>
          <p:cNvPr id="36" name="object 36"/>
          <p:cNvSpPr/>
          <p:nvPr/>
        </p:nvSpPr>
        <p:spPr>
          <a:xfrm>
            <a:off x="2060448" y="3278123"/>
            <a:ext cx="383770" cy="182880"/>
          </a:xfrm>
          <a:custGeom>
            <a:avLst/>
            <a:gdLst/>
            <a:ahLst/>
            <a:cxnLst/>
            <a:rect l="l" t="t" r="r" b="b"/>
            <a:pathLst>
              <a:path w="340360" h="182879">
                <a:moveTo>
                  <a:pt x="339851" y="0"/>
                </a:moveTo>
                <a:lnTo>
                  <a:pt x="0" y="0"/>
                </a:lnTo>
                <a:lnTo>
                  <a:pt x="0" y="182879"/>
                </a:lnTo>
                <a:lnTo>
                  <a:pt x="339851" y="182879"/>
                </a:lnTo>
                <a:lnTo>
                  <a:pt x="339851" y="0"/>
                </a:lnTo>
                <a:close/>
              </a:path>
            </a:pathLst>
          </a:custGeom>
          <a:solidFill>
            <a:srgbClr val="FDBC25"/>
          </a:solidFill>
        </p:spPr>
        <p:txBody>
          <a:bodyPr wrap="square" lIns="0" tIns="0" rIns="0" bIns="0" rtlCol="0"/>
          <a:lstStyle/>
          <a:p>
            <a:endParaRPr/>
          </a:p>
        </p:txBody>
      </p:sp>
      <p:sp>
        <p:nvSpPr>
          <p:cNvPr id="37" name="object 37"/>
          <p:cNvSpPr/>
          <p:nvPr/>
        </p:nvSpPr>
        <p:spPr>
          <a:xfrm>
            <a:off x="1920239" y="2987039"/>
            <a:ext cx="541286" cy="181610"/>
          </a:xfrm>
          <a:custGeom>
            <a:avLst/>
            <a:gdLst/>
            <a:ahLst/>
            <a:cxnLst/>
            <a:rect l="l" t="t" r="r" b="b"/>
            <a:pathLst>
              <a:path w="480060" h="181610">
                <a:moveTo>
                  <a:pt x="480060" y="0"/>
                </a:moveTo>
                <a:lnTo>
                  <a:pt x="0" y="0"/>
                </a:lnTo>
                <a:lnTo>
                  <a:pt x="0" y="181356"/>
                </a:lnTo>
                <a:lnTo>
                  <a:pt x="480060" y="181356"/>
                </a:lnTo>
                <a:lnTo>
                  <a:pt x="480060" y="0"/>
                </a:lnTo>
                <a:close/>
              </a:path>
            </a:pathLst>
          </a:custGeom>
          <a:solidFill>
            <a:srgbClr val="FDBC25"/>
          </a:solidFill>
        </p:spPr>
        <p:txBody>
          <a:bodyPr wrap="square" lIns="0" tIns="0" rIns="0" bIns="0" rtlCol="0"/>
          <a:lstStyle/>
          <a:p>
            <a:endParaRPr/>
          </a:p>
        </p:txBody>
      </p:sp>
      <p:sp>
        <p:nvSpPr>
          <p:cNvPr id="38" name="object 38"/>
          <p:cNvSpPr txBox="1">
            <a:spLocks noGrp="1"/>
          </p:cNvSpPr>
          <p:nvPr>
            <p:ph type="title"/>
          </p:nvPr>
        </p:nvSpPr>
        <p:spPr>
          <a:xfrm>
            <a:off x="393902" y="107061"/>
            <a:ext cx="11501043" cy="627736"/>
          </a:xfrm>
          <a:prstGeom prst="rect">
            <a:avLst/>
          </a:prstGeom>
        </p:spPr>
        <p:txBody>
          <a:bodyPr vert="horz" wrap="square" lIns="0" tIns="12065" rIns="0" bIns="0" rtlCol="0">
            <a:spAutoFit/>
          </a:bodyPr>
          <a:lstStyle/>
          <a:p>
            <a:pPr marL="12700">
              <a:lnSpc>
                <a:spcPct val="100000"/>
              </a:lnSpc>
              <a:spcBef>
                <a:spcPts val="95"/>
              </a:spcBef>
            </a:pPr>
            <a:r>
              <a:rPr sz="4000" dirty="0"/>
              <a:t>DISTRIBUSI DAN PERTUMBUHAN PDB 2024:</a:t>
            </a:r>
          </a:p>
        </p:txBody>
      </p:sp>
      <p:sp>
        <p:nvSpPr>
          <p:cNvPr id="39" name="object 39"/>
          <p:cNvSpPr txBox="1"/>
          <p:nvPr/>
        </p:nvSpPr>
        <p:spPr>
          <a:xfrm>
            <a:off x="393902" y="660272"/>
            <a:ext cx="5702097" cy="382156"/>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C45723"/>
                </a:solidFill>
                <a:latin typeface="Arial"/>
                <a:cs typeface="Arial"/>
              </a:rPr>
              <a:t>MENURUT LAPANGAN USAHA</a:t>
            </a:r>
            <a:endParaRPr sz="2400" dirty="0">
              <a:latin typeface="Arial"/>
              <a:cs typeface="Arial"/>
            </a:endParaRPr>
          </a:p>
        </p:txBody>
      </p:sp>
      <p:grpSp>
        <p:nvGrpSpPr>
          <p:cNvPr id="48" name="Group 47">
            <a:extLst>
              <a:ext uri="{FF2B5EF4-FFF2-40B4-BE49-F238E27FC236}">
                <a16:creationId xmlns:a16="http://schemas.microsoft.com/office/drawing/2014/main" id="{9B61A55E-D643-4777-8DF7-84D0D3A7298F}"/>
              </a:ext>
            </a:extLst>
          </p:cNvPr>
          <p:cNvGrpSpPr/>
          <p:nvPr/>
        </p:nvGrpSpPr>
        <p:grpSpPr>
          <a:xfrm>
            <a:off x="7487610" y="1507447"/>
            <a:ext cx="4704389" cy="4814138"/>
            <a:chOff x="7487610" y="1507447"/>
            <a:chExt cx="4704389" cy="4814138"/>
          </a:xfrm>
        </p:grpSpPr>
        <p:pic>
          <p:nvPicPr>
            <p:cNvPr id="40" name="object 40"/>
            <p:cNvPicPr/>
            <p:nvPr/>
          </p:nvPicPr>
          <p:blipFill>
            <a:blip r:embed="rId2" cstate="print"/>
            <a:stretch>
              <a:fillRect/>
            </a:stretch>
          </p:blipFill>
          <p:spPr>
            <a:xfrm>
              <a:off x="7487610" y="3343791"/>
              <a:ext cx="228544" cy="170417"/>
            </a:xfrm>
            <a:prstGeom prst="rect">
              <a:avLst/>
            </a:prstGeom>
          </p:spPr>
        </p:pic>
        <p:pic>
          <p:nvPicPr>
            <p:cNvPr id="41" name="object 41"/>
            <p:cNvPicPr/>
            <p:nvPr/>
          </p:nvPicPr>
          <p:blipFill>
            <a:blip r:embed="rId2" cstate="print"/>
            <a:stretch>
              <a:fillRect/>
            </a:stretch>
          </p:blipFill>
          <p:spPr>
            <a:xfrm>
              <a:off x="7490687" y="4529597"/>
              <a:ext cx="228544" cy="170417"/>
            </a:xfrm>
            <a:prstGeom prst="rect">
              <a:avLst/>
            </a:prstGeom>
          </p:spPr>
        </p:pic>
        <p:pic>
          <p:nvPicPr>
            <p:cNvPr id="42" name="object 42"/>
            <p:cNvPicPr/>
            <p:nvPr/>
          </p:nvPicPr>
          <p:blipFill>
            <a:blip r:embed="rId2" cstate="print"/>
            <a:stretch>
              <a:fillRect/>
            </a:stretch>
          </p:blipFill>
          <p:spPr>
            <a:xfrm>
              <a:off x="7490687" y="5622307"/>
              <a:ext cx="228544" cy="170417"/>
            </a:xfrm>
            <a:prstGeom prst="rect">
              <a:avLst/>
            </a:prstGeom>
          </p:spPr>
        </p:pic>
        <p:sp>
          <p:nvSpPr>
            <p:cNvPr id="43" name="object 43"/>
            <p:cNvSpPr txBox="1"/>
            <p:nvPr/>
          </p:nvSpPr>
          <p:spPr>
            <a:xfrm>
              <a:off x="7487610" y="1507447"/>
              <a:ext cx="4704389" cy="4814138"/>
            </a:xfrm>
            <a:prstGeom prst="rect">
              <a:avLst/>
            </a:prstGeom>
          </p:spPr>
          <p:txBody>
            <a:bodyPr vert="horz" wrap="square" lIns="0" tIns="12700" rIns="0" bIns="0" rtlCol="0">
              <a:spAutoFit/>
            </a:bodyPr>
            <a:lstStyle/>
            <a:p>
              <a:pPr marL="12700" marR="547370">
                <a:lnSpc>
                  <a:spcPct val="100000"/>
                </a:lnSpc>
                <a:spcBef>
                  <a:spcPts val="100"/>
                </a:spcBef>
              </a:pPr>
              <a:r>
                <a:rPr sz="1600" dirty="0">
                  <a:solidFill>
                    <a:srgbClr val="404040"/>
                  </a:solidFill>
                  <a:latin typeface="Tahoma" panose="020B0604030504040204" pitchFamily="34" charset="0"/>
                  <a:ea typeface="Tahoma" panose="020B0604030504040204" pitchFamily="34" charset="0"/>
                  <a:cs typeface="Tahoma" panose="020B0604030504040204" pitchFamily="34" charset="0"/>
                </a:rPr>
                <a:t>Lima lapangan usaha dengan kontribusi terbesar, yakni </a:t>
              </a:r>
              <a:r>
                <a:rPr sz="1600" b="1" dirty="0">
                  <a:solidFill>
                    <a:srgbClr val="C45723"/>
                  </a:solidFill>
                  <a:latin typeface="Tahoma" panose="020B0604030504040204" pitchFamily="34" charset="0"/>
                  <a:ea typeface="Tahoma" panose="020B0604030504040204" pitchFamily="34" charset="0"/>
                  <a:cs typeface="Tahoma" panose="020B0604030504040204" pitchFamily="34" charset="0"/>
                </a:rPr>
                <a:t>Industri Pengolahan</a:t>
              </a:r>
              <a:r>
                <a:rPr sz="1600" dirty="0">
                  <a:latin typeface="Tahoma" panose="020B0604030504040204" pitchFamily="34" charset="0"/>
                  <a:ea typeface="Tahoma" panose="020B0604030504040204" pitchFamily="34" charset="0"/>
                  <a:cs typeface="Tahoma" panose="020B0604030504040204" pitchFamily="34" charset="0"/>
                </a:rPr>
                <a:t>, </a:t>
              </a:r>
              <a:r>
                <a:rPr sz="1600" b="1" dirty="0">
                  <a:solidFill>
                    <a:srgbClr val="C45723"/>
                  </a:solidFill>
                  <a:latin typeface="Tahoma" panose="020B0604030504040204" pitchFamily="34" charset="0"/>
                  <a:ea typeface="Tahoma" panose="020B0604030504040204" pitchFamily="34" charset="0"/>
                  <a:cs typeface="Tahoma" panose="020B0604030504040204" pitchFamily="34" charset="0"/>
                </a:rPr>
                <a:t>Perdagangan</a:t>
              </a:r>
              <a:r>
                <a:rPr sz="1600" dirty="0">
                  <a:latin typeface="Tahoma" panose="020B0604030504040204" pitchFamily="34" charset="0"/>
                  <a:ea typeface="Tahoma" panose="020B0604030504040204" pitchFamily="34" charset="0"/>
                  <a:cs typeface="Tahoma" panose="020B0604030504040204" pitchFamily="34" charset="0"/>
                </a:rPr>
                <a:t>, </a:t>
              </a:r>
              <a:r>
                <a:rPr sz="1600" b="1" dirty="0">
                  <a:solidFill>
                    <a:srgbClr val="C45723"/>
                  </a:solidFill>
                  <a:latin typeface="Tahoma" panose="020B0604030504040204" pitchFamily="34" charset="0"/>
                  <a:ea typeface="Tahoma" panose="020B0604030504040204" pitchFamily="34" charset="0"/>
                  <a:cs typeface="Tahoma" panose="020B0604030504040204" pitchFamily="34" charset="0"/>
                </a:rPr>
                <a:t>Pertanian</a:t>
              </a:r>
              <a:r>
                <a:rPr sz="1600" dirty="0">
                  <a:latin typeface="Tahoma" panose="020B0604030504040204" pitchFamily="34" charset="0"/>
                  <a:ea typeface="Tahoma" panose="020B0604030504040204" pitchFamily="34" charset="0"/>
                  <a:cs typeface="Tahoma" panose="020B0604030504040204" pitchFamily="34" charset="0"/>
                </a:rPr>
                <a:t>, </a:t>
              </a:r>
              <a:r>
                <a:rPr sz="1600" b="1" dirty="0">
                  <a:solidFill>
                    <a:srgbClr val="C45723"/>
                  </a:solidFill>
                  <a:latin typeface="Tahoma" panose="020B0604030504040204" pitchFamily="34" charset="0"/>
                  <a:ea typeface="Tahoma" panose="020B0604030504040204" pitchFamily="34" charset="0"/>
                  <a:cs typeface="Tahoma" panose="020B0604030504040204" pitchFamily="34" charset="0"/>
                </a:rPr>
                <a:t>Konstruksi</a:t>
              </a:r>
              <a:r>
                <a:rPr sz="1600" dirty="0">
                  <a:latin typeface="Tahoma" panose="020B0604030504040204" pitchFamily="34" charset="0"/>
                  <a:ea typeface="Tahoma" panose="020B0604030504040204" pitchFamily="34" charset="0"/>
                  <a:cs typeface="Tahoma" panose="020B0604030504040204" pitchFamily="34" charset="0"/>
                </a:rPr>
                <a:t>, </a:t>
              </a:r>
              <a:r>
                <a:rPr sz="1600" dirty="0">
                  <a:solidFill>
                    <a:srgbClr val="404040"/>
                  </a:solidFill>
                  <a:latin typeface="Tahoma" panose="020B0604030504040204" pitchFamily="34" charset="0"/>
                  <a:ea typeface="Tahoma" panose="020B0604030504040204" pitchFamily="34" charset="0"/>
                  <a:cs typeface="Tahoma" panose="020B0604030504040204" pitchFamily="34" charset="0"/>
                </a:rPr>
                <a:t>dan </a:t>
              </a:r>
              <a:r>
                <a:rPr sz="1600" b="1" dirty="0">
                  <a:solidFill>
                    <a:srgbClr val="C45723"/>
                  </a:solidFill>
                  <a:latin typeface="Tahoma" panose="020B0604030504040204" pitchFamily="34" charset="0"/>
                  <a:ea typeface="Tahoma" panose="020B0604030504040204" pitchFamily="34" charset="0"/>
                  <a:cs typeface="Tahoma" panose="020B0604030504040204" pitchFamily="34" charset="0"/>
                </a:rPr>
                <a:t>Pertambangan</a:t>
              </a:r>
              <a:r>
                <a:rPr sz="1600" dirty="0">
                  <a:solidFill>
                    <a:srgbClr val="C00000"/>
                  </a:solidFill>
                  <a:latin typeface="Tahoma" panose="020B0604030504040204" pitchFamily="34" charset="0"/>
                  <a:ea typeface="Tahoma" panose="020B0604030504040204" pitchFamily="34" charset="0"/>
                  <a:cs typeface="Tahoma" panose="020B0604030504040204" pitchFamily="34" charset="0"/>
                </a:rPr>
                <a:t>.</a:t>
              </a:r>
              <a:endParaRPr sz="1600" dirty="0">
                <a:latin typeface="Tahoma" panose="020B0604030504040204" pitchFamily="34" charset="0"/>
                <a:ea typeface="Tahoma" panose="020B0604030504040204" pitchFamily="34" charset="0"/>
                <a:cs typeface="Tahoma" panose="020B0604030504040204" pitchFamily="34" charset="0"/>
              </a:endParaRPr>
            </a:p>
            <a:p>
              <a:pPr marL="12700">
                <a:lnSpc>
                  <a:spcPct val="100000"/>
                </a:lnSpc>
                <a:spcBef>
                  <a:spcPts val="1200"/>
                </a:spcBef>
              </a:pPr>
              <a:r>
                <a:rPr sz="1600" dirty="0">
                  <a:solidFill>
                    <a:srgbClr val="404040"/>
                  </a:solidFill>
                  <a:latin typeface="Tahoma" panose="020B0604030504040204" pitchFamily="34" charset="0"/>
                  <a:ea typeface="Tahoma" panose="020B0604030504040204" pitchFamily="34" charset="0"/>
                  <a:cs typeface="Tahoma" panose="020B0604030504040204" pitchFamily="34" charset="0"/>
                </a:rPr>
                <a:t>Lapangan usaha dengan </a:t>
              </a:r>
              <a:r>
                <a:rPr sz="1600" b="1" dirty="0">
                  <a:solidFill>
                    <a:srgbClr val="C45723"/>
                  </a:solidFill>
                  <a:latin typeface="Tahoma" panose="020B0604030504040204" pitchFamily="34" charset="0"/>
                  <a:ea typeface="Tahoma" panose="020B0604030504040204" pitchFamily="34" charset="0"/>
                  <a:cs typeface="Tahoma" panose="020B0604030504040204" pitchFamily="34" charset="0"/>
                </a:rPr>
                <a:t>pertumbuhan tinggi</a:t>
              </a:r>
              <a:endParaRPr sz="1600" dirty="0">
                <a:latin typeface="Tahoma" panose="020B0604030504040204" pitchFamily="34" charset="0"/>
                <a:ea typeface="Tahoma" panose="020B0604030504040204" pitchFamily="34" charset="0"/>
                <a:cs typeface="Tahoma" panose="020B0604030504040204" pitchFamily="34" charset="0"/>
              </a:endParaRPr>
            </a:p>
            <a:p>
              <a:pPr marL="12700">
                <a:lnSpc>
                  <a:spcPct val="100000"/>
                </a:lnSpc>
              </a:pPr>
              <a:r>
                <a:rPr sz="1600" dirty="0">
                  <a:solidFill>
                    <a:srgbClr val="404040"/>
                  </a:solidFill>
                  <a:latin typeface="Tahoma" panose="020B0604030504040204" pitchFamily="34" charset="0"/>
                  <a:ea typeface="Tahoma" panose="020B0604030504040204" pitchFamily="34" charset="0"/>
                  <a:cs typeface="Tahoma" panose="020B0604030504040204" pitchFamily="34" charset="0"/>
                </a:rPr>
                <a:t>meliputi:</a:t>
              </a:r>
              <a:endParaRPr sz="1600" dirty="0">
                <a:latin typeface="Tahoma" panose="020B0604030504040204" pitchFamily="34" charset="0"/>
                <a:ea typeface="Tahoma" panose="020B0604030504040204" pitchFamily="34" charset="0"/>
                <a:cs typeface="Tahoma" panose="020B0604030504040204" pitchFamily="34" charset="0"/>
              </a:endParaRPr>
            </a:p>
            <a:p>
              <a:pPr marL="299085" marR="16510">
                <a:lnSpc>
                  <a:spcPct val="100000"/>
                </a:lnSpc>
                <a:spcBef>
                  <a:spcPts val="1200"/>
                </a:spcBef>
              </a:pPr>
              <a:r>
                <a:rPr sz="1600" b="1" dirty="0">
                  <a:solidFill>
                    <a:srgbClr val="C45723"/>
                  </a:solidFill>
                  <a:latin typeface="Tahoma" panose="020B0604030504040204" pitchFamily="34" charset="0"/>
                  <a:ea typeface="Tahoma" panose="020B0604030504040204" pitchFamily="34" charset="0"/>
                  <a:cs typeface="Tahoma" panose="020B0604030504040204" pitchFamily="34" charset="0"/>
                </a:rPr>
                <a:t>Jasa Lainnya </a:t>
              </a:r>
              <a:r>
                <a:rPr sz="1600" dirty="0">
                  <a:solidFill>
                    <a:srgbClr val="585858"/>
                  </a:solidFill>
                  <a:latin typeface="Tahoma" panose="020B0604030504040204" pitchFamily="34" charset="0"/>
                  <a:ea typeface="Tahoma" panose="020B0604030504040204" pitchFamily="34" charset="0"/>
                  <a:cs typeface="Tahoma" panose="020B0604030504040204" pitchFamily="34" charset="0"/>
                </a:rPr>
                <a:t>ditopang oleh </a:t>
              </a:r>
              <a:r>
                <a:rPr sz="1600" b="1" dirty="0">
                  <a:solidFill>
                    <a:srgbClr val="585858"/>
                  </a:solidFill>
                  <a:latin typeface="Tahoma" panose="020B0604030504040204" pitchFamily="34" charset="0"/>
                  <a:ea typeface="Tahoma" panose="020B0604030504040204" pitchFamily="34" charset="0"/>
                  <a:cs typeface="Tahoma" panose="020B0604030504040204" pitchFamily="34" charset="0"/>
                </a:rPr>
                <a:t>aktivitas rekreasi </a:t>
              </a:r>
              <a:r>
                <a:rPr sz="1600" dirty="0">
                  <a:solidFill>
                    <a:srgbClr val="585858"/>
                  </a:solidFill>
                  <a:latin typeface="Tahoma" panose="020B0604030504040204" pitchFamily="34" charset="0"/>
                  <a:ea typeface="Tahoma" panose="020B0604030504040204" pitchFamily="34" charset="0"/>
                  <a:cs typeface="Tahoma" panose="020B0604030504040204" pitchFamily="34" charset="0"/>
                </a:rPr>
                <a:t>peningkatan jumlah wisatawan nusantara dan wisatawan mancanegara, </a:t>
              </a:r>
              <a:r>
                <a:rPr sz="1600" b="1" dirty="0">
                  <a:solidFill>
                    <a:srgbClr val="585858"/>
                  </a:solidFill>
                  <a:latin typeface="Tahoma" panose="020B0604030504040204" pitchFamily="34" charset="0"/>
                  <a:ea typeface="Tahoma" panose="020B0604030504040204" pitchFamily="34" charset="0"/>
                  <a:cs typeface="Tahoma" panose="020B0604030504040204" pitchFamily="34" charset="0"/>
                </a:rPr>
                <a:t>serta berbagai </a:t>
              </a:r>
              <a:r>
                <a:rPr sz="1600" b="1" i="1" dirty="0">
                  <a:solidFill>
                    <a:srgbClr val="585858"/>
                  </a:solidFill>
                  <a:latin typeface="Tahoma" panose="020B0604030504040204" pitchFamily="34" charset="0"/>
                  <a:ea typeface="Tahoma" panose="020B0604030504040204" pitchFamily="34" charset="0"/>
                  <a:cs typeface="Tahoma" panose="020B0604030504040204" pitchFamily="34" charset="0"/>
                </a:rPr>
                <a:t>event </a:t>
              </a:r>
              <a:r>
                <a:rPr sz="1600" b="1" dirty="0">
                  <a:solidFill>
                    <a:srgbClr val="585858"/>
                  </a:solidFill>
                  <a:latin typeface="Tahoma" panose="020B0604030504040204" pitchFamily="34" charset="0"/>
                  <a:ea typeface="Tahoma" panose="020B0604030504040204" pitchFamily="34" charset="0"/>
                  <a:cs typeface="Tahoma" panose="020B0604030504040204" pitchFamily="34" charset="0"/>
                </a:rPr>
                <a:t>olahraga dan hiburan.</a:t>
              </a:r>
              <a:endParaRPr sz="1600" dirty="0">
                <a:latin typeface="Tahoma" panose="020B0604030504040204" pitchFamily="34" charset="0"/>
                <a:ea typeface="Tahoma" panose="020B0604030504040204" pitchFamily="34" charset="0"/>
                <a:cs typeface="Tahoma" panose="020B0604030504040204" pitchFamily="34" charset="0"/>
              </a:endParaRPr>
            </a:p>
            <a:p>
              <a:pPr marL="299085" marR="5080">
                <a:lnSpc>
                  <a:spcPct val="100000"/>
                </a:lnSpc>
                <a:spcBef>
                  <a:spcPts val="1205"/>
                </a:spcBef>
              </a:pPr>
              <a:r>
                <a:rPr sz="1600" b="1" dirty="0">
                  <a:solidFill>
                    <a:srgbClr val="C45723"/>
                  </a:solidFill>
                  <a:latin typeface="Tahoma" panose="020B0604030504040204" pitchFamily="34" charset="0"/>
                  <a:ea typeface="Tahoma" panose="020B0604030504040204" pitchFamily="34" charset="0"/>
                  <a:cs typeface="Tahoma" panose="020B0604030504040204" pitchFamily="34" charset="0"/>
                </a:rPr>
                <a:t>Transportasi &amp; Pergudangan </a:t>
              </a:r>
              <a:r>
                <a:rPr sz="1600" dirty="0">
                  <a:solidFill>
                    <a:srgbClr val="585858"/>
                  </a:solidFill>
                  <a:latin typeface="Tahoma" panose="020B0604030504040204" pitchFamily="34" charset="0"/>
                  <a:ea typeface="Tahoma" panose="020B0604030504040204" pitchFamily="34" charset="0"/>
                  <a:cs typeface="Tahoma" panose="020B0604030504040204" pitchFamily="34" charset="0"/>
                </a:rPr>
                <a:t>didorong oleh peningkatan </a:t>
              </a:r>
              <a:r>
                <a:rPr sz="1600" b="1" dirty="0">
                  <a:solidFill>
                    <a:srgbClr val="585858"/>
                  </a:solidFill>
                  <a:latin typeface="Tahoma" panose="020B0604030504040204" pitchFamily="34" charset="0"/>
                  <a:ea typeface="Tahoma" panose="020B0604030504040204" pitchFamily="34" charset="0"/>
                  <a:cs typeface="Tahoma" panose="020B0604030504040204" pitchFamily="34" charset="0"/>
                </a:rPr>
                <a:t>jumlah penumpang dan barang karena mobilitas masyarakat dan peningkatan kegiatan ekonomi lainnya.</a:t>
              </a:r>
              <a:endParaRPr sz="1600" dirty="0">
                <a:latin typeface="Tahoma" panose="020B0604030504040204" pitchFamily="34" charset="0"/>
                <a:ea typeface="Tahoma" panose="020B0604030504040204" pitchFamily="34" charset="0"/>
                <a:cs typeface="Tahoma" panose="020B0604030504040204" pitchFamily="34" charset="0"/>
              </a:endParaRPr>
            </a:p>
            <a:p>
              <a:pPr marL="299085" marR="136525">
                <a:lnSpc>
                  <a:spcPct val="100000"/>
                </a:lnSpc>
                <a:spcBef>
                  <a:spcPts val="1200"/>
                </a:spcBef>
              </a:pPr>
              <a:r>
                <a:rPr sz="1600" b="1" dirty="0">
                  <a:solidFill>
                    <a:srgbClr val="C45723"/>
                  </a:solidFill>
                  <a:latin typeface="Tahoma" panose="020B0604030504040204" pitchFamily="34" charset="0"/>
                  <a:ea typeface="Tahoma" panose="020B0604030504040204" pitchFamily="34" charset="0"/>
                  <a:cs typeface="Tahoma" panose="020B0604030504040204" pitchFamily="34" charset="0"/>
                </a:rPr>
                <a:t>Akomodasi &amp; Makan Minum </a:t>
              </a:r>
              <a:r>
                <a:rPr sz="1600" dirty="0">
                  <a:solidFill>
                    <a:srgbClr val="585858"/>
                  </a:solidFill>
                  <a:latin typeface="Tahoma" panose="020B0604030504040204" pitchFamily="34" charset="0"/>
                  <a:ea typeface="Tahoma" panose="020B0604030504040204" pitchFamily="34" charset="0"/>
                  <a:cs typeface="Tahoma" panose="020B0604030504040204" pitchFamily="34" charset="0"/>
                </a:rPr>
                <a:t>didukung oleh mobilitas masyarakat, serta aktivitas pemerintah dan swasta.</a:t>
              </a:r>
              <a:endParaRPr sz="1600" dirty="0">
                <a:latin typeface="Tahoma" panose="020B0604030504040204" pitchFamily="34" charset="0"/>
                <a:ea typeface="Tahoma" panose="020B0604030504040204" pitchFamily="34" charset="0"/>
                <a:cs typeface="Tahoma" panose="020B0604030504040204" pitchFamily="34" charset="0"/>
              </a:endParaRPr>
            </a:p>
          </p:txBody>
        </p:sp>
      </p:grpSp>
      <p:pic>
        <p:nvPicPr>
          <p:cNvPr id="44" name="object 44"/>
          <p:cNvPicPr/>
          <p:nvPr/>
        </p:nvPicPr>
        <p:blipFill>
          <a:blip r:embed="rId3" cstate="print"/>
          <a:stretch>
            <a:fillRect/>
          </a:stretch>
        </p:blipFill>
        <p:spPr>
          <a:xfrm>
            <a:off x="6567678" y="1095743"/>
            <a:ext cx="531420" cy="471309"/>
          </a:xfrm>
          <a:prstGeom prst="rect">
            <a:avLst/>
          </a:prstGeom>
        </p:spPr>
      </p:pic>
      <p:pic>
        <p:nvPicPr>
          <p:cNvPr id="45" name="object 45"/>
          <p:cNvPicPr/>
          <p:nvPr/>
        </p:nvPicPr>
        <p:blipFill>
          <a:blip r:embed="rId4" cstate="print"/>
          <a:stretch>
            <a:fillRect/>
          </a:stretch>
        </p:blipFill>
        <p:spPr>
          <a:xfrm>
            <a:off x="6581405" y="2274811"/>
            <a:ext cx="500464" cy="471309"/>
          </a:xfrm>
          <a:prstGeom prst="rect">
            <a:avLst/>
          </a:prstGeom>
        </p:spPr>
      </p:pic>
      <p:sp>
        <p:nvSpPr>
          <p:cNvPr id="46" name="object 46"/>
          <p:cNvSpPr txBox="1"/>
          <p:nvPr/>
        </p:nvSpPr>
        <p:spPr>
          <a:xfrm>
            <a:off x="311911" y="6626149"/>
            <a:ext cx="5188771"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Calibri"/>
                <a:cs typeface="Calibri"/>
              </a:rPr>
              <a:t>Sumber</a:t>
            </a:r>
            <a:r>
              <a:rPr sz="1200" dirty="0">
                <a:latin typeface="Calibri"/>
                <a:cs typeface="Calibri"/>
              </a:rPr>
              <a:t>: Rilis Berita Resmi Statistik Badan Pusat Statistik (5 Februari 2025)</a:t>
            </a:r>
            <a:endParaRPr sz="1200">
              <a:latin typeface="Calibri"/>
              <a:cs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894946" y="6492951"/>
            <a:ext cx="146788" cy="228268"/>
          </a:xfrm>
          <a:prstGeom prst="rect">
            <a:avLst/>
          </a:prstGeom>
        </p:spPr>
        <p:txBody>
          <a:bodyPr vert="horz" wrap="square" lIns="0" tIns="12700" rIns="0" bIns="0" rtlCol="0">
            <a:spAutoFit/>
          </a:bodyPr>
          <a:lstStyle/>
          <a:p>
            <a:pPr marL="12700">
              <a:lnSpc>
                <a:spcPct val="100000"/>
              </a:lnSpc>
              <a:spcBef>
                <a:spcPts val="100"/>
              </a:spcBef>
            </a:pPr>
            <a:r>
              <a:rPr sz="1400" b="1" dirty="0">
                <a:latin typeface="Roboto"/>
                <a:cs typeface="Roboto"/>
              </a:rPr>
              <a:t>8</a:t>
            </a:r>
            <a:endParaRPr sz="1400">
              <a:latin typeface="Roboto"/>
              <a:cs typeface="Roboto"/>
            </a:endParaRPr>
          </a:p>
        </p:txBody>
      </p:sp>
      <p:sp>
        <p:nvSpPr>
          <p:cNvPr id="3" name="object 3"/>
          <p:cNvSpPr/>
          <p:nvPr/>
        </p:nvSpPr>
        <p:spPr>
          <a:xfrm>
            <a:off x="9271507" y="1395094"/>
            <a:ext cx="2920493" cy="2552065"/>
          </a:xfrm>
          <a:custGeom>
            <a:avLst/>
            <a:gdLst/>
            <a:ahLst/>
            <a:cxnLst/>
            <a:rect l="l" t="t" r="r" b="b"/>
            <a:pathLst>
              <a:path w="2552065" h="2552065">
                <a:moveTo>
                  <a:pt x="2221738" y="0"/>
                </a:moveTo>
                <a:lnTo>
                  <a:pt x="329819" y="0"/>
                </a:lnTo>
                <a:lnTo>
                  <a:pt x="281088" y="3576"/>
                </a:lnTo>
                <a:lnTo>
                  <a:pt x="234576" y="13967"/>
                </a:lnTo>
                <a:lnTo>
                  <a:pt x="190791" y="30660"/>
                </a:lnTo>
                <a:lnTo>
                  <a:pt x="150245" y="53144"/>
                </a:lnTo>
                <a:lnTo>
                  <a:pt x="113448" y="80911"/>
                </a:lnTo>
                <a:lnTo>
                  <a:pt x="80911" y="113448"/>
                </a:lnTo>
                <a:lnTo>
                  <a:pt x="53144" y="150245"/>
                </a:lnTo>
                <a:lnTo>
                  <a:pt x="30660" y="190791"/>
                </a:lnTo>
                <a:lnTo>
                  <a:pt x="13967" y="234576"/>
                </a:lnTo>
                <a:lnTo>
                  <a:pt x="3576" y="281088"/>
                </a:lnTo>
                <a:lnTo>
                  <a:pt x="0" y="329818"/>
                </a:lnTo>
                <a:lnTo>
                  <a:pt x="0" y="2222118"/>
                </a:lnTo>
                <a:lnTo>
                  <a:pt x="3576" y="2270849"/>
                </a:lnTo>
                <a:lnTo>
                  <a:pt x="13967" y="2317361"/>
                </a:lnTo>
                <a:lnTo>
                  <a:pt x="30660" y="2361146"/>
                </a:lnTo>
                <a:lnTo>
                  <a:pt x="53144" y="2401692"/>
                </a:lnTo>
                <a:lnTo>
                  <a:pt x="80911" y="2438489"/>
                </a:lnTo>
                <a:lnTo>
                  <a:pt x="113448" y="2471026"/>
                </a:lnTo>
                <a:lnTo>
                  <a:pt x="150245" y="2498793"/>
                </a:lnTo>
                <a:lnTo>
                  <a:pt x="190791" y="2521277"/>
                </a:lnTo>
                <a:lnTo>
                  <a:pt x="234576" y="2537970"/>
                </a:lnTo>
                <a:lnTo>
                  <a:pt x="281088" y="2548361"/>
                </a:lnTo>
                <a:lnTo>
                  <a:pt x="329819" y="2551937"/>
                </a:lnTo>
                <a:lnTo>
                  <a:pt x="2221738" y="2551937"/>
                </a:lnTo>
                <a:lnTo>
                  <a:pt x="2270468" y="2548361"/>
                </a:lnTo>
                <a:lnTo>
                  <a:pt x="2316980" y="2537970"/>
                </a:lnTo>
                <a:lnTo>
                  <a:pt x="2360765" y="2521277"/>
                </a:lnTo>
                <a:lnTo>
                  <a:pt x="2401311" y="2498793"/>
                </a:lnTo>
                <a:lnTo>
                  <a:pt x="2438108" y="2471026"/>
                </a:lnTo>
                <a:lnTo>
                  <a:pt x="2470645" y="2438489"/>
                </a:lnTo>
                <a:lnTo>
                  <a:pt x="2498412" y="2401692"/>
                </a:lnTo>
                <a:lnTo>
                  <a:pt x="2520896" y="2361146"/>
                </a:lnTo>
                <a:lnTo>
                  <a:pt x="2537589" y="2317361"/>
                </a:lnTo>
                <a:lnTo>
                  <a:pt x="2547980" y="2270849"/>
                </a:lnTo>
                <a:lnTo>
                  <a:pt x="2551557" y="2222118"/>
                </a:lnTo>
                <a:lnTo>
                  <a:pt x="2551557" y="329818"/>
                </a:lnTo>
                <a:lnTo>
                  <a:pt x="2547980" y="281088"/>
                </a:lnTo>
                <a:lnTo>
                  <a:pt x="2537589" y="234576"/>
                </a:lnTo>
                <a:lnTo>
                  <a:pt x="2520896" y="190791"/>
                </a:lnTo>
                <a:lnTo>
                  <a:pt x="2498412" y="150245"/>
                </a:lnTo>
                <a:lnTo>
                  <a:pt x="2470645" y="113448"/>
                </a:lnTo>
                <a:lnTo>
                  <a:pt x="2438108" y="80911"/>
                </a:lnTo>
                <a:lnTo>
                  <a:pt x="2401311" y="53144"/>
                </a:lnTo>
                <a:lnTo>
                  <a:pt x="2360765" y="30660"/>
                </a:lnTo>
                <a:lnTo>
                  <a:pt x="2316980" y="13967"/>
                </a:lnTo>
                <a:lnTo>
                  <a:pt x="2270468" y="3576"/>
                </a:lnTo>
                <a:lnTo>
                  <a:pt x="2221738" y="0"/>
                </a:lnTo>
                <a:close/>
              </a:path>
            </a:pathLst>
          </a:custGeom>
          <a:solidFill>
            <a:srgbClr val="FFFAED"/>
          </a:solidFill>
        </p:spPr>
        <p:txBody>
          <a:bodyPr wrap="square" lIns="0" tIns="0" rIns="0" bIns="0" rtlCol="0"/>
          <a:lstStyle/>
          <a:p>
            <a:endParaRPr/>
          </a:p>
        </p:txBody>
      </p:sp>
      <p:sp>
        <p:nvSpPr>
          <p:cNvPr id="4" name="object 4"/>
          <p:cNvSpPr txBox="1"/>
          <p:nvPr/>
        </p:nvSpPr>
        <p:spPr>
          <a:xfrm>
            <a:off x="9480295" y="1553971"/>
            <a:ext cx="2443796" cy="2598147"/>
          </a:xfrm>
          <a:prstGeom prst="rect">
            <a:avLst/>
          </a:prstGeom>
        </p:spPr>
        <p:txBody>
          <a:bodyPr vert="horz" wrap="square" lIns="0" tIns="12700" rIns="0" bIns="0" rtlCol="0">
            <a:spAutoFit/>
          </a:bodyPr>
          <a:lstStyle/>
          <a:p>
            <a:pPr marL="12065" marR="5080" indent="635" algn="ctr">
              <a:lnSpc>
                <a:spcPct val="100000"/>
              </a:lnSpc>
              <a:spcBef>
                <a:spcPts val="100"/>
              </a:spcBef>
            </a:pPr>
            <a:r>
              <a:rPr sz="2400" dirty="0">
                <a:latin typeface="Tahoma"/>
                <a:cs typeface="Tahoma"/>
              </a:rPr>
              <a:t>Secara spasial, </a:t>
            </a:r>
            <a:r>
              <a:rPr sz="2400" b="1" dirty="0">
                <a:solidFill>
                  <a:srgbClr val="C45723"/>
                </a:solidFill>
                <a:latin typeface="Arial"/>
                <a:cs typeface="Arial"/>
              </a:rPr>
              <a:t>pertumbuhan ekonomi tertinggi </a:t>
            </a:r>
            <a:r>
              <a:rPr sz="2400" dirty="0">
                <a:latin typeface="Tahoma"/>
                <a:cs typeface="Tahoma"/>
              </a:rPr>
              <a:t>berada di wilayah </a:t>
            </a:r>
            <a:r>
              <a:rPr sz="2400" b="1" dirty="0">
                <a:solidFill>
                  <a:srgbClr val="C45723"/>
                </a:solidFill>
                <a:latin typeface="Arial"/>
                <a:cs typeface="Arial"/>
              </a:rPr>
              <a:t>Maluku &amp; Papua</a:t>
            </a:r>
            <a:r>
              <a:rPr sz="2400" dirty="0">
                <a:latin typeface="Tahoma"/>
                <a:cs typeface="Tahoma"/>
              </a:rPr>
              <a:t>.</a:t>
            </a:r>
            <a:endParaRPr sz="2400">
              <a:latin typeface="Tahoma"/>
              <a:cs typeface="Tahoma"/>
            </a:endParaRPr>
          </a:p>
        </p:txBody>
      </p:sp>
      <p:sp>
        <p:nvSpPr>
          <p:cNvPr id="5" name="object 5"/>
          <p:cNvSpPr/>
          <p:nvPr/>
        </p:nvSpPr>
        <p:spPr>
          <a:xfrm>
            <a:off x="9308198" y="1177721"/>
            <a:ext cx="539190" cy="374015"/>
          </a:xfrm>
          <a:custGeom>
            <a:avLst/>
            <a:gdLst/>
            <a:ahLst/>
            <a:cxnLst/>
            <a:rect l="l" t="t" r="r" b="b"/>
            <a:pathLst>
              <a:path w="471170" h="374015">
                <a:moveTo>
                  <a:pt x="188290" y="185381"/>
                </a:moveTo>
                <a:lnTo>
                  <a:pt x="180911" y="135928"/>
                </a:lnTo>
                <a:lnTo>
                  <a:pt x="161594" y="91592"/>
                </a:lnTo>
                <a:lnTo>
                  <a:pt x="132080" y="54102"/>
                </a:lnTo>
                <a:lnTo>
                  <a:pt x="94145" y="25184"/>
                </a:lnTo>
                <a:lnTo>
                  <a:pt x="49530" y="6578"/>
                </a:lnTo>
                <a:lnTo>
                  <a:pt x="0" y="0"/>
                </a:lnTo>
                <a:lnTo>
                  <a:pt x="0" y="80822"/>
                </a:lnTo>
                <a:lnTo>
                  <a:pt x="41097" y="88988"/>
                </a:lnTo>
                <a:lnTo>
                  <a:pt x="74917" y="111290"/>
                </a:lnTo>
                <a:lnTo>
                  <a:pt x="98120" y="144500"/>
                </a:lnTo>
                <a:lnTo>
                  <a:pt x="107416" y="185381"/>
                </a:lnTo>
                <a:lnTo>
                  <a:pt x="0" y="185381"/>
                </a:lnTo>
                <a:lnTo>
                  <a:pt x="0" y="373773"/>
                </a:lnTo>
                <a:lnTo>
                  <a:pt x="188290" y="373773"/>
                </a:lnTo>
                <a:lnTo>
                  <a:pt x="188290" y="185381"/>
                </a:lnTo>
                <a:close/>
              </a:path>
              <a:path w="471170" h="374015">
                <a:moveTo>
                  <a:pt x="470725" y="185381"/>
                </a:moveTo>
                <a:lnTo>
                  <a:pt x="463346" y="135928"/>
                </a:lnTo>
                <a:lnTo>
                  <a:pt x="444030" y="91592"/>
                </a:lnTo>
                <a:lnTo>
                  <a:pt x="414528" y="54102"/>
                </a:lnTo>
                <a:lnTo>
                  <a:pt x="376580" y="25184"/>
                </a:lnTo>
                <a:lnTo>
                  <a:pt x="331965" y="6578"/>
                </a:lnTo>
                <a:lnTo>
                  <a:pt x="282435" y="0"/>
                </a:lnTo>
                <a:lnTo>
                  <a:pt x="282435" y="80822"/>
                </a:lnTo>
                <a:lnTo>
                  <a:pt x="323532" y="88988"/>
                </a:lnTo>
                <a:lnTo>
                  <a:pt x="357352" y="111290"/>
                </a:lnTo>
                <a:lnTo>
                  <a:pt x="380568" y="144500"/>
                </a:lnTo>
                <a:lnTo>
                  <a:pt x="389851" y="185381"/>
                </a:lnTo>
                <a:lnTo>
                  <a:pt x="282435" y="185381"/>
                </a:lnTo>
                <a:lnTo>
                  <a:pt x="282435" y="373773"/>
                </a:lnTo>
                <a:lnTo>
                  <a:pt x="470725" y="373773"/>
                </a:lnTo>
                <a:lnTo>
                  <a:pt x="470725" y="185381"/>
                </a:lnTo>
                <a:close/>
              </a:path>
            </a:pathLst>
          </a:custGeom>
          <a:solidFill>
            <a:srgbClr val="C45723"/>
          </a:solidFill>
        </p:spPr>
        <p:txBody>
          <a:bodyPr wrap="square" lIns="0" tIns="0" rIns="0" bIns="0" rtlCol="0"/>
          <a:lstStyle/>
          <a:p>
            <a:endParaRPr/>
          </a:p>
        </p:txBody>
      </p:sp>
      <p:sp>
        <p:nvSpPr>
          <p:cNvPr id="6" name="object 6"/>
          <p:cNvSpPr txBox="1">
            <a:spLocks noGrp="1"/>
          </p:cNvSpPr>
          <p:nvPr>
            <p:ph type="title"/>
          </p:nvPr>
        </p:nvSpPr>
        <p:spPr>
          <a:xfrm>
            <a:off x="210108" y="52831"/>
            <a:ext cx="11771782" cy="662488"/>
          </a:xfrm>
          <a:prstGeom prst="rect">
            <a:avLst/>
          </a:prstGeom>
        </p:spPr>
        <p:txBody>
          <a:bodyPr vert="horz" wrap="square" lIns="0" tIns="168401" rIns="0" bIns="0" rtlCol="0">
            <a:spAutoFit/>
          </a:bodyPr>
          <a:lstStyle/>
          <a:p>
            <a:pPr marL="314960">
              <a:lnSpc>
                <a:spcPct val="100000"/>
              </a:lnSpc>
              <a:spcBef>
                <a:spcPts val="95"/>
              </a:spcBef>
            </a:pPr>
            <a:r>
              <a:rPr sz="3200" dirty="0">
                <a:latin typeface="Roboto"/>
              </a:rPr>
              <a:t>PASCA 2020 </a:t>
            </a:r>
            <a:r>
              <a:rPr sz="3200" dirty="0">
                <a:solidFill>
                  <a:srgbClr val="C45723"/>
                </a:solidFill>
                <a:latin typeface="Roboto"/>
              </a:rPr>
              <a:t>TUMBUH POSITIF </a:t>
            </a:r>
            <a:r>
              <a:rPr sz="3200" dirty="0">
                <a:latin typeface="Roboto"/>
              </a:rPr>
              <a:t>DI SEMUA WILAYAH</a:t>
            </a:r>
          </a:p>
        </p:txBody>
      </p:sp>
      <p:grpSp>
        <p:nvGrpSpPr>
          <p:cNvPr id="7" name="object 7"/>
          <p:cNvGrpSpPr/>
          <p:nvPr/>
        </p:nvGrpSpPr>
        <p:grpSpPr>
          <a:xfrm>
            <a:off x="793471" y="2798981"/>
            <a:ext cx="6134561" cy="1914525"/>
            <a:chOff x="1429766" y="2727460"/>
            <a:chExt cx="5360670" cy="1914525"/>
          </a:xfrm>
        </p:grpSpPr>
        <p:pic>
          <p:nvPicPr>
            <p:cNvPr id="8" name="object 8"/>
            <p:cNvPicPr/>
            <p:nvPr/>
          </p:nvPicPr>
          <p:blipFill>
            <a:blip r:embed="rId2" cstate="print"/>
            <a:stretch>
              <a:fillRect/>
            </a:stretch>
          </p:blipFill>
          <p:spPr>
            <a:xfrm>
              <a:off x="1541853" y="2727460"/>
              <a:ext cx="5248225" cy="1914483"/>
            </a:xfrm>
            <a:prstGeom prst="rect">
              <a:avLst/>
            </a:prstGeom>
          </p:spPr>
        </p:pic>
        <p:sp>
          <p:nvSpPr>
            <p:cNvPr id="9" name="object 9"/>
            <p:cNvSpPr/>
            <p:nvPr/>
          </p:nvSpPr>
          <p:spPr>
            <a:xfrm>
              <a:off x="1430909" y="3028441"/>
              <a:ext cx="611505" cy="611505"/>
            </a:xfrm>
            <a:custGeom>
              <a:avLst/>
              <a:gdLst/>
              <a:ahLst/>
              <a:cxnLst/>
              <a:rect l="l" t="t" r="r" b="b"/>
              <a:pathLst>
                <a:path w="611505" h="611504">
                  <a:moveTo>
                    <a:pt x="305689" y="0"/>
                  </a:moveTo>
                  <a:lnTo>
                    <a:pt x="250824" y="4953"/>
                  </a:lnTo>
                  <a:lnTo>
                    <a:pt x="199009" y="19177"/>
                  </a:lnTo>
                  <a:lnTo>
                    <a:pt x="151384" y="41783"/>
                  </a:lnTo>
                  <a:lnTo>
                    <a:pt x="108712" y="71882"/>
                  </a:lnTo>
                  <a:lnTo>
                    <a:pt x="71881" y="108712"/>
                  </a:lnTo>
                  <a:lnTo>
                    <a:pt x="41656" y="151384"/>
                  </a:lnTo>
                  <a:lnTo>
                    <a:pt x="19050" y="199009"/>
                  </a:lnTo>
                  <a:lnTo>
                    <a:pt x="4953" y="250825"/>
                  </a:lnTo>
                  <a:lnTo>
                    <a:pt x="0" y="305816"/>
                  </a:lnTo>
                  <a:lnTo>
                    <a:pt x="1269" y="333629"/>
                  </a:lnTo>
                  <a:lnTo>
                    <a:pt x="10921" y="387096"/>
                  </a:lnTo>
                  <a:lnTo>
                    <a:pt x="29463" y="436880"/>
                  </a:lnTo>
                  <a:lnTo>
                    <a:pt x="55879" y="482092"/>
                  </a:lnTo>
                  <a:lnTo>
                    <a:pt x="89534" y="521970"/>
                  </a:lnTo>
                  <a:lnTo>
                    <a:pt x="129412" y="555625"/>
                  </a:lnTo>
                  <a:lnTo>
                    <a:pt x="174625" y="582041"/>
                  </a:lnTo>
                  <a:lnTo>
                    <a:pt x="224409" y="600583"/>
                  </a:lnTo>
                  <a:lnTo>
                    <a:pt x="277876" y="610235"/>
                  </a:lnTo>
                  <a:lnTo>
                    <a:pt x="305689" y="611505"/>
                  </a:lnTo>
                  <a:lnTo>
                    <a:pt x="333628" y="610235"/>
                  </a:lnTo>
                  <a:lnTo>
                    <a:pt x="387096" y="600583"/>
                  </a:lnTo>
                  <a:lnTo>
                    <a:pt x="436879" y="582041"/>
                  </a:lnTo>
                  <a:lnTo>
                    <a:pt x="482091" y="555625"/>
                  </a:lnTo>
                  <a:lnTo>
                    <a:pt x="521970" y="521970"/>
                  </a:lnTo>
                  <a:lnTo>
                    <a:pt x="555624" y="482092"/>
                  </a:lnTo>
                  <a:lnTo>
                    <a:pt x="582041" y="436880"/>
                  </a:lnTo>
                  <a:lnTo>
                    <a:pt x="600583" y="387096"/>
                  </a:lnTo>
                  <a:lnTo>
                    <a:pt x="610235" y="333629"/>
                  </a:lnTo>
                  <a:lnTo>
                    <a:pt x="611504" y="305816"/>
                  </a:lnTo>
                  <a:lnTo>
                    <a:pt x="610235" y="277875"/>
                  </a:lnTo>
                  <a:lnTo>
                    <a:pt x="600583" y="224536"/>
                  </a:lnTo>
                  <a:lnTo>
                    <a:pt x="582041" y="174625"/>
                  </a:lnTo>
                  <a:lnTo>
                    <a:pt x="555624" y="129412"/>
                  </a:lnTo>
                  <a:lnTo>
                    <a:pt x="521970" y="89535"/>
                  </a:lnTo>
                  <a:lnTo>
                    <a:pt x="482091" y="55880"/>
                  </a:lnTo>
                  <a:lnTo>
                    <a:pt x="436879" y="29463"/>
                  </a:lnTo>
                  <a:lnTo>
                    <a:pt x="387096" y="10922"/>
                  </a:lnTo>
                  <a:lnTo>
                    <a:pt x="333628" y="1270"/>
                  </a:lnTo>
                  <a:lnTo>
                    <a:pt x="305689" y="0"/>
                  </a:lnTo>
                  <a:close/>
                </a:path>
              </a:pathLst>
            </a:custGeom>
            <a:solidFill>
              <a:srgbClr val="FFFAED"/>
            </a:solidFill>
          </p:spPr>
          <p:txBody>
            <a:bodyPr wrap="square" lIns="0" tIns="0" rIns="0" bIns="0" rtlCol="0"/>
            <a:lstStyle/>
            <a:p>
              <a:endParaRPr/>
            </a:p>
          </p:txBody>
        </p:sp>
        <p:sp>
          <p:nvSpPr>
            <p:cNvPr id="10" name="object 10"/>
            <p:cNvSpPr/>
            <p:nvPr/>
          </p:nvSpPr>
          <p:spPr>
            <a:xfrm>
              <a:off x="1436116" y="3028441"/>
              <a:ext cx="612140" cy="612140"/>
            </a:xfrm>
            <a:custGeom>
              <a:avLst/>
              <a:gdLst/>
              <a:ahLst/>
              <a:cxnLst/>
              <a:rect l="l" t="t" r="r" b="b"/>
              <a:pathLst>
                <a:path w="612139" h="612139">
                  <a:moveTo>
                    <a:pt x="0" y="305943"/>
                  </a:moveTo>
                  <a:lnTo>
                    <a:pt x="5587" y="247777"/>
                  </a:lnTo>
                  <a:lnTo>
                    <a:pt x="21462" y="193294"/>
                  </a:lnTo>
                  <a:lnTo>
                    <a:pt x="46609" y="143637"/>
                  </a:lnTo>
                  <a:lnTo>
                    <a:pt x="80137" y="99568"/>
                  </a:lnTo>
                  <a:lnTo>
                    <a:pt x="120903" y="62357"/>
                  </a:lnTo>
                  <a:lnTo>
                    <a:pt x="167894" y="32893"/>
                  </a:lnTo>
                  <a:lnTo>
                    <a:pt x="220090" y="12192"/>
                  </a:lnTo>
                  <a:lnTo>
                    <a:pt x="276478" y="1397"/>
                  </a:lnTo>
                  <a:lnTo>
                    <a:pt x="305942" y="0"/>
                  </a:lnTo>
                  <a:lnTo>
                    <a:pt x="335407" y="1397"/>
                  </a:lnTo>
                  <a:lnTo>
                    <a:pt x="391795" y="12192"/>
                  </a:lnTo>
                  <a:lnTo>
                    <a:pt x="443991" y="32893"/>
                  </a:lnTo>
                  <a:lnTo>
                    <a:pt x="491109" y="62357"/>
                  </a:lnTo>
                  <a:lnTo>
                    <a:pt x="531748" y="99568"/>
                  </a:lnTo>
                  <a:lnTo>
                    <a:pt x="565277" y="143637"/>
                  </a:lnTo>
                  <a:lnTo>
                    <a:pt x="590422" y="193294"/>
                  </a:lnTo>
                  <a:lnTo>
                    <a:pt x="606297" y="247777"/>
                  </a:lnTo>
                  <a:lnTo>
                    <a:pt x="611885" y="305943"/>
                  </a:lnTo>
                  <a:lnTo>
                    <a:pt x="610489" y="335407"/>
                  </a:lnTo>
                  <a:lnTo>
                    <a:pt x="599694" y="391795"/>
                  </a:lnTo>
                  <a:lnTo>
                    <a:pt x="578992" y="443992"/>
                  </a:lnTo>
                  <a:lnTo>
                    <a:pt x="549529" y="490982"/>
                  </a:lnTo>
                  <a:lnTo>
                    <a:pt x="512317" y="531749"/>
                  </a:lnTo>
                  <a:lnTo>
                    <a:pt x="468248" y="565277"/>
                  </a:lnTo>
                  <a:lnTo>
                    <a:pt x="418465" y="590423"/>
                  </a:lnTo>
                  <a:lnTo>
                    <a:pt x="364109" y="606298"/>
                  </a:lnTo>
                  <a:lnTo>
                    <a:pt x="305942" y="611886"/>
                  </a:lnTo>
                  <a:lnTo>
                    <a:pt x="276478" y="610489"/>
                  </a:lnTo>
                  <a:lnTo>
                    <a:pt x="220090" y="599567"/>
                  </a:lnTo>
                  <a:lnTo>
                    <a:pt x="167894" y="578993"/>
                  </a:lnTo>
                  <a:lnTo>
                    <a:pt x="120903" y="549529"/>
                  </a:lnTo>
                  <a:lnTo>
                    <a:pt x="80137" y="512191"/>
                  </a:lnTo>
                  <a:lnTo>
                    <a:pt x="46609" y="468249"/>
                  </a:lnTo>
                  <a:lnTo>
                    <a:pt x="21462" y="418465"/>
                  </a:lnTo>
                  <a:lnTo>
                    <a:pt x="5587" y="363982"/>
                  </a:lnTo>
                  <a:lnTo>
                    <a:pt x="0" y="305943"/>
                  </a:lnTo>
                  <a:close/>
                </a:path>
              </a:pathLst>
            </a:custGeom>
            <a:ln w="12192">
              <a:solidFill>
                <a:srgbClr val="FDBC25"/>
              </a:solidFill>
            </a:ln>
          </p:spPr>
          <p:txBody>
            <a:bodyPr wrap="square" lIns="0" tIns="0" rIns="0" bIns="0" rtlCol="0"/>
            <a:lstStyle/>
            <a:p>
              <a:endParaRPr/>
            </a:p>
          </p:txBody>
        </p:sp>
        <p:sp>
          <p:nvSpPr>
            <p:cNvPr id="11" name="object 11"/>
            <p:cNvSpPr/>
            <p:nvPr/>
          </p:nvSpPr>
          <p:spPr>
            <a:xfrm>
              <a:off x="2717546" y="3900931"/>
              <a:ext cx="704850" cy="689610"/>
            </a:xfrm>
            <a:custGeom>
              <a:avLst/>
              <a:gdLst/>
              <a:ahLst/>
              <a:cxnLst/>
              <a:rect l="l" t="t" r="r" b="b"/>
              <a:pathLst>
                <a:path w="704850" h="689610">
                  <a:moveTo>
                    <a:pt x="704469" y="347218"/>
                  </a:moveTo>
                  <a:lnTo>
                    <a:pt x="698373" y="282194"/>
                  </a:lnTo>
                  <a:lnTo>
                    <a:pt x="680593" y="221361"/>
                  </a:lnTo>
                  <a:lnTo>
                    <a:pt x="652526" y="165735"/>
                  </a:lnTo>
                  <a:lnTo>
                    <a:pt x="615061" y="116586"/>
                  </a:lnTo>
                  <a:lnTo>
                    <a:pt x="569468" y="74930"/>
                  </a:lnTo>
                  <a:lnTo>
                    <a:pt x="516890" y="42037"/>
                  </a:lnTo>
                  <a:lnTo>
                    <a:pt x="458597" y="18923"/>
                  </a:lnTo>
                  <a:lnTo>
                    <a:pt x="395478" y="6858"/>
                  </a:lnTo>
                  <a:lnTo>
                    <a:pt x="385991" y="6388"/>
                  </a:lnTo>
                  <a:lnTo>
                    <a:pt x="380746" y="5207"/>
                  </a:lnTo>
                  <a:lnTo>
                    <a:pt x="352171" y="1270"/>
                  </a:lnTo>
                  <a:lnTo>
                    <a:pt x="322834" y="0"/>
                  </a:lnTo>
                  <a:lnTo>
                    <a:pt x="293370" y="1270"/>
                  </a:lnTo>
                  <a:lnTo>
                    <a:pt x="236982" y="11430"/>
                  </a:lnTo>
                  <a:lnTo>
                    <a:pt x="184404" y="30861"/>
                  </a:lnTo>
                  <a:lnTo>
                    <a:pt x="136652" y="58674"/>
                  </a:lnTo>
                  <a:lnTo>
                    <a:pt x="94615" y="93980"/>
                  </a:lnTo>
                  <a:lnTo>
                    <a:pt x="59055" y="135763"/>
                  </a:lnTo>
                  <a:lnTo>
                    <a:pt x="31115" y="183261"/>
                  </a:lnTo>
                  <a:lnTo>
                    <a:pt x="11557" y="235585"/>
                  </a:lnTo>
                  <a:lnTo>
                    <a:pt x="1397" y="291719"/>
                  </a:lnTo>
                  <a:lnTo>
                    <a:pt x="0" y="320929"/>
                  </a:lnTo>
                  <a:lnTo>
                    <a:pt x="1397" y="350139"/>
                  </a:lnTo>
                  <a:lnTo>
                    <a:pt x="11557" y="406273"/>
                  </a:lnTo>
                  <a:lnTo>
                    <a:pt x="31115" y="458470"/>
                  </a:lnTo>
                  <a:lnTo>
                    <a:pt x="59055" y="505968"/>
                  </a:lnTo>
                  <a:lnTo>
                    <a:pt x="62293" y="510146"/>
                  </a:lnTo>
                  <a:lnTo>
                    <a:pt x="72771" y="528574"/>
                  </a:lnTo>
                  <a:lnTo>
                    <a:pt x="110236" y="577723"/>
                  </a:lnTo>
                  <a:lnTo>
                    <a:pt x="155702" y="619379"/>
                  </a:lnTo>
                  <a:lnTo>
                    <a:pt x="208280" y="652399"/>
                  </a:lnTo>
                  <a:lnTo>
                    <a:pt x="266573" y="675386"/>
                  </a:lnTo>
                  <a:lnTo>
                    <a:pt x="329692" y="687578"/>
                  </a:lnTo>
                  <a:lnTo>
                    <a:pt x="362585" y="689102"/>
                  </a:lnTo>
                  <a:lnTo>
                    <a:pt x="395478" y="687578"/>
                  </a:lnTo>
                  <a:lnTo>
                    <a:pt x="458597" y="675386"/>
                  </a:lnTo>
                  <a:lnTo>
                    <a:pt x="516890" y="652399"/>
                  </a:lnTo>
                  <a:lnTo>
                    <a:pt x="569468" y="619379"/>
                  </a:lnTo>
                  <a:lnTo>
                    <a:pt x="615061" y="577723"/>
                  </a:lnTo>
                  <a:lnTo>
                    <a:pt x="652526" y="528574"/>
                  </a:lnTo>
                  <a:lnTo>
                    <a:pt x="680593" y="472948"/>
                  </a:lnTo>
                  <a:lnTo>
                    <a:pt x="698373" y="412115"/>
                  </a:lnTo>
                  <a:lnTo>
                    <a:pt x="702945" y="380111"/>
                  </a:lnTo>
                  <a:lnTo>
                    <a:pt x="704469" y="347218"/>
                  </a:lnTo>
                  <a:close/>
                </a:path>
              </a:pathLst>
            </a:custGeom>
            <a:solidFill>
              <a:srgbClr val="FFFAED"/>
            </a:solidFill>
          </p:spPr>
          <p:txBody>
            <a:bodyPr wrap="square" lIns="0" tIns="0" rIns="0" bIns="0" rtlCol="0"/>
            <a:lstStyle/>
            <a:p>
              <a:endParaRPr/>
            </a:p>
          </p:txBody>
        </p:sp>
        <p:sp>
          <p:nvSpPr>
            <p:cNvPr id="12" name="object 12"/>
            <p:cNvSpPr/>
            <p:nvPr/>
          </p:nvSpPr>
          <p:spPr>
            <a:xfrm>
              <a:off x="2738247" y="3906138"/>
              <a:ext cx="683895" cy="683895"/>
            </a:xfrm>
            <a:custGeom>
              <a:avLst/>
              <a:gdLst/>
              <a:ahLst/>
              <a:cxnLst/>
              <a:rect l="l" t="t" r="r" b="b"/>
              <a:pathLst>
                <a:path w="683895" h="683895">
                  <a:moveTo>
                    <a:pt x="0" y="342011"/>
                  </a:moveTo>
                  <a:lnTo>
                    <a:pt x="6222" y="276987"/>
                  </a:lnTo>
                  <a:lnTo>
                    <a:pt x="23875" y="216154"/>
                  </a:lnTo>
                  <a:lnTo>
                    <a:pt x="52069" y="160528"/>
                  </a:lnTo>
                  <a:lnTo>
                    <a:pt x="89534" y="111379"/>
                  </a:lnTo>
                  <a:lnTo>
                    <a:pt x="135000" y="69723"/>
                  </a:lnTo>
                  <a:lnTo>
                    <a:pt x="187578" y="36830"/>
                  </a:lnTo>
                  <a:lnTo>
                    <a:pt x="245871" y="13716"/>
                  </a:lnTo>
                  <a:lnTo>
                    <a:pt x="308990" y="1650"/>
                  </a:lnTo>
                  <a:lnTo>
                    <a:pt x="341883" y="0"/>
                  </a:lnTo>
                  <a:lnTo>
                    <a:pt x="374776" y="1650"/>
                  </a:lnTo>
                  <a:lnTo>
                    <a:pt x="437895" y="13716"/>
                  </a:lnTo>
                  <a:lnTo>
                    <a:pt x="496188" y="36830"/>
                  </a:lnTo>
                  <a:lnTo>
                    <a:pt x="548766" y="69723"/>
                  </a:lnTo>
                  <a:lnTo>
                    <a:pt x="594360" y="111379"/>
                  </a:lnTo>
                  <a:lnTo>
                    <a:pt x="631825" y="160528"/>
                  </a:lnTo>
                  <a:lnTo>
                    <a:pt x="659891" y="216154"/>
                  </a:lnTo>
                  <a:lnTo>
                    <a:pt x="677672" y="276987"/>
                  </a:lnTo>
                  <a:lnTo>
                    <a:pt x="683767" y="342011"/>
                  </a:lnTo>
                  <a:lnTo>
                    <a:pt x="682243" y="374904"/>
                  </a:lnTo>
                  <a:lnTo>
                    <a:pt x="670178" y="437896"/>
                  </a:lnTo>
                  <a:lnTo>
                    <a:pt x="647064" y="496316"/>
                  </a:lnTo>
                  <a:lnTo>
                    <a:pt x="614172" y="548894"/>
                  </a:lnTo>
                  <a:lnTo>
                    <a:pt x="572515" y="594360"/>
                  </a:lnTo>
                  <a:lnTo>
                    <a:pt x="523366" y="631825"/>
                  </a:lnTo>
                  <a:lnTo>
                    <a:pt x="467740" y="660019"/>
                  </a:lnTo>
                  <a:lnTo>
                    <a:pt x="406907" y="677672"/>
                  </a:lnTo>
                  <a:lnTo>
                    <a:pt x="341883" y="683894"/>
                  </a:lnTo>
                  <a:lnTo>
                    <a:pt x="308990" y="682371"/>
                  </a:lnTo>
                  <a:lnTo>
                    <a:pt x="245871" y="670179"/>
                  </a:lnTo>
                  <a:lnTo>
                    <a:pt x="187578" y="647192"/>
                  </a:lnTo>
                  <a:lnTo>
                    <a:pt x="135000" y="614172"/>
                  </a:lnTo>
                  <a:lnTo>
                    <a:pt x="89534" y="572516"/>
                  </a:lnTo>
                  <a:lnTo>
                    <a:pt x="52069" y="523367"/>
                  </a:lnTo>
                  <a:lnTo>
                    <a:pt x="23875" y="467741"/>
                  </a:lnTo>
                  <a:lnTo>
                    <a:pt x="6222" y="406908"/>
                  </a:lnTo>
                  <a:lnTo>
                    <a:pt x="0" y="342011"/>
                  </a:lnTo>
                  <a:close/>
                </a:path>
              </a:pathLst>
            </a:custGeom>
            <a:ln w="12192">
              <a:solidFill>
                <a:srgbClr val="FDBC25"/>
              </a:solidFill>
            </a:ln>
          </p:spPr>
          <p:txBody>
            <a:bodyPr wrap="square" lIns="0" tIns="0" rIns="0" bIns="0" rtlCol="0"/>
            <a:lstStyle/>
            <a:p>
              <a:endParaRPr/>
            </a:p>
          </p:txBody>
        </p:sp>
      </p:grpSp>
      <p:sp>
        <p:nvSpPr>
          <p:cNvPr id="13" name="object 13"/>
          <p:cNvSpPr txBox="1"/>
          <p:nvPr/>
        </p:nvSpPr>
        <p:spPr>
          <a:xfrm>
            <a:off x="2400254" y="4180689"/>
            <a:ext cx="712865" cy="258404"/>
          </a:xfrm>
          <a:prstGeom prst="rect">
            <a:avLst/>
          </a:prstGeom>
        </p:spPr>
        <p:txBody>
          <a:bodyPr vert="horz" wrap="square" lIns="0" tIns="12065" rIns="0" bIns="0" rtlCol="0">
            <a:spAutoFit/>
          </a:bodyPr>
          <a:lstStyle/>
          <a:p>
            <a:pPr marL="12700">
              <a:lnSpc>
                <a:spcPct val="100000"/>
              </a:lnSpc>
              <a:spcBef>
                <a:spcPts val="95"/>
              </a:spcBef>
            </a:pPr>
            <a:r>
              <a:rPr sz="1600" b="1" dirty="0">
                <a:latin typeface="Arial"/>
                <a:cs typeface="Arial"/>
              </a:rPr>
              <a:t>57,02</a:t>
            </a:r>
            <a:r>
              <a:rPr sz="1200" b="1" dirty="0">
                <a:latin typeface="Arial"/>
                <a:cs typeface="Arial"/>
              </a:rPr>
              <a:t>%</a:t>
            </a:r>
            <a:endParaRPr sz="1200" dirty="0">
              <a:latin typeface="Arial"/>
              <a:cs typeface="Arial"/>
            </a:endParaRPr>
          </a:p>
        </p:txBody>
      </p:sp>
      <p:grpSp>
        <p:nvGrpSpPr>
          <p:cNvPr id="14" name="object 14"/>
          <p:cNvGrpSpPr/>
          <p:nvPr/>
        </p:nvGrpSpPr>
        <p:grpSpPr>
          <a:xfrm>
            <a:off x="3524630" y="3341751"/>
            <a:ext cx="673625" cy="588645"/>
            <a:chOff x="3524630" y="3341751"/>
            <a:chExt cx="588645" cy="588645"/>
          </a:xfrm>
        </p:grpSpPr>
        <p:sp>
          <p:nvSpPr>
            <p:cNvPr id="15" name="object 15"/>
            <p:cNvSpPr/>
            <p:nvPr/>
          </p:nvSpPr>
          <p:spPr>
            <a:xfrm>
              <a:off x="3530980" y="3348101"/>
              <a:ext cx="575945" cy="575945"/>
            </a:xfrm>
            <a:custGeom>
              <a:avLst/>
              <a:gdLst/>
              <a:ahLst/>
              <a:cxnLst/>
              <a:rect l="l" t="t" r="r" b="b"/>
              <a:pathLst>
                <a:path w="575945" h="575945">
                  <a:moveTo>
                    <a:pt x="287782" y="0"/>
                  </a:moveTo>
                  <a:lnTo>
                    <a:pt x="236093" y="4572"/>
                  </a:lnTo>
                  <a:lnTo>
                    <a:pt x="187325" y="18034"/>
                  </a:lnTo>
                  <a:lnTo>
                    <a:pt x="142494" y="39243"/>
                  </a:lnTo>
                  <a:lnTo>
                    <a:pt x="102362" y="67690"/>
                  </a:lnTo>
                  <a:lnTo>
                    <a:pt x="67691" y="102362"/>
                  </a:lnTo>
                  <a:lnTo>
                    <a:pt x="39243" y="142494"/>
                  </a:lnTo>
                  <a:lnTo>
                    <a:pt x="18034" y="187325"/>
                  </a:lnTo>
                  <a:lnTo>
                    <a:pt x="4572" y="236093"/>
                  </a:lnTo>
                  <a:lnTo>
                    <a:pt x="0" y="287781"/>
                  </a:lnTo>
                  <a:lnTo>
                    <a:pt x="1143" y="313944"/>
                  </a:lnTo>
                  <a:lnTo>
                    <a:pt x="10287" y="364236"/>
                  </a:lnTo>
                  <a:lnTo>
                    <a:pt x="27686" y="411099"/>
                  </a:lnTo>
                  <a:lnTo>
                    <a:pt x="52578" y="453771"/>
                  </a:lnTo>
                  <a:lnTo>
                    <a:pt x="84328" y="491236"/>
                  </a:lnTo>
                  <a:lnTo>
                    <a:pt x="121793" y="522859"/>
                  </a:lnTo>
                  <a:lnTo>
                    <a:pt x="164338" y="547878"/>
                  </a:lnTo>
                  <a:lnTo>
                    <a:pt x="211201" y="565276"/>
                  </a:lnTo>
                  <a:lnTo>
                    <a:pt x="261620" y="574421"/>
                  </a:lnTo>
                  <a:lnTo>
                    <a:pt x="287782" y="575563"/>
                  </a:lnTo>
                  <a:lnTo>
                    <a:pt x="313944" y="574421"/>
                  </a:lnTo>
                  <a:lnTo>
                    <a:pt x="364236" y="565276"/>
                  </a:lnTo>
                  <a:lnTo>
                    <a:pt x="411099" y="547878"/>
                  </a:lnTo>
                  <a:lnTo>
                    <a:pt x="453771" y="522859"/>
                  </a:lnTo>
                  <a:lnTo>
                    <a:pt x="491236" y="491236"/>
                  </a:lnTo>
                  <a:lnTo>
                    <a:pt x="522859" y="453771"/>
                  </a:lnTo>
                  <a:lnTo>
                    <a:pt x="547878" y="411099"/>
                  </a:lnTo>
                  <a:lnTo>
                    <a:pt x="565277" y="364236"/>
                  </a:lnTo>
                  <a:lnTo>
                    <a:pt x="574421" y="313944"/>
                  </a:lnTo>
                  <a:lnTo>
                    <a:pt x="575564" y="287781"/>
                  </a:lnTo>
                  <a:lnTo>
                    <a:pt x="574421" y="261619"/>
                  </a:lnTo>
                  <a:lnTo>
                    <a:pt x="565277" y="211327"/>
                  </a:lnTo>
                  <a:lnTo>
                    <a:pt x="547878" y="164464"/>
                  </a:lnTo>
                  <a:lnTo>
                    <a:pt x="522859" y="121793"/>
                  </a:lnTo>
                  <a:lnTo>
                    <a:pt x="491236" y="84327"/>
                  </a:lnTo>
                  <a:lnTo>
                    <a:pt x="453771" y="52577"/>
                  </a:lnTo>
                  <a:lnTo>
                    <a:pt x="411099" y="27686"/>
                  </a:lnTo>
                  <a:lnTo>
                    <a:pt x="364236" y="10287"/>
                  </a:lnTo>
                  <a:lnTo>
                    <a:pt x="313944" y="1143"/>
                  </a:lnTo>
                  <a:lnTo>
                    <a:pt x="287782" y="0"/>
                  </a:lnTo>
                  <a:close/>
                </a:path>
              </a:pathLst>
            </a:custGeom>
            <a:solidFill>
              <a:srgbClr val="FFFAED"/>
            </a:solidFill>
          </p:spPr>
          <p:txBody>
            <a:bodyPr wrap="square" lIns="0" tIns="0" rIns="0" bIns="0" rtlCol="0"/>
            <a:lstStyle/>
            <a:p>
              <a:endParaRPr/>
            </a:p>
          </p:txBody>
        </p:sp>
        <p:sp>
          <p:nvSpPr>
            <p:cNvPr id="16" name="object 16"/>
            <p:cNvSpPr/>
            <p:nvPr/>
          </p:nvSpPr>
          <p:spPr>
            <a:xfrm>
              <a:off x="3530980" y="3348101"/>
              <a:ext cx="575945" cy="575945"/>
            </a:xfrm>
            <a:custGeom>
              <a:avLst/>
              <a:gdLst/>
              <a:ahLst/>
              <a:cxnLst/>
              <a:rect l="l" t="t" r="r" b="b"/>
              <a:pathLst>
                <a:path w="575945" h="575945">
                  <a:moveTo>
                    <a:pt x="575564" y="287781"/>
                  </a:moveTo>
                  <a:lnTo>
                    <a:pt x="570865" y="236093"/>
                  </a:lnTo>
                  <a:lnTo>
                    <a:pt x="557530" y="187325"/>
                  </a:lnTo>
                  <a:lnTo>
                    <a:pt x="536321" y="142494"/>
                  </a:lnTo>
                  <a:lnTo>
                    <a:pt x="507873" y="102362"/>
                  </a:lnTo>
                  <a:lnTo>
                    <a:pt x="473202" y="67690"/>
                  </a:lnTo>
                  <a:lnTo>
                    <a:pt x="433070" y="39243"/>
                  </a:lnTo>
                  <a:lnTo>
                    <a:pt x="388239" y="18034"/>
                  </a:lnTo>
                  <a:lnTo>
                    <a:pt x="339471" y="4572"/>
                  </a:lnTo>
                  <a:lnTo>
                    <a:pt x="287782" y="0"/>
                  </a:lnTo>
                  <a:lnTo>
                    <a:pt x="261620" y="1143"/>
                  </a:lnTo>
                  <a:lnTo>
                    <a:pt x="211201" y="10287"/>
                  </a:lnTo>
                  <a:lnTo>
                    <a:pt x="164338" y="27686"/>
                  </a:lnTo>
                  <a:lnTo>
                    <a:pt x="121793" y="52577"/>
                  </a:lnTo>
                  <a:lnTo>
                    <a:pt x="84328" y="84327"/>
                  </a:lnTo>
                  <a:lnTo>
                    <a:pt x="52578" y="121793"/>
                  </a:lnTo>
                  <a:lnTo>
                    <a:pt x="27686" y="164464"/>
                  </a:lnTo>
                  <a:lnTo>
                    <a:pt x="10287" y="211327"/>
                  </a:lnTo>
                  <a:lnTo>
                    <a:pt x="1143" y="261619"/>
                  </a:lnTo>
                  <a:lnTo>
                    <a:pt x="0" y="287781"/>
                  </a:lnTo>
                  <a:lnTo>
                    <a:pt x="1143" y="313944"/>
                  </a:lnTo>
                  <a:lnTo>
                    <a:pt x="10287" y="364236"/>
                  </a:lnTo>
                  <a:lnTo>
                    <a:pt x="27686" y="411099"/>
                  </a:lnTo>
                  <a:lnTo>
                    <a:pt x="52578" y="453771"/>
                  </a:lnTo>
                  <a:lnTo>
                    <a:pt x="84328" y="491236"/>
                  </a:lnTo>
                  <a:lnTo>
                    <a:pt x="121793" y="522859"/>
                  </a:lnTo>
                  <a:lnTo>
                    <a:pt x="164338" y="547878"/>
                  </a:lnTo>
                  <a:lnTo>
                    <a:pt x="211201" y="565276"/>
                  </a:lnTo>
                  <a:lnTo>
                    <a:pt x="261620" y="574421"/>
                  </a:lnTo>
                  <a:lnTo>
                    <a:pt x="287782" y="575563"/>
                  </a:lnTo>
                  <a:lnTo>
                    <a:pt x="313944" y="574421"/>
                  </a:lnTo>
                  <a:lnTo>
                    <a:pt x="364236" y="565276"/>
                  </a:lnTo>
                  <a:lnTo>
                    <a:pt x="411099" y="547878"/>
                  </a:lnTo>
                  <a:lnTo>
                    <a:pt x="453771" y="522859"/>
                  </a:lnTo>
                  <a:lnTo>
                    <a:pt x="491236" y="491236"/>
                  </a:lnTo>
                  <a:lnTo>
                    <a:pt x="522859" y="453771"/>
                  </a:lnTo>
                  <a:lnTo>
                    <a:pt x="547878" y="411099"/>
                  </a:lnTo>
                  <a:lnTo>
                    <a:pt x="565277" y="364236"/>
                  </a:lnTo>
                  <a:lnTo>
                    <a:pt x="574421" y="313944"/>
                  </a:lnTo>
                  <a:lnTo>
                    <a:pt x="575564" y="287781"/>
                  </a:lnTo>
                  <a:close/>
                </a:path>
              </a:pathLst>
            </a:custGeom>
            <a:ln w="9525">
              <a:solidFill>
                <a:srgbClr val="FDBC25"/>
              </a:solidFill>
            </a:ln>
          </p:spPr>
          <p:txBody>
            <a:bodyPr wrap="square" lIns="0" tIns="0" rIns="0" bIns="0" rtlCol="0"/>
            <a:lstStyle/>
            <a:p>
              <a:endParaRPr/>
            </a:p>
          </p:txBody>
        </p:sp>
        <p:sp>
          <p:nvSpPr>
            <p:cNvPr id="17" name="object 17"/>
            <p:cNvSpPr/>
            <p:nvPr/>
          </p:nvSpPr>
          <p:spPr>
            <a:xfrm>
              <a:off x="3530980" y="3348101"/>
              <a:ext cx="575945" cy="575945"/>
            </a:xfrm>
            <a:custGeom>
              <a:avLst/>
              <a:gdLst/>
              <a:ahLst/>
              <a:cxnLst/>
              <a:rect l="l" t="t" r="r" b="b"/>
              <a:pathLst>
                <a:path w="575945" h="575945">
                  <a:moveTo>
                    <a:pt x="0" y="287909"/>
                  </a:moveTo>
                  <a:lnTo>
                    <a:pt x="5207" y="233172"/>
                  </a:lnTo>
                  <a:lnTo>
                    <a:pt x="20066" y="181990"/>
                  </a:lnTo>
                  <a:lnTo>
                    <a:pt x="43815" y="135127"/>
                  </a:lnTo>
                  <a:lnTo>
                    <a:pt x="75311" y="93725"/>
                  </a:lnTo>
                  <a:lnTo>
                    <a:pt x="113665" y="58674"/>
                  </a:lnTo>
                  <a:lnTo>
                    <a:pt x="157988" y="30987"/>
                  </a:lnTo>
                  <a:lnTo>
                    <a:pt x="207137" y="11429"/>
                  </a:lnTo>
                  <a:lnTo>
                    <a:pt x="260223" y="1270"/>
                  </a:lnTo>
                  <a:lnTo>
                    <a:pt x="287909" y="0"/>
                  </a:lnTo>
                  <a:lnTo>
                    <a:pt x="315595" y="1270"/>
                  </a:lnTo>
                  <a:lnTo>
                    <a:pt x="368681" y="11429"/>
                  </a:lnTo>
                  <a:lnTo>
                    <a:pt x="417830" y="30987"/>
                  </a:lnTo>
                  <a:lnTo>
                    <a:pt x="462153" y="58674"/>
                  </a:lnTo>
                  <a:lnTo>
                    <a:pt x="500507" y="93725"/>
                  </a:lnTo>
                  <a:lnTo>
                    <a:pt x="532003" y="135127"/>
                  </a:lnTo>
                  <a:lnTo>
                    <a:pt x="555752" y="181990"/>
                  </a:lnTo>
                  <a:lnTo>
                    <a:pt x="570611" y="233172"/>
                  </a:lnTo>
                  <a:lnTo>
                    <a:pt x="575818" y="287909"/>
                  </a:lnTo>
                  <a:lnTo>
                    <a:pt x="574548" y="315594"/>
                  </a:lnTo>
                  <a:lnTo>
                    <a:pt x="564388" y="368681"/>
                  </a:lnTo>
                  <a:lnTo>
                    <a:pt x="544830" y="417830"/>
                  </a:lnTo>
                  <a:lnTo>
                    <a:pt x="517144" y="462153"/>
                  </a:lnTo>
                  <a:lnTo>
                    <a:pt x="482092" y="500506"/>
                  </a:lnTo>
                  <a:lnTo>
                    <a:pt x="440690" y="532003"/>
                  </a:lnTo>
                  <a:lnTo>
                    <a:pt x="393827" y="555751"/>
                  </a:lnTo>
                  <a:lnTo>
                    <a:pt x="342646" y="570611"/>
                  </a:lnTo>
                  <a:lnTo>
                    <a:pt x="287909" y="575818"/>
                  </a:lnTo>
                  <a:lnTo>
                    <a:pt x="260223" y="574548"/>
                  </a:lnTo>
                  <a:lnTo>
                    <a:pt x="207137" y="564388"/>
                  </a:lnTo>
                  <a:lnTo>
                    <a:pt x="157988" y="544830"/>
                  </a:lnTo>
                  <a:lnTo>
                    <a:pt x="113665" y="517144"/>
                  </a:lnTo>
                  <a:lnTo>
                    <a:pt x="75311" y="482092"/>
                  </a:lnTo>
                  <a:lnTo>
                    <a:pt x="43815" y="440690"/>
                  </a:lnTo>
                  <a:lnTo>
                    <a:pt x="20066" y="393826"/>
                  </a:lnTo>
                  <a:lnTo>
                    <a:pt x="5207" y="342646"/>
                  </a:lnTo>
                  <a:lnTo>
                    <a:pt x="0" y="287909"/>
                  </a:lnTo>
                  <a:close/>
                </a:path>
              </a:pathLst>
            </a:custGeom>
            <a:ln w="12192">
              <a:solidFill>
                <a:srgbClr val="FDBC25"/>
              </a:solidFill>
            </a:ln>
          </p:spPr>
          <p:txBody>
            <a:bodyPr wrap="square" lIns="0" tIns="0" rIns="0" bIns="0" rtlCol="0"/>
            <a:lstStyle/>
            <a:p>
              <a:endParaRPr/>
            </a:p>
          </p:txBody>
        </p:sp>
      </p:grpSp>
      <p:sp>
        <p:nvSpPr>
          <p:cNvPr id="18" name="object 18"/>
          <p:cNvSpPr txBox="1"/>
          <p:nvPr/>
        </p:nvSpPr>
        <p:spPr>
          <a:xfrm>
            <a:off x="3593338" y="3511422"/>
            <a:ext cx="534829" cy="228909"/>
          </a:xfrm>
          <a:prstGeom prst="rect">
            <a:avLst/>
          </a:prstGeom>
        </p:spPr>
        <p:txBody>
          <a:bodyPr vert="horz" wrap="square" lIns="0" tIns="13335" rIns="0" bIns="0" rtlCol="0">
            <a:spAutoFit/>
          </a:bodyPr>
          <a:lstStyle/>
          <a:p>
            <a:pPr marL="12700">
              <a:lnSpc>
                <a:spcPct val="100000"/>
              </a:lnSpc>
              <a:spcBef>
                <a:spcPts val="105"/>
              </a:spcBef>
            </a:pPr>
            <a:r>
              <a:rPr sz="1400" b="1" dirty="0">
                <a:latin typeface="Arial"/>
                <a:cs typeface="Arial"/>
              </a:rPr>
              <a:t>8,24</a:t>
            </a:r>
            <a:r>
              <a:rPr sz="1100" b="1" dirty="0">
                <a:latin typeface="Arial"/>
                <a:cs typeface="Arial"/>
              </a:rPr>
              <a:t>%</a:t>
            </a:r>
            <a:endParaRPr sz="1100">
              <a:latin typeface="Arial"/>
              <a:cs typeface="Arial"/>
            </a:endParaRPr>
          </a:p>
        </p:txBody>
      </p:sp>
      <p:grpSp>
        <p:nvGrpSpPr>
          <p:cNvPr id="19" name="object 19"/>
          <p:cNvGrpSpPr/>
          <p:nvPr/>
        </p:nvGrpSpPr>
        <p:grpSpPr>
          <a:xfrm>
            <a:off x="4443919" y="3249485"/>
            <a:ext cx="669991" cy="585470"/>
            <a:chOff x="4443920" y="3249485"/>
            <a:chExt cx="585470" cy="585470"/>
          </a:xfrm>
        </p:grpSpPr>
        <p:sp>
          <p:nvSpPr>
            <p:cNvPr id="20" name="object 20"/>
            <p:cNvSpPr/>
            <p:nvPr/>
          </p:nvSpPr>
          <p:spPr>
            <a:xfrm>
              <a:off x="4448683" y="3254248"/>
              <a:ext cx="575945" cy="575945"/>
            </a:xfrm>
            <a:custGeom>
              <a:avLst/>
              <a:gdLst/>
              <a:ahLst/>
              <a:cxnLst/>
              <a:rect l="l" t="t" r="r" b="b"/>
              <a:pathLst>
                <a:path w="575945" h="575945">
                  <a:moveTo>
                    <a:pt x="287781" y="0"/>
                  </a:moveTo>
                  <a:lnTo>
                    <a:pt x="236092" y="4699"/>
                  </a:lnTo>
                  <a:lnTo>
                    <a:pt x="187451" y="18034"/>
                  </a:lnTo>
                  <a:lnTo>
                    <a:pt x="142620" y="39242"/>
                  </a:lnTo>
                  <a:lnTo>
                    <a:pt x="102362" y="67690"/>
                  </a:lnTo>
                  <a:lnTo>
                    <a:pt x="67690" y="102362"/>
                  </a:lnTo>
                  <a:lnTo>
                    <a:pt x="39369" y="142493"/>
                  </a:lnTo>
                  <a:lnTo>
                    <a:pt x="18033" y="187325"/>
                  </a:lnTo>
                  <a:lnTo>
                    <a:pt x="4699" y="236092"/>
                  </a:lnTo>
                  <a:lnTo>
                    <a:pt x="0" y="287781"/>
                  </a:lnTo>
                  <a:lnTo>
                    <a:pt x="1142" y="313943"/>
                  </a:lnTo>
                  <a:lnTo>
                    <a:pt x="10287" y="364235"/>
                  </a:lnTo>
                  <a:lnTo>
                    <a:pt x="27686" y="411099"/>
                  </a:lnTo>
                  <a:lnTo>
                    <a:pt x="52704" y="453770"/>
                  </a:lnTo>
                  <a:lnTo>
                    <a:pt x="84327" y="491235"/>
                  </a:lnTo>
                  <a:lnTo>
                    <a:pt x="121792" y="522985"/>
                  </a:lnTo>
                  <a:lnTo>
                    <a:pt x="164464" y="547877"/>
                  </a:lnTo>
                  <a:lnTo>
                    <a:pt x="211327" y="565276"/>
                  </a:lnTo>
                  <a:lnTo>
                    <a:pt x="261619" y="574420"/>
                  </a:lnTo>
                  <a:lnTo>
                    <a:pt x="287781" y="575563"/>
                  </a:lnTo>
                  <a:lnTo>
                    <a:pt x="314070" y="574420"/>
                  </a:lnTo>
                  <a:lnTo>
                    <a:pt x="364363" y="565276"/>
                  </a:lnTo>
                  <a:lnTo>
                    <a:pt x="411225" y="547877"/>
                  </a:lnTo>
                  <a:lnTo>
                    <a:pt x="453770" y="522985"/>
                  </a:lnTo>
                  <a:lnTo>
                    <a:pt x="491363" y="491235"/>
                  </a:lnTo>
                  <a:lnTo>
                    <a:pt x="522986" y="453770"/>
                  </a:lnTo>
                  <a:lnTo>
                    <a:pt x="547877" y="411099"/>
                  </a:lnTo>
                  <a:lnTo>
                    <a:pt x="565276" y="364235"/>
                  </a:lnTo>
                  <a:lnTo>
                    <a:pt x="574420" y="313943"/>
                  </a:lnTo>
                  <a:lnTo>
                    <a:pt x="575563" y="287781"/>
                  </a:lnTo>
                  <a:lnTo>
                    <a:pt x="574420" y="261619"/>
                  </a:lnTo>
                  <a:lnTo>
                    <a:pt x="565276" y="211327"/>
                  </a:lnTo>
                  <a:lnTo>
                    <a:pt x="547877" y="164464"/>
                  </a:lnTo>
                  <a:lnTo>
                    <a:pt x="522986" y="121792"/>
                  </a:lnTo>
                  <a:lnTo>
                    <a:pt x="491363" y="84327"/>
                  </a:lnTo>
                  <a:lnTo>
                    <a:pt x="453770" y="52704"/>
                  </a:lnTo>
                  <a:lnTo>
                    <a:pt x="411225" y="27686"/>
                  </a:lnTo>
                  <a:lnTo>
                    <a:pt x="364363" y="10287"/>
                  </a:lnTo>
                  <a:lnTo>
                    <a:pt x="314070" y="1142"/>
                  </a:lnTo>
                  <a:lnTo>
                    <a:pt x="287781" y="0"/>
                  </a:lnTo>
                  <a:close/>
                </a:path>
              </a:pathLst>
            </a:custGeom>
            <a:solidFill>
              <a:srgbClr val="FFFAED"/>
            </a:solidFill>
          </p:spPr>
          <p:txBody>
            <a:bodyPr wrap="square" lIns="0" tIns="0" rIns="0" bIns="0" rtlCol="0"/>
            <a:lstStyle/>
            <a:p>
              <a:endParaRPr/>
            </a:p>
          </p:txBody>
        </p:sp>
        <p:sp>
          <p:nvSpPr>
            <p:cNvPr id="21" name="object 21"/>
            <p:cNvSpPr/>
            <p:nvPr/>
          </p:nvSpPr>
          <p:spPr>
            <a:xfrm>
              <a:off x="4448683" y="3254248"/>
              <a:ext cx="575945" cy="575945"/>
            </a:xfrm>
            <a:custGeom>
              <a:avLst/>
              <a:gdLst/>
              <a:ahLst/>
              <a:cxnLst/>
              <a:rect l="l" t="t" r="r" b="b"/>
              <a:pathLst>
                <a:path w="575945" h="575945">
                  <a:moveTo>
                    <a:pt x="575563" y="287781"/>
                  </a:moveTo>
                  <a:lnTo>
                    <a:pt x="570991" y="236092"/>
                  </a:lnTo>
                  <a:lnTo>
                    <a:pt x="557656" y="187325"/>
                  </a:lnTo>
                  <a:lnTo>
                    <a:pt x="536320" y="142493"/>
                  </a:lnTo>
                  <a:lnTo>
                    <a:pt x="507872" y="102362"/>
                  </a:lnTo>
                  <a:lnTo>
                    <a:pt x="473201" y="67690"/>
                  </a:lnTo>
                  <a:lnTo>
                    <a:pt x="433069" y="39242"/>
                  </a:lnTo>
                  <a:lnTo>
                    <a:pt x="388238" y="18034"/>
                  </a:lnTo>
                  <a:lnTo>
                    <a:pt x="339597" y="4699"/>
                  </a:lnTo>
                  <a:lnTo>
                    <a:pt x="287781" y="0"/>
                  </a:lnTo>
                  <a:lnTo>
                    <a:pt x="261619" y="1142"/>
                  </a:lnTo>
                  <a:lnTo>
                    <a:pt x="211327" y="10287"/>
                  </a:lnTo>
                  <a:lnTo>
                    <a:pt x="164464" y="27686"/>
                  </a:lnTo>
                  <a:lnTo>
                    <a:pt x="121792" y="52704"/>
                  </a:lnTo>
                  <a:lnTo>
                    <a:pt x="84327" y="84327"/>
                  </a:lnTo>
                  <a:lnTo>
                    <a:pt x="52704" y="121792"/>
                  </a:lnTo>
                  <a:lnTo>
                    <a:pt x="27686" y="164464"/>
                  </a:lnTo>
                  <a:lnTo>
                    <a:pt x="10287" y="211327"/>
                  </a:lnTo>
                  <a:lnTo>
                    <a:pt x="1142" y="261619"/>
                  </a:lnTo>
                  <a:lnTo>
                    <a:pt x="0" y="287781"/>
                  </a:lnTo>
                  <a:lnTo>
                    <a:pt x="1142" y="313943"/>
                  </a:lnTo>
                  <a:lnTo>
                    <a:pt x="10287" y="364235"/>
                  </a:lnTo>
                  <a:lnTo>
                    <a:pt x="27686" y="411099"/>
                  </a:lnTo>
                  <a:lnTo>
                    <a:pt x="52704" y="453770"/>
                  </a:lnTo>
                  <a:lnTo>
                    <a:pt x="84327" y="491235"/>
                  </a:lnTo>
                  <a:lnTo>
                    <a:pt x="121792" y="522985"/>
                  </a:lnTo>
                  <a:lnTo>
                    <a:pt x="164464" y="547877"/>
                  </a:lnTo>
                  <a:lnTo>
                    <a:pt x="211327" y="565276"/>
                  </a:lnTo>
                  <a:lnTo>
                    <a:pt x="261619" y="574420"/>
                  </a:lnTo>
                  <a:lnTo>
                    <a:pt x="287781" y="575563"/>
                  </a:lnTo>
                  <a:lnTo>
                    <a:pt x="314070" y="574420"/>
                  </a:lnTo>
                  <a:lnTo>
                    <a:pt x="364363" y="565276"/>
                  </a:lnTo>
                  <a:lnTo>
                    <a:pt x="411225" y="547877"/>
                  </a:lnTo>
                  <a:lnTo>
                    <a:pt x="453770" y="522985"/>
                  </a:lnTo>
                  <a:lnTo>
                    <a:pt x="491363" y="491235"/>
                  </a:lnTo>
                  <a:lnTo>
                    <a:pt x="522986" y="453770"/>
                  </a:lnTo>
                  <a:lnTo>
                    <a:pt x="547877" y="411099"/>
                  </a:lnTo>
                  <a:lnTo>
                    <a:pt x="565276" y="364235"/>
                  </a:lnTo>
                  <a:lnTo>
                    <a:pt x="574420" y="313943"/>
                  </a:lnTo>
                  <a:lnTo>
                    <a:pt x="575563" y="287781"/>
                  </a:lnTo>
                  <a:close/>
                </a:path>
              </a:pathLst>
            </a:custGeom>
            <a:ln w="9525">
              <a:solidFill>
                <a:srgbClr val="FDBC25"/>
              </a:solidFill>
            </a:ln>
          </p:spPr>
          <p:txBody>
            <a:bodyPr wrap="square" lIns="0" tIns="0" rIns="0" bIns="0" rtlCol="0"/>
            <a:lstStyle/>
            <a:p>
              <a:endParaRPr/>
            </a:p>
          </p:txBody>
        </p:sp>
      </p:grpSp>
      <p:sp>
        <p:nvSpPr>
          <p:cNvPr id="22" name="object 22"/>
          <p:cNvSpPr txBox="1"/>
          <p:nvPr/>
        </p:nvSpPr>
        <p:spPr>
          <a:xfrm>
            <a:off x="4503801" y="3417570"/>
            <a:ext cx="534104" cy="228909"/>
          </a:xfrm>
          <a:prstGeom prst="rect">
            <a:avLst/>
          </a:prstGeom>
        </p:spPr>
        <p:txBody>
          <a:bodyPr vert="horz" wrap="square" lIns="0" tIns="13335" rIns="0" bIns="0" rtlCol="0">
            <a:spAutoFit/>
          </a:bodyPr>
          <a:lstStyle/>
          <a:p>
            <a:pPr marL="12700">
              <a:lnSpc>
                <a:spcPct val="100000"/>
              </a:lnSpc>
              <a:spcBef>
                <a:spcPts val="105"/>
              </a:spcBef>
            </a:pPr>
            <a:r>
              <a:rPr sz="1400" b="1" dirty="0">
                <a:latin typeface="Arial"/>
                <a:cs typeface="Arial"/>
              </a:rPr>
              <a:t>7,12</a:t>
            </a:r>
            <a:r>
              <a:rPr sz="1100" b="1" dirty="0">
                <a:latin typeface="Arial"/>
                <a:cs typeface="Arial"/>
              </a:rPr>
              <a:t>%</a:t>
            </a:r>
            <a:endParaRPr sz="1100">
              <a:latin typeface="Arial"/>
              <a:cs typeface="Arial"/>
            </a:endParaRPr>
          </a:p>
        </p:txBody>
      </p:sp>
      <p:grpSp>
        <p:nvGrpSpPr>
          <p:cNvPr id="23" name="object 23"/>
          <p:cNvGrpSpPr/>
          <p:nvPr/>
        </p:nvGrpSpPr>
        <p:grpSpPr>
          <a:xfrm>
            <a:off x="6340728" y="3225673"/>
            <a:ext cx="632931" cy="553085"/>
            <a:chOff x="6340728" y="3225673"/>
            <a:chExt cx="553085" cy="553085"/>
          </a:xfrm>
        </p:grpSpPr>
        <p:sp>
          <p:nvSpPr>
            <p:cNvPr id="24" name="object 24"/>
            <p:cNvSpPr/>
            <p:nvPr/>
          </p:nvSpPr>
          <p:spPr>
            <a:xfrm>
              <a:off x="6347079" y="3232022"/>
              <a:ext cx="540385" cy="540385"/>
            </a:xfrm>
            <a:custGeom>
              <a:avLst/>
              <a:gdLst/>
              <a:ahLst/>
              <a:cxnLst/>
              <a:rect l="l" t="t" r="r" b="b"/>
              <a:pathLst>
                <a:path w="540384" h="540385">
                  <a:moveTo>
                    <a:pt x="539877" y="269875"/>
                  </a:moveTo>
                  <a:lnTo>
                    <a:pt x="538607" y="243967"/>
                  </a:lnTo>
                  <a:lnTo>
                    <a:pt x="534924" y="218567"/>
                  </a:lnTo>
                  <a:lnTo>
                    <a:pt x="529082" y="194183"/>
                  </a:lnTo>
                  <a:lnTo>
                    <a:pt x="523163" y="177012"/>
                  </a:lnTo>
                  <a:lnTo>
                    <a:pt x="522732" y="175641"/>
                  </a:lnTo>
                  <a:lnTo>
                    <a:pt x="522566" y="175285"/>
                  </a:lnTo>
                  <a:lnTo>
                    <a:pt x="520954" y="170561"/>
                  </a:lnTo>
                  <a:lnTo>
                    <a:pt x="514223" y="155676"/>
                  </a:lnTo>
                  <a:lnTo>
                    <a:pt x="513588" y="154178"/>
                  </a:lnTo>
                  <a:lnTo>
                    <a:pt x="513295" y="153657"/>
                  </a:lnTo>
                  <a:lnTo>
                    <a:pt x="510794" y="148082"/>
                  </a:lnTo>
                  <a:lnTo>
                    <a:pt x="505180" y="138176"/>
                  </a:lnTo>
                  <a:lnTo>
                    <a:pt x="502793" y="133604"/>
                  </a:lnTo>
                  <a:lnTo>
                    <a:pt x="501307" y="131330"/>
                  </a:lnTo>
                  <a:lnTo>
                    <a:pt x="498729" y="126746"/>
                  </a:lnTo>
                  <a:lnTo>
                    <a:pt x="492061" y="117043"/>
                  </a:lnTo>
                  <a:lnTo>
                    <a:pt x="490220" y="114173"/>
                  </a:lnTo>
                  <a:lnTo>
                    <a:pt x="489267" y="112966"/>
                  </a:lnTo>
                  <a:lnTo>
                    <a:pt x="484886" y="106553"/>
                  </a:lnTo>
                  <a:lnTo>
                    <a:pt x="476846" y="96964"/>
                  </a:lnTo>
                  <a:lnTo>
                    <a:pt x="476123" y="96012"/>
                  </a:lnTo>
                  <a:lnTo>
                    <a:pt x="475475" y="95313"/>
                  </a:lnTo>
                  <a:lnTo>
                    <a:pt x="469265" y="87884"/>
                  </a:lnTo>
                  <a:lnTo>
                    <a:pt x="461911" y="80543"/>
                  </a:lnTo>
                  <a:lnTo>
                    <a:pt x="460502" y="78994"/>
                  </a:lnTo>
                  <a:lnTo>
                    <a:pt x="458812" y="77431"/>
                  </a:lnTo>
                  <a:lnTo>
                    <a:pt x="451993" y="70612"/>
                  </a:lnTo>
                  <a:lnTo>
                    <a:pt x="446519" y="66065"/>
                  </a:lnTo>
                  <a:lnTo>
                    <a:pt x="443611" y="63373"/>
                  </a:lnTo>
                  <a:lnTo>
                    <a:pt x="439547" y="60274"/>
                  </a:lnTo>
                  <a:lnTo>
                    <a:pt x="433197" y="54991"/>
                  </a:lnTo>
                  <a:lnTo>
                    <a:pt x="426885" y="50609"/>
                  </a:lnTo>
                  <a:lnTo>
                    <a:pt x="425323" y="49403"/>
                  </a:lnTo>
                  <a:lnTo>
                    <a:pt x="422948" y="47866"/>
                  </a:lnTo>
                  <a:lnTo>
                    <a:pt x="413131" y="41021"/>
                  </a:lnTo>
                  <a:lnTo>
                    <a:pt x="407987" y="38125"/>
                  </a:lnTo>
                  <a:lnTo>
                    <a:pt x="406019" y="36830"/>
                  </a:lnTo>
                  <a:lnTo>
                    <a:pt x="401116" y="34239"/>
                  </a:lnTo>
                  <a:lnTo>
                    <a:pt x="391795" y="28956"/>
                  </a:lnTo>
                  <a:lnTo>
                    <a:pt x="387819" y="27178"/>
                  </a:lnTo>
                  <a:lnTo>
                    <a:pt x="385445" y="25908"/>
                  </a:lnTo>
                  <a:lnTo>
                    <a:pt x="378815" y="23139"/>
                  </a:lnTo>
                  <a:lnTo>
                    <a:pt x="369189" y="18796"/>
                  </a:lnTo>
                  <a:lnTo>
                    <a:pt x="365633" y="17589"/>
                  </a:lnTo>
                  <a:lnTo>
                    <a:pt x="363982" y="16891"/>
                  </a:lnTo>
                  <a:lnTo>
                    <a:pt x="356857" y="14605"/>
                  </a:lnTo>
                  <a:lnTo>
                    <a:pt x="345694" y="10795"/>
                  </a:lnTo>
                  <a:lnTo>
                    <a:pt x="343052" y="10160"/>
                  </a:lnTo>
                  <a:lnTo>
                    <a:pt x="341503" y="9652"/>
                  </a:lnTo>
                  <a:lnTo>
                    <a:pt x="332765" y="7658"/>
                  </a:lnTo>
                  <a:lnTo>
                    <a:pt x="321183" y="4826"/>
                  </a:lnTo>
                  <a:lnTo>
                    <a:pt x="319354" y="4572"/>
                  </a:lnTo>
                  <a:lnTo>
                    <a:pt x="318262" y="4318"/>
                  </a:lnTo>
                  <a:lnTo>
                    <a:pt x="305701" y="2654"/>
                  </a:lnTo>
                  <a:lnTo>
                    <a:pt x="295910" y="1270"/>
                  </a:lnTo>
                  <a:lnTo>
                    <a:pt x="295008" y="1231"/>
                  </a:lnTo>
                  <a:lnTo>
                    <a:pt x="294386" y="1143"/>
                  </a:lnTo>
                  <a:lnTo>
                    <a:pt x="272338" y="127"/>
                  </a:lnTo>
                  <a:lnTo>
                    <a:pt x="269875" y="0"/>
                  </a:lnTo>
                  <a:lnTo>
                    <a:pt x="269748" y="0"/>
                  </a:lnTo>
                  <a:lnTo>
                    <a:pt x="245237" y="1143"/>
                  </a:lnTo>
                  <a:lnTo>
                    <a:pt x="244449" y="1257"/>
                  </a:lnTo>
                  <a:lnTo>
                    <a:pt x="243967" y="1270"/>
                  </a:lnTo>
                  <a:lnTo>
                    <a:pt x="238658" y="2019"/>
                  </a:lnTo>
                  <a:lnTo>
                    <a:pt x="221234" y="4318"/>
                  </a:lnTo>
                  <a:lnTo>
                    <a:pt x="219722" y="4673"/>
                  </a:lnTo>
                  <a:lnTo>
                    <a:pt x="218567" y="4826"/>
                  </a:lnTo>
                  <a:lnTo>
                    <a:pt x="211696" y="6515"/>
                  </a:lnTo>
                  <a:lnTo>
                    <a:pt x="197993" y="9652"/>
                  </a:lnTo>
                  <a:lnTo>
                    <a:pt x="195364" y="10502"/>
                  </a:lnTo>
                  <a:lnTo>
                    <a:pt x="194170" y="10795"/>
                  </a:lnTo>
                  <a:lnTo>
                    <a:pt x="187845" y="12941"/>
                  </a:lnTo>
                  <a:lnTo>
                    <a:pt x="175641" y="16891"/>
                  </a:lnTo>
                  <a:lnTo>
                    <a:pt x="173380" y="17843"/>
                  </a:lnTo>
                  <a:lnTo>
                    <a:pt x="170561" y="18796"/>
                  </a:lnTo>
                  <a:lnTo>
                    <a:pt x="163360" y="22059"/>
                  </a:lnTo>
                  <a:lnTo>
                    <a:pt x="154178" y="25908"/>
                  </a:lnTo>
                  <a:lnTo>
                    <a:pt x="150456" y="27889"/>
                  </a:lnTo>
                  <a:lnTo>
                    <a:pt x="148082" y="28956"/>
                  </a:lnTo>
                  <a:lnTo>
                    <a:pt x="142633" y="32042"/>
                  </a:lnTo>
                  <a:lnTo>
                    <a:pt x="133604" y="36830"/>
                  </a:lnTo>
                  <a:lnTo>
                    <a:pt x="129755" y="39319"/>
                  </a:lnTo>
                  <a:lnTo>
                    <a:pt x="126746" y="41021"/>
                  </a:lnTo>
                  <a:lnTo>
                    <a:pt x="121234" y="44831"/>
                  </a:lnTo>
                  <a:lnTo>
                    <a:pt x="114173" y="49403"/>
                  </a:lnTo>
                  <a:lnTo>
                    <a:pt x="110083" y="52552"/>
                  </a:lnTo>
                  <a:lnTo>
                    <a:pt x="106553" y="54991"/>
                  </a:lnTo>
                  <a:lnTo>
                    <a:pt x="102489" y="58381"/>
                  </a:lnTo>
                  <a:lnTo>
                    <a:pt x="96012" y="63373"/>
                  </a:lnTo>
                  <a:lnTo>
                    <a:pt x="90614" y="68326"/>
                  </a:lnTo>
                  <a:lnTo>
                    <a:pt x="87884" y="70612"/>
                  </a:lnTo>
                  <a:lnTo>
                    <a:pt x="85178" y="73317"/>
                  </a:lnTo>
                  <a:lnTo>
                    <a:pt x="78994" y="78994"/>
                  </a:lnTo>
                  <a:lnTo>
                    <a:pt x="73304" y="85191"/>
                  </a:lnTo>
                  <a:lnTo>
                    <a:pt x="70612" y="87884"/>
                  </a:lnTo>
                  <a:lnTo>
                    <a:pt x="68326" y="90627"/>
                  </a:lnTo>
                  <a:lnTo>
                    <a:pt x="63373" y="96012"/>
                  </a:lnTo>
                  <a:lnTo>
                    <a:pt x="57746" y="103251"/>
                  </a:lnTo>
                  <a:lnTo>
                    <a:pt x="54991" y="106553"/>
                  </a:lnTo>
                  <a:lnTo>
                    <a:pt x="53352" y="108927"/>
                  </a:lnTo>
                  <a:lnTo>
                    <a:pt x="49276" y="114173"/>
                  </a:lnTo>
                  <a:lnTo>
                    <a:pt x="43738" y="122821"/>
                  </a:lnTo>
                  <a:lnTo>
                    <a:pt x="41021" y="126746"/>
                  </a:lnTo>
                  <a:lnTo>
                    <a:pt x="39497" y="129438"/>
                  </a:lnTo>
                  <a:lnTo>
                    <a:pt x="36830" y="133604"/>
                  </a:lnTo>
                  <a:lnTo>
                    <a:pt x="32029" y="142646"/>
                  </a:lnTo>
                  <a:lnTo>
                    <a:pt x="28956" y="148082"/>
                  </a:lnTo>
                  <a:lnTo>
                    <a:pt x="27876" y="150469"/>
                  </a:lnTo>
                  <a:lnTo>
                    <a:pt x="25908" y="154178"/>
                  </a:lnTo>
                  <a:lnTo>
                    <a:pt x="22047" y="163372"/>
                  </a:lnTo>
                  <a:lnTo>
                    <a:pt x="18796" y="170561"/>
                  </a:lnTo>
                  <a:lnTo>
                    <a:pt x="17830" y="173380"/>
                  </a:lnTo>
                  <a:lnTo>
                    <a:pt x="16891" y="175641"/>
                  </a:lnTo>
                  <a:lnTo>
                    <a:pt x="13322" y="186702"/>
                  </a:lnTo>
                  <a:lnTo>
                    <a:pt x="10795" y="194183"/>
                  </a:lnTo>
                  <a:lnTo>
                    <a:pt x="10388" y="195808"/>
                  </a:lnTo>
                  <a:lnTo>
                    <a:pt x="9652" y="198120"/>
                  </a:lnTo>
                  <a:lnTo>
                    <a:pt x="6692" y="210908"/>
                  </a:lnTo>
                  <a:lnTo>
                    <a:pt x="4826" y="218567"/>
                  </a:lnTo>
                  <a:lnTo>
                    <a:pt x="4648" y="219760"/>
                  </a:lnTo>
                  <a:lnTo>
                    <a:pt x="4318" y="221234"/>
                  </a:lnTo>
                  <a:lnTo>
                    <a:pt x="2006" y="238671"/>
                  </a:lnTo>
                  <a:lnTo>
                    <a:pt x="1270" y="243967"/>
                  </a:lnTo>
                  <a:lnTo>
                    <a:pt x="1244" y="244462"/>
                  </a:lnTo>
                  <a:lnTo>
                    <a:pt x="1143" y="245237"/>
                  </a:lnTo>
                  <a:lnTo>
                    <a:pt x="0" y="269748"/>
                  </a:lnTo>
                  <a:lnTo>
                    <a:pt x="0" y="269875"/>
                  </a:lnTo>
                  <a:lnTo>
                    <a:pt x="114" y="272351"/>
                  </a:lnTo>
                  <a:lnTo>
                    <a:pt x="1143" y="294386"/>
                  </a:lnTo>
                  <a:lnTo>
                    <a:pt x="1219" y="295021"/>
                  </a:lnTo>
                  <a:lnTo>
                    <a:pt x="1270" y="295910"/>
                  </a:lnTo>
                  <a:lnTo>
                    <a:pt x="2641" y="305714"/>
                  </a:lnTo>
                  <a:lnTo>
                    <a:pt x="4318" y="318262"/>
                  </a:lnTo>
                  <a:lnTo>
                    <a:pt x="4559" y="319366"/>
                  </a:lnTo>
                  <a:lnTo>
                    <a:pt x="4826" y="321183"/>
                  </a:lnTo>
                  <a:lnTo>
                    <a:pt x="7645" y="332778"/>
                  </a:lnTo>
                  <a:lnTo>
                    <a:pt x="9652" y="341503"/>
                  </a:lnTo>
                  <a:lnTo>
                    <a:pt x="10147" y="343065"/>
                  </a:lnTo>
                  <a:lnTo>
                    <a:pt x="10795" y="345694"/>
                  </a:lnTo>
                  <a:lnTo>
                    <a:pt x="14592" y="356870"/>
                  </a:lnTo>
                  <a:lnTo>
                    <a:pt x="16891" y="363982"/>
                  </a:lnTo>
                  <a:lnTo>
                    <a:pt x="17576" y="365645"/>
                  </a:lnTo>
                  <a:lnTo>
                    <a:pt x="18796" y="369189"/>
                  </a:lnTo>
                  <a:lnTo>
                    <a:pt x="23126" y="378828"/>
                  </a:lnTo>
                  <a:lnTo>
                    <a:pt x="25908" y="385445"/>
                  </a:lnTo>
                  <a:lnTo>
                    <a:pt x="27165" y="387832"/>
                  </a:lnTo>
                  <a:lnTo>
                    <a:pt x="28956" y="391795"/>
                  </a:lnTo>
                  <a:lnTo>
                    <a:pt x="34226" y="401129"/>
                  </a:lnTo>
                  <a:lnTo>
                    <a:pt x="36830" y="406019"/>
                  </a:lnTo>
                  <a:lnTo>
                    <a:pt x="38265" y="408279"/>
                  </a:lnTo>
                  <a:lnTo>
                    <a:pt x="41021" y="413131"/>
                  </a:lnTo>
                  <a:lnTo>
                    <a:pt x="45567" y="419684"/>
                  </a:lnTo>
                  <a:lnTo>
                    <a:pt x="49276" y="425450"/>
                  </a:lnTo>
                  <a:lnTo>
                    <a:pt x="52387" y="429475"/>
                  </a:lnTo>
                  <a:lnTo>
                    <a:pt x="54991" y="433197"/>
                  </a:lnTo>
                  <a:lnTo>
                    <a:pt x="59499" y="438645"/>
                  </a:lnTo>
                  <a:lnTo>
                    <a:pt x="63373" y="443611"/>
                  </a:lnTo>
                  <a:lnTo>
                    <a:pt x="66065" y="446532"/>
                  </a:lnTo>
                  <a:lnTo>
                    <a:pt x="70612" y="451993"/>
                  </a:lnTo>
                  <a:lnTo>
                    <a:pt x="76860" y="458203"/>
                  </a:lnTo>
                  <a:lnTo>
                    <a:pt x="78994" y="460502"/>
                  </a:lnTo>
                  <a:lnTo>
                    <a:pt x="81508" y="462826"/>
                  </a:lnTo>
                  <a:lnTo>
                    <a:pt x="87884" y="469138"/>
                  </a:lnTo>
                  <a:lnTo>
                    <a:pt x="94272" y="474535"/>
                  </a:lnTo>
                  <a:lnTo>
                    <a:pt x="96012" y="476123"/>
                  </a:lnTo>
                  <a:lnTo>
                    <a:pt x="97917" y="477608"/>
                  </a:lnTo>
                  <a:lnTo>
                    <a:pt x="106553" y="484886"/>
                  </a:lnTo>
                  <a:lnTo>
                    <a:pt x="112953" y="489280"/>
                  </a:lnTo>
                  <a:lnTo>
                    <a:pt x="114173" y="490220"/>
                  </a:lnTo>
                  <a:lnTo>
                    <a:pt x="117030" y="492074"/>
                  </a:lnTo>
                  <a:lnTo>
                    <a:pt x="126746" y="498729"/>
                  </a:lnTo>
                  <a:lnTo>
                    <a:pt x="131318" y="501319"/>
                  </a:lnTo>
                  <a:lnTo>
                    <a:pt x="133604" y="502793"/>
                  </a:lnTo>
                  <a:lnTo>
                    <a:pt x="138163" y="505193"/>
                  </a:lnTo>
                  <a:lnTo>
                    <a:pt x="148082" y="510794"/>
                  </a:lnTo>
                  <a:lnTo>
                    <a:pt x="153644" y="513308"/>
                  </a:lnTo>
                  <a:lnTo>
                    <a:pt x="154178" y="513588"/>
                  </a:lnTo>
                  <a:lnTo>
                    <a:pt x="155663" y="514235"/>
                  </a:lnTo>
                  <a:lnTo>
                    <a:pt x="170561" y="520954"/>
                  </a:lnTo>
                  <a:lnTo>
                    <a:pt x="175272" y="522592"/>
                  </a:lnTo>
                  <a:lnTo>
                    <a:pt x="175641" y="522732"/>
                  </a:lnTo>
                  <a:lnTo>
                    <a:pt x="177063" y="523201"/>
                  </a:lnTo>
                  <a:lnTo>
                    <a:pt x="194170" y="529082"/>
                  </a:lnTo>
                  <a:lnTo>
                    <a:pt x="218567" y="534924"/>
                  </a:lnTo>
                  <a:lnTo>
                    <a:pt x="243967" y="538607"/>
                  </a:lnTo>
                  <a:lnTo>
                    <a:pt x="269875" y="539877"/>
                  </a:lnTo>
                  <a:lnTo>
                    <a:pt x="295910" y="538607"/>
                  </a:lnTo>
                  <a:lnTo>
                    <a:pt x="345694" y="529082"/>
                  </a:lnTo>
                  <a:lnTo>
                    <a:pt x="391795" y="510794"/>
                  </a:lnTo>
                  <a:lnTo>
                    <a:pt x="404977" y="503339"/>
                  </a:lnTo>
                  <a:lnTo>
                    <a:pt x="406019" y="502793"/>
                  </a:lnTo>
                  <a:lnTo>
                    <a:pt x="406501" y="502475"/>
                  </a:lnTo>
                  <a:lnTo>
                    <a:pt x="413131" y="498729"/>
                  </a:lnTo>
                  <a:lnTo>
                    <a:pt x="433197" y="484886"/>
                  </a:lnTo>
                  <a:lnTo>
                    <a:pt x="451993" y="469138"/>
                  </a:lnTo>
                  <a:lnTo>
                    <a:pt x="459854" y="461340"/>
                  </a:lnTo>
                  <a:lnTo>
                    <a:pt x="460629" y="460629"/>
                  </a:lnTo>
                  <a:lnTo>
                    <a:pt x="461225" y="459981"/>
                  </a:lnTo>
                  <a:lnTo>
                    <a:pt x="469265" y="451993"/>
                  </a:lnTo>
                  <a:lnTo>
                    <a:pt x="484886" y="433197"/>
                  </a:lnTo>
                  <a:lnTo>
                    <a:pt x="490220" y="425450"/>
                  </a:lnTo>
                  <a:lnTo>
                    <a:pt x="498729" y="413131"/>
                  </a:lnTo>
                  <a:lnTo>
                    <a:pt x="502450" y="406539"/>
                  </a:lnTo>
                  <a:lnTo>
                    <a:pt x="502793" y="406019"/>
                  </a:lnTo>
                  <a:lnTo>
                    <a:pt x="503326" y="404990"/>
                  </a:lnTo>
                  <a:lnTo>
                    <a:pt x="510794" y="391795"/>
                  </a:lnTo>
                  <a:lnTo>
                    <a:pt x="520954" y="369189"/>
                  </a:lnTo>
                  <a:lnTo>
                    <a:pt x="529082" y="345694"/>
                  </a:lnTo>
                  <a:lnTo>
                    <a:pt x="534924" y="321183"/>
                  </a:lnTo>
                  <a:lnTo>
                    <a:pt x="538607" y="295910"/>
                  </a:lnTo>
                  <a:lnTo>
                    <a:pt x="539877" y="269875"/>
                  </a:lnTo>
                  <a:close/>
                </a:path>
              </a:pathLst>
            </a:custGeom>
            <a:solidFill>
              <a:srgbClr val="FFFAED"/>
            </a:solidFill>
          </p:spPr>
          <p:txBody>
            <a:bodyPr wrap="square" lIns="0" tIns="0" rIns="0" bIns="0" rtlCol="0"/>
            <a:lstStyle/>
            <a:p>
              <a:endParaRPr/>
            </a:p>
          </p:txBody>
        </p:sp>
        <p:sp>
          <p:nvSpPr>
            <p:cNvPr id="25" name="object 25"/>
            <p:cNvSpPr/>
            <p:nvPr/>
          </p:nvSpPr>
          <p:spPr>
            <a:xfrm>
              <a:off x="6347078" y="3232023"/>
              <a:ext cx="540385" cy="540385"/>
            </a:xfrm>
            <a:custGeom>
              <a:avLst/>
              <a:gdLst/>
              <a:ahLst/>
              <a:cxnLst/>
              <a:rect l="l" t="t" r="r" b="b"/>
              <a:pathLst>
                <a:path w="540384" h="540385">
                  <a:moveTo>
                    <a:pt x="0" y="269875"/>
                  </a:moveTo>
                  <a:lnTo>
                    <a:pt x="4825" y="218566"/>
                  </a:lnTo>
                  <a:lnTo>
                    <a:pt x="18796" y="170561"/>
                  </a:lnTo>
                  <a:lnTo>
                    <a:pt x="41021" y="126746"/>
                  </a:lnTo>
                  <a:lnTo>
                    <a:pt x="70612" y="87884"/>
                  </a:lnTo>
                  <a:lnTo>
                    <a:pt x="106553" y="54990"/>
                  </a:lnTo>
                  <a:lnTo>
                    <a:pt x="148082" y="28955"/>
                  </a:lnTo>
                  <a:lnTo>
                    <a:pt x="194182" y="10794"/>
                  </a:lnTo>
                  <a:lnTo>
                    <a:pt x="243967" y="1269"/>
                  </a:lnTo>
                  <a:lnTo>
                    <a:pt x="269875" y="0"/>
                  </a:lnTo>
                  <a:lnTo>
                    <a:pt x="295910" y="1269"/>
                  </a:lnTo>
                  <a:lnTo>
                    <a:pt x="345694" y="10794"/>
                  </a:lnTo>
                  <a:lnTo>
                    <a:pt x="391795" y="28955"/>
                  </a:lnTo>
                  <a:lnTo>
                    <a:pt x="433197" y="54990"/>
                  </a:lnTo>
                  <a:lnTo>
                    <a:pt x="469265" y="87884"/>
                  </a:lnTo>
                  <a:lnTo>
                    <a:pt x="498728" y="126746"/>
                  </a:lnTo>
                  <a:lnTo>
                    <a:pt x="520953" y="170561"/>
                  </a:lnTo>
                  <a:lnTo>
                    <a:pt x="534924" y="218566"/>
                  </a:lnTo>
                  <a:lnTo>
                    <a:pt x="539876" y="269875"/>
                  </a:lnTo>
                  <a:lnTo>
                    <a:pt x="538606" y="295910"/>
                  </a:lnTo>
                  <a:lnTo>
                    <a:pt x="529081" y="345693"/>
                  </a:lnTo>
                  <a:lnTo>
                    <a:pt x="510794" y="391794"/>
                  </a:lnTo>
                  <a:lnTo>
                    <a:pt x="484886" y="433196"/>
                  </a:lnTo>
                  <a:lnTo>
                    <a:pt x="451993" y="469138"/>
                  </a:lnTo>
                  <a:lnTo>
                    <a:pt x="413130" y="498728"/>
                  </a:lnTo>
                  <a:lnTo>
                    <a:pt x="369189" y="520953"/>
                  </a:lnTo>
                  <a:lnTo>
                    <a:pt x="321182" y="534924"/>
                  </a:lnTo>
                  <a:lnTo>
                    <a:pt x="269875" y="539876"/>
                  </a:lnTo>
                  <a:lnTo>
                    <a:pt x="243967" y="538607"/>
                  </a:lnTo>
                  <a:lnTo>
                    <a:pt x="194182" y="529082"/>
                  </a:lnTo>
                  <a:lnTo>
                    <a:pt x="148082" y="510794"/>
                  </a:lnTo>
                  <a:lnTo>
                    <a:pt x="106553" y="484885"/>
                  </a:lnTo>
                  <a:lnTo>
                    <a:pt x="70612" y="451993"/>
                  </a:lnTo>
                  <a:lnTo>
                    <a:pt x="41021" y="413131"/>
                  </a:lnTo>
                  <a:lnTo>
                    <a:pt x="18796" y="369188"/>
                  </a:lnTo>
                  <a:lnTo>
                    <a:pt x="4825" y="321182"/>
                  </a:lnTo>
                  <a:lnTo>
                    <a:pt x="0" y="269875"/>
                  </a:lnTo>
                  <a:close/>
                </a:path>
              </a:pathLst>
            </a:custGeom>
            <a:ln w="12192">
              <a:solidFill>
                <a:srgbClr val="FDBC25"/>
              </a:solidFill>
            </a:ln>
          </p:spPr>
          <p:txBody>
            <a:bodyPr wrap="square" lIns="0" tIns="0" rIns="0" bIns="0" rtlCol="0"/>
            <a:lstStyle/>
            <a:p>
              <a:endParaRPr/>
            </a:p>
          </p:txBody>
        </p:sp>
      </p:grpSp>
      <p:sp>
        <p:nvSpPr>
          <p:cNvPr id="26" name="object 26"/>
          <p:cNvSpPr txBox="1"/>
          <p:nvPr/>
        </p:nvSpPr>
        <p:spPr>
          <a:xfrm>
            <a:off x="6384416" y="3377310"/>
            <a:ext cx="534104" cy="228909"/>
          </a:xfrm>
          <a:prstGeom prst="rect">
            <a:avLst/>
          </a:prstGeom>
        </p:spPr>
        <p:txBody>
          <a:bodyPr vert="horz" wrap="square" lIns="0" tIns="13335" rIns="0" bIns="0" rtlCol="0">
            <a:spAutoFit/>
          </a:bodyPr>
          <a:lstStyle/>
          <a:p>
            <a:pPr marL="12700">
              <a:lnSpc>
                <a:spcPct val="100000"/>
              </a:lnSpc>
              <a:spcBef>
                <a:spcPts val="105"/>
              </a:spcBef>
            </a:pPr>
            <a:r>
              <a:rPr sz="1400" b="1" dirty="0">
                <a:latin typeface="Arial"/>
                <a:cs typeface="Arial"/>
              </a:rPr>
              <a:t>2,69</a:t>
            </a:r>
            <a:r>
              <a:rPr sz="1100" b="1" dirty="0">
                <a:latin typeface="Arial"/>
                <a:cs typeface="Arial"/>
              </a:rPr>
              <a:t>%</a:t>
            </a:r>
            <a:endParaRPr sz="1100">
              <a:latin typeface="Arial"/>
              <a:cs typeface="Arial"/>
            </a:endParaRPr>
          </a:p>
        </p:txBody>
      </p:sp>
      <p:grpSp>
        <p:nvGrpSpPr>
          <p:cNvPr id="27" name="object 27"/>
          <p:cNvGrpSpPr/>
          <p:nvPr/>
        </p:nvGrpSpPr>
        <p:grpSpPr>
          <a:xfrm>
            <a:off x="4424045" y="3971544"/>
            <a:ext cx="632931" cy="553085"/>
            <a:chOff x="4424045" y="3971544"/>
            <a:chExt cx="553085" cy="553085"/>
          </a:xfrm>
        </p:grpSpPr>
        <p:sp>
          <p:nvSpPr>
            <p:cNvPr id="28" name="object 28"/>
            <p:cNvSpPr/>
            <p:nvPr/>
          </p:nvSpPr>
          <p:spPr>
            <a:xfrm>
              <a:off x="4430395" y="3977894"/>
              <a:ext cx="539750" cy="539750"/>
            </a:xfrm>
            <a:custGeom>
              <a:avLst/>
              <a:gdLst/>
              <a:ahLst/>
              <a:cxnLst/>
              <a:rect l="l" t="t" r="r" b="b"/>
              <a:pathLst>
                <a:path w="539750" h="539750">
                  <a:moveTo>
                    <a:pt x="269875" y="0"/>
                  </a:moveTo>
                  <a:lnTo>
                    <a:pt x="221360" y="4317"/>
                  </a:lnTo>
                  <a:lnTo>
                    <a:pt x="175640" y="16890"/>
                  </a:lnTo>
                  <a:lnTo>
                    <a:pt x="133603" y="36829"/>
                  </a:lnTo>
                  <a:lnTo>
                    <a:pt x="96012" y="63499"/>
                  </a:lnTo>
                  <a:lnTo>
                    <a:pt x="63500" y="96011"/>
                  </a:lnTo>
                  <a:lnTo>
                    <a:pt x="36829" y="133603"/>
                  </a:lnTo>
                  <a:lnTo>
                    <a:pt x="16890" y="175640"/>
                  </a:lnTo>
                  <a:lnTo>
                    <a:pt x="4317" y="221360"/>
                  </a:lnTo>
                  <a:lnTo>
                    <a:pt x="0" y="269874"/>
                  </a:lnTo>
                  <a:lnTo>
                    <a:pt x="1142" y="294385"/>
                  </a:lnTo>
                  <a:lnTo>
                    <a:pt x="9651" y="341502"/>
                  </a:lnTo>
                  <a:lnTo>
                    <a:pt x="26034" y="385444"/>
                  </a:lnTo>
                  <a:lnTo>
                    <a:pt x="49402" y="425449"/>
                  </a:lnTo>
                  <a:lnTo>
                    <a:pt x="78993" y="460628"/>
                  </a:lnTo>
                  <a:lnTo>
                    <a:pt x="114172" y="490219"/>
                  </a:lnTo>
                  <a:lnTo>
                    <a:pt x="154177" y="513714"/>
                  </a:lnTo>
                  <a:lnTo>
                    <a:pt x="198119" y="529970"/>
                  </a:lnTo>
                  <a:lnTo>
                    <a:pt x="245237" y="538479"/>
                  </a:lnTo>
                  <a:lnTo>
                    <a:pt x="269875" y="539622"/>
                  </a:lnTo>
                  <a:lnTo>
                    <a:pt x="294385" y="538479"/>
                  </a:lnTo>
                  <a:lnTo>
                    <a:pt x="341502" y="529970"/>
                  </a:lnTo>
                  <a:lnTo>
                    <a:pt x="385444" y="513714"/>
                  </a:lnTo>
                  <a:lnTo>
                    <a:pt x="425450" y="490219"/>
                  </a:lnTo>
                  <a:lnTo>
                    <a:pt x="460628" y="460628"/>
                  </a:lnTo>
                  <a:lnTo>
                    <a:pt x="490219" y="425449"/>
                  </a:lnTo>
                  <a:lnTo>
                    <a:pt x="513714" y="385444"/>
                  </a:lnTo>
                  <a:lnTo>
                    <a:pt x="529970" y="341502"/>
                  </a:lnTo>
                  <a:lnTo>
                    <a:pt x="538479" y="294385"/>
                  </a:lnTo>
                  <a:lnTo>
                    <a:pt x="539622" y="269874"/>
                  </a:lnTo>
                  <a:lnTo>
                    <a:pt x="538479" y="245236"/>
                  </a:lnTo>
                  <a:lnTo>
                    <a:pt x="529970" y="198119"/>
                  </a:lnTo>
                  <a:lnTo>
                    <a:pt x="513714" y="154177"/>
                  </a:lnTo>
                  <a:lnTo>
                    <a:pt x="490219" y="114172"/>
                  </a:lnTo>
                  <a:lnTo>
                    <a:pt x="460628" y="78993"/>
                  </a:lnTo>
                  <a:lnTo>
                    <a:pt x="425450" y="49402"/>
                  </a:lnTo>
                  <a:lnTo>
                    <a:pt x="385444" y="26034"/>
                  </a:lnTo>
                  <a:lnTo>
                    <a:pt x="341502" y="9651"/>
                  </a:lnTo>
                  <a:lnTo>
                    <a:pt x="294385" y="1142"/>
                  </a:lnTo>
                  <a:lnTo>
                    <a:pt x="269875" y="0"/>
                  </a:lnTo>
                  <a:close/>
                </a:path>
              </a:pathLst>
            </a:custGeom>
            <a:solidFill>
              <a:srgbClr val="FFFAED"/>
            </a:solidFill>
          </p:spPr>
          <p:txBody>
            <a:bodyPr wrap="square" lIns="0" tIns="0" rIns="0" bIns="0" rtlCol="0"/>
            <a:lstStyle/>
            <a:p>
              <a:endParaRPr/>
            </a:p>
          </p:txBody>
        </p:sp>
        <p:sp>
          <p:nvSpPr>
            <p:cNvPr id="29" name="object 29"/>
            <p:cNvSpPr/>
            <p:nvPr/>
          </p:nvSpPr>
          <p:spPr>
            <a:xfrm>
              <a:off x="4430395" y="3977894"/>
              <a:ext cx="540385" cy="540385"/>
            </a:xfrm>
            <a:custGeom>
              <a:avLst/>
              <a:gdLst/>
              <a:ahLst/>
              <a:cxnLst/>
              <a:rect l="l" t="t" r="r" b="b"/>
              <a:pathLst>
                <a:path w="540385" h="540385">
                  <a:moveTo>
                    <a:pt x="0" y="270001"/>
                  </a:moveTo>
                  <a:lnTo>
                    <a:pt x="4952" y="218693"/>
                  </a:lnTo>
                  <a:lnTo>
                    <a:pt x="18922" y="170687"/>
                  </a:lnTo>
                  <a:lnTo>
                    <a:pt x="41147" y="126745"/>
                  </a:lnTo>
                  <a:lnTo>
                    <a:pt x="70738" y="87883"/>
                  </a:lnTo>
                  <a:lnTo>
                    <a:pt x="106679" y="54990"/>
                  </a:lnTo>
                  <a:lnTo>
                    <a:pt x="148081" y="29082"/>
                  </a:lnTo>
                  <a:lnTo>
                    <a:pt x="194182" y="10794"/>
                  </a:lnTo>
                  <a:lnTo>
                    <a:pt x="243966" y="1269"/>
                  </a:lnTo>
                  <a:lnTo>
                    <a:pt x="270001" y="0"/>
                  </a:lnTo>
                  <a:lnTo>
                    <a:pt x="295909" y="1269"/>
                  </a:lnTo>
                  <a:lnTo>
                    <a:pt x="345693" y="10794"/>
                  </a:lnTo>
                  <a:lnTo>
                    <a:pt x="391794" y="29082"/>
                  </a:lnTo>
                  <a:lnTo>
                    <a:pt x="433324" y="54990"/>
                  </a:lnTo>
                  <a:lnTo>
                    <a:pt x="469264" y="87883"/>
                  </a:lnTo>
                  <a:lnTo>
                    <a:pt x="498855" y="126745"/>
                  </a:lnTo>
                  <a:lnTo>
                    <a:pt x="521080" y="170687"/>
                  </a:lnTo>
                  <a:lnTo>
                    <a:pt x="535051" y="218693"/>
                  </a:lnTo>
                  <a:lnTo>
                    <a:pt x="539876" y="270001"/>
                  </a:lnTo>
                  <a:lnTo>
                    <a:pt x="538606" y="295909"/>
                  </a:lnTo>
                  <a:lnTo>
                    <a:pt x="529081" y="345693"/>
                  </a:lnTo>
                  <a:lnTo>
                    <a:pt x="510920" y="391794"/>
                  </a:lnTo>
                  <a:lnTo>
                    <a:pt x="484885" y="433323"/>
                  </a:lnTo>
                  <a:lnTo>
                    <a:pt x="451992" y="469264"/>
                  </a:lnTo>
                  <a:lnTo>
                    <a:pt x="413130" y="498855"/>
                  </a:lnTo>
                  <a:lnTo>
                    <a:pt x="369315" y="521080"/>
                  </a:lnTo>
                  <a:lnTo>
                    <a:pt x="321309" y="535050"/>
                  </a:lnTo>
                  <a:lnTo>
                    <a:pt x="270001" y="539876"/>
                  </a:lnTo>
                  <a:lnTo>
                    <a:pt x="243966" y="538606"/>
                  </a:lnTo>
                  <a:lnTo>
                    <a:pt x="194182" y="529081"/>
                  </a:lnTo>
                  <a:lnTo>
                    <a:pt x="148081" y="510920"/>
                  </a:lnTo>
                  <a:lnTo>
                    <a:pt x="106679" y="484885"/>
                  </a:lnTo>
                  <a:lnTo>
                    <a:pt x="70738" y="451992"/>
                  </a:lnTo>
                  <a:lnTo>
                    <a:pt x="41147" y="413130"/>
                  </a:lnTo>
                  <a:lnTo>
                    <a:pt x="18922" y="369315"/>
                  </a:lnTo>
                  <a:lnTo>
                    <a:pt x="4952" y="321309"/>
                  </a:lnTo>
                  <a:lnTo>
                    <a:pt x="0" y="270001"/>
                  </a:lnTo>
                  <a:close/>
                </a:path>
              </a:pathLst>
            </a:custGeom>
            <a:ln w="12192">
              <a:solidFill>
                <a:srgbClr val="FDBC25"/>
              </a:solidFill>
            </a:ln>
          </p:spPr>
          <p:txBody>
            <a:bodyPr wrap="square" lIns="0" tIns="0" rIns="0" bIns="0" rtlCol="0"/>
            <a:lstStyle/>
            <a:p>
              <a:endParaRPr/>
            </a:p>
          </p:txBody>
        </p:sp>
      </p:grpSp>
      <p:sp>
        <p:nvSpPr>
          <p:cNvPr id="30" name="object 30"/>
          <p:cNvSpPr txBox="1"/>
          <p:nvPr/>
        </p:nvSpPr>
        <p:spPr>
          <a:xfrm>
            <a:off x="4467605" y="4123435"/>
            <a:ext cx="534104" cy="228268"/>
          </a:xfrm>
          <a:prstGeom prst="rect">
            <a:avLst/>
          </a:prstGeom>
        </p:spPr>
        <p:txBody>
          <a:bodyPr vert="horz" wrap="square" lIns="0" tIns="12700" rIns="0" bIns="0" rtlCol="0">
            <a:spAutoFit/>
          </a:bodyPr>
          <a:lstStyle/>
          <a:p>
            <a:pPr marL="12700">
              <a:lnSpc>
                <a:spcPct val="100000"/>
              </a:lnSpc>
              <a:spcBef>
                <a:spcPts val="100"/>
              </a:spcBef>
            </a:pPr>
            <a:r>
              <a:rPr sz="1400" b="1" dirty="0">
                <a:latin typeface="Arial"/>
                <a:cs typeface="Arial"/>
              </a:rPr>
              <a:t>2,81</a:t>
            </a:r>
            <a:r>
              <a:rPr sz="1100" b="1" dirty="0">
                <a:latin typeface="Arial"/>
                <a:cs typeface="Arial"/>
              </a:rPr>
              <a:t>%</a:t>
            </a:r>
            <a:endParaRPr sz="1100" dirty="0">
              <a:latin typeface="Arial"/>
              <a:cs typeface="Arial"/>
            </a:endParaRPr>
          </a:p>
        </p:txBody>
      </p:sp>
      <p:grpSp>
        <p:nvGrpSpPr>
          <p:cNvPr id="31" name="object 31"/>
          <p:cNvGrpSpPr/>
          <p:nvPr/>
        </p:nvGrpSpPr>
        <p:grpSpPr>
          <a:xfrm>
            <a:off x="576668" y="1066291"/>
            <a:ext cx="2719932" cy="1437640"/>
            <a:chOff x="576668" y="1066291"/>
            <a:chExt cx="2376805" cy="1437640"/>
          </a:xfrm>
        </p:grpSpPr>
        <p:sp>
          <p:nvSpPr>
            <p:cNvPr id="32" name="object 32"/>
            <p:cNvSpPr/>
            <p:nvPr/>
          </p:nvSpPr>
          <p:spPr>
            <a:xfrm>
              <a:off x="583018" y="1186687"/>
              <a:ext cx="2364105" cy="1311275"/>
            </a:xfrm>
            <a:custGeom>
              <a:avLst/>
              <a:gdLst/>
              <a:ahLst/>
              <a:cxnLst/>
              <a:rect l="l" t="t" r="r" b="b"/>
              <a:pathLst>
                <a:path w="2364105" h="1311275">
                  <a:moveTo>
                    <a:pt x="0" y="81534"/>
                  </a:moveTo>
                  <a:lnTo>
                    <a:pt x="6415" y="49774"/>
                  </a:lnTo>
                  <a:lnTo>
                    <a:pt x="23910" y="23860"/>
                  </a:lnTo>
                  <a:lnTo>
                    <a:pt x="49859" y="6399"/>
                  </a:lnTo>
                  <a:lnTo>
                    <a:pt x="81635" y="0"/>
                  </a:lnTo>
                  <a:lnTo>
                    <a:pt x="2281847" y="0"/>
                  </a:lnTo>
                  <a:lnTo>
                    <a:pt x="2313626" y="6399"/>
                  </a:lnTo>
                  <a:lnTo>
                    <a:pt x="2339584" y="23860"/>
                  </a:lnTo>
                  <a:lnTo>
                    <a:pt x="2357088" y="49774"/>
                  </a:lnTo>
                  <a:lnTo>
                    <a:pt x="2363508" y="81534"/>
                  </a:lnTo>
                  <a:lnTo>
                    <a:pt x="2363508" y="1229233"/>
                  </a:lnTo>
                  <a:lnTo>
                    <a:pt x="2357088" y="1260992"/>
                  </a:lnTo>
                  <a:lnTo>
                    <a:pt x="2339584" y="1286906"/>
                  </a:lnTo>
                  <a:lnTo>
                    <a:pt x="2313626" y="1304367"/>
                  </a:lnTo>
                  <a:lnTo>
                    <a:pt x="2281847" y="1310766"/>
                  </a:lnTo>
                  <a:lnTo>
                    <a:pt x="81635" y="1310766"/>
                  </a:lnTo>
                  <a:lnTo>
                    <a:pt x="49859" y="1304367"/>
                  </a:lnTo>
                  <a:lnTo>
                    <a:pt x="23910" y="1286906"/>
                  </a:lnTo>
                  <a:lnTo>
                    <a:pt x="6415" y="1260992"/>
                  </a:lnTo>
                  <a:lnTo>
                    <a:pt x="0" y="1229233"/>
                  </a:lnTo>
                  <a:lnTo>
                    <a:pt x="0" y="81534"/>
                  </a:lnTo>
                  <a:close/>
                </a:path>
              </a:pathLst>
            </a:custGeom>
            <a:ln w="12700">
              <a:solidFill>
                <a:srgbClr val="C45723"/>
              </a:solidFill>
            </a:ln>
          </p:spPr>
          <p:txBody>
            <a:bodyPr wrap="square" lIns="0" tIns="0" rIns="0" bIns="0" rtlCol="0"/>
            <a:lstStyle/>
            <a:p>
              <a:endParaRPr/>
            </a:p>
          </p:txBody>
        </p:sp>
        <p:sp>
          <p:nvSpPr>
            <p:cNvPr id="33" name="object 33"/>
            <p:cNvSpPr/>
            <p:nvPr/>
          </p:nvSpPr>
          <p:spPr>
            <a:xfrm>
              <a:off x="1018120" y="1066291"/>
              <a:ext cx="1493520" cy="241300"/>
            </a:xfrm>
            <a:custGeom>
              <a:avLst/>
              <a:gdLst/>
              <a:ahLst/>
              <a:cxnLst/>
              <a:rect l="l" t="t" r="r" b="b"/>
              <a:pathLst>
                <a:path w="1493520" h="241300">
                  <a:moveTo>
                    <a:pt x="1372908" y="0"/>
                  </a:moveTo>
                  <a:lnTo>
                    <a:pt x="120396" y="0"/>
                  </a:lnTo>
                  <a:lnTo>
                    <a:pt x="73530" y="9453"/>
                  </a:lnTo>
                  <a:lnTo>
                    <a:pt x="35261" y="35242"/>
                  </a:lnTo>
                  <a:lnTo>
                    <a:pt x="9460" y="73509"/>
                  </a:lnTo>
                  <a:lnTo>
                    <a:pt x="0" y="120396"/>
                  </a:lnTo>
                  <a:lnTo>
                    <a:pt x="9460" y="167229"/>
                  </a:lnTo>
                  <a:lnTo>
                    <a:pt x="35261" y="205501"/>
                  </a:lnTo>
                  <a:lnTo>
                    <a:pt x="73530" y="231320"/>
                  </a:lnTo>
                  <a:lnTo>
                    <a:pt x="120396" y="240792"/>
                  </a:lnTo>
                  <a:lnTo>
                    <a:pt x="1372908" y="240792"/>
                  </a:lnTo>
                  <a:lnTo>
                    <a:pt x="1419741" y="231320"/>
                  </a:lnTo>
                  <a:lnTo>
                    <a:pt x="1458013" y="205501"/>
                  </a:lnTo>
                  <a:lnTo>
                    <a:pt x="1483832" y="167229"/>
                  </a:lnTo>
                  <a:lnTo>
                    <a:pt x="1493304" y="120396"/>
                  </a:lnTo>
                  <a:lnTo>
                    <a:pt x="1483832" y="73509"/>
                  </a:lnTo>
                  <a:lnTo>
                    <a:pt x="1458013" y="35242"/>
                  </a:lnTo>
                  <a:lnTo>
                    <a:pt x="1419741" y="9453"/>
                  </a:lnTo>
                  <a:lnTo>
                    <a:pt x="1372908" y="0"/>
                  </a:lnTo>
                  <a:close/>
                </a:path>
              </a:pathLst>
            </a:custGeom>
            <a:solidFill>
              <a:srgbClr val="FFF1CC"/>
            </a:solidFill>
          </p:spPr>
          <p:txBody>
            <a:bodyPr wrap="square" lIns="0" tIns="0" rIns="0" bIns="0" rtlCol="0"/>
            <a:lstStyle/>
            <a:p>
              <a:endParaRPr/>
            </a:p>
          </p:txBody>
        </p:sp>
      </p:grpSp>
      <p:grpSp>
        <p:nvGrpSpPr>
          <p:cNvPr id="34" name="object 34"/>
          <p:cNvGrpSpPr/>
          <p:nvPr/>
        </p:nvGrpSpPr>
        <p:grpSpPr>
          <a:xfrm>
            <a:off x="3420235" y="1066291"/>
            <a:ext cx="2719205" cy="1419225"/>
            <a:chOff x="3420236" y="1066291"/>
            <a:chExt cx="2376170" cy="1419225"/>
          </a:xfrm>
        </p:grpSpPr>
        <p:sp>
          <p:nvSpPr>
            <p:cNvPr id="35" name="object 35"/>
            <p:cNvSpPr/>
            <p:nvPr/>
          </p:nvSpPr>
          <p:spPr>
            <a:xfrm>
              <a:off x="3426586" y="1167891"/>
              <a:ext cx="2363470" cy="1311275"/>
            </a:xfrm>
            <a:custGeom>
              <a:avLst/>
              <a:gdLst/>
              <a:ahLst/>
              <a:cxnLst/>
              <a:rect l="l" t="t" r="r" b="b"/>
              <a:pathLst>
                <a:path w="2363470" h="1311275">
                  <a:moveTo>
                    <a:pt x="0" y="81661"/>
                  </a:moveTo>
                  <a:lnTo>
                    <a:pt x="6419" y="49881"/>
                  </a:lnTo>
                  <a:lnTo>
                    <a:pt x="23923" y="23923"/>
                  </a:lnTo>
                  <a:lnTo>
                    <a:pt x="49881" y="6419"/>
                  </a:lnTo>
                  <a:lnTo>
                    <a:pt x="81661" y="0"/>
                  </a:lnTo>
                  <a:lnTo>
                    <a:pt x="2281936" y="0"/>
                  </a:lnTo>
                  <a:lnTo>
                    <a:pt x="2313695" y="6419"/>
                  </a:lnTo>
                  <a:lnTo>
                    <a:pt x="2339609" y="23923"/>
                  </a:lnTo>
                  <a:lnTo>
                    <a:pt x="2357070" y="49881"/>
                  </a:lnTo>
                  <a:lnTo>
                    <a:pt x="2363470" y="81661"/>
                  </a:lnTo>
                  <a:lnTo>
                    <a:pt x="2363470" y="1229233"/>
                  </a:lnTo>
                  <a:lnTo>
                    <a:pt x="2357070" y="1261012"/>
                  </a:lnTo>
                  <a:lnTo>
                    <a:pt x="2339609" y="1286970"/>
                  </a:lnTo>
                  <a:lnTo>
                    <a:pt x="2313695" y="1304474"/>
                  </a:lnTo>
                  <a:lnTo>
                    <a:pt x="2281936" y="1310894"/>
                  </a:lnTo>
                  <a:lnTo>
                    <a:pt x="81661" y="1310894"/>
                  </a:lnTo>
                  <a:lnTo>
                    <a:pt x="49881" y="1304474"/>
                  </a:lnTo>
                  <a:lnTo>
                    <a:pt x="23923" y="1286970"/>
                  </a:lnTo>
                  <a:lnTo>
                    <a:pt x="6419" y="1261012"/>
                  </a:lnTo>
                  <a:lnTo>
                    <a:pt x="0" y="1229233"/>
                  </a:lnTo>
                  <a:lnTo>
                    <a:pt x="0" y="81661"/>
                  </a:lnTo>
                  <a:close/>
                </a:path>
              </a:pathLst>
            </a:custGeom>
            <a:ln w="12700">
              <a:solidFill>
                <a:srgbClr val="C45723"/>
              </a:solidFill>
            </a:ln>
          </p:spPr>
          <p:txBody>
            <a:bodyPr wrap="square" lIns="0" tIns="0" rIns="0" bIns="0" rtlCol="0"/>
            <a:lstStyle/>
            <a:p>
              <a:endParaRPr/>
            </a:p>
          </p:txBody>
        </p:sp>
        <p:sp>
          <p:nvSpPr>
            <p:cNvPr id="36" name="object 36"/>
            <p:cNvSpPr/>
            <p:nvPr/>
          </p:nvSpPr>
          <p:spPr>
            <a:xfrm>
              <a:off x="3861688" y="1066291"/>
              <a:ext cx="1493520" cy="241300"/>
            </a:xfrm>
            <a:custGeom>
              <a:avLst/>
              <a:gdLst/>
              <a:ahLst/>
              <a:cxnLst/>
              <a:rect l="l" t="t" r="r" b="b"/>
              <a:pathLst>
                <a:path w="1493520" h="241300">
                  <a:moveTo>
                    <a:pt x="1372870" y="0"/>
                  </a:moveTo>
                  <a:lnTo>
                    <a:pt x="120396" y="0"/>
                  </a:lnTo>
                  <a:lnTo>
                    <a:pt x="73562" y="9453"/>
                  </a:lnTo>
                  <a:lnTo>
                    <a:pt x="35290" y="35242"/>
                  </a:lnTo>
                  <a:lnTo>
                    <a:pt x="9471" y="73509"/>
                  </a:lnTo>
                  <a:lnTo>
                    <a:pt x="0" y="120396"/>
                  </a:lnTo>
                  <a:lnTo>
                    <a:pt x="9471" y="167229"/>
                  </a:lnTo>
                  <a:lnTo>
                    <a:pt x="35290" y="205501"/>
                  </a:lnTo>
                  <a:lnTo>
                    <a:pt x="73562" y="231320"/>
                  </a:lnTo>
                  <a:lnTo>
                    <a:pt x="120396" y="240792"/>
                  </a:lnTo>
                  <a:lnTo>
                    <a:pt x="1372870" y="240792"/>
                  </a:lnTo>
                  <a:lnTo>
                    <a:pt x="1419756" y="231320"/>
                  </a:lnTo>
                  <a:lnTo>
                    <a:pt x="1458023" y="205501"/>
                  </a:lnTo>
                  <a:lnTo>
                    <a:pt x="1483812" y="167229"/>
                  </a:lnTo>
                  <a:lnTo>
                    <a:pt x="1493265" y="120396"/>
                  </a:lnTo>
                  <a:lnTo>
                    <a:pt x="1483812" y="73509"/>
                  </a:lnTo>
                  <a:lnTo>
                    <a:pt x="1458023" y="35242"/>
                  </a:lnTo>
                  <a:lnTo>
                    <a:pt x="1419756" y="9453"/>
                  </a:lnTo>
                  <a:lnTo>
                    <a:pt x="1372870" y="0"/>
                  </a:lnTo>
                  <a:close/>
                </a:path>
              </a:pathLst>
            </a:custGeom>
            <a:solidFill>
              <a:srgbClr val="FFF1CC"/>
            </a:solidFill>
          </p:spPr>
          <p:txBody>
            <a:bodyPr wrap="square" lIns="0" tIns="0" rIns="0" bIns="0" rtlCol="0"/>
            <a:lstStyle/>
            <a:p>
              <a:endParaRPr/>
            </a:p>
          </p:txBody>
        </p:sp>
      </p:grpSp>
      <p:grpSp>
        <p:nvGrpSpPr>
          <p:cNvPr id="37" name="object 37"/>
          <p:cNvGrpSpPr/>
          <p:nvPr/>
        </p:nvGrpSpPr>
        <p:grpSpPr>
          <a:xfrm>
            <a:off x="6263893" y="1066291"/>
            <a:ext cx="2719205" cy="1400175"/>
            <a:chOff x="6263894" y="1066291"/>
            <a:chExt cx="2376170" cy="1400175"/>
          </a:xfrm>
        </p:grpSpPr>
        <p:sp>
          <p:nvSpPr>
            <p:cNvPr id="38" name="object 38"/>
            <p:cNvSpPr/>
            <p:nvPr/>
          </p:nvSpPr>
          <p:spPr>
            <a:xfrm>
              <a:off x="6270244" y="1149095"/>
              <a:ext cx="2363470" cy="1311275"/>
            </a:xfrm>
            <a:custGeom>
              <a:avLst/>
              <a:gdLst/>
              <a:ahLst/>
              <a:cxnLst/>
              <a:rect l="l" t="t" r="r" b="b"/>
              <a:pathLst>
                <a:path w="2363470" h="1311275">
                  <a:moveTo>
                    <a:pt x="0" y="81661"/>
                  </a:moveTo>
                  <a:lnTo>
                    <a:pt x="6399" y="49881"/>
                  </a:lnTo>
                  <a:lnTo>
                    <a:pt x="23860" y="23923"/>
                  </a:lnTo>
                  <a:lnTo>
                    <a:pt x="49774" y="6419"/>
                  </a:lnTo>
                  <a:lnTo>
                    <a:pt x="81533" y="0"/>
                  </a:lnTo>
                  <a:lnTo>
                    <a:pt x="2281808" y="0"/>
                  </a:lnTo>
                  <a:lnTo>
                    <a:pt x="2313588" y="6419"/>
                  </a:lnTo>
                  <a:lnTo>
                    <a:pt x="2339546" y="23923"/>
                  </a:lnTo>
                  <a:lnTo>
                    <a:pt x="2357050" y="49881"/>
                  </a:lnTo>
                  <a:lnTo>
                    <a:pt x="2363470" y="81661"/>
                  </a:lnTo>
                  <a:lnTo>
                    <a:pt x="2363470" y="1229232"/>
                  </a:lnTo>
                  <a:lnTo>
                    <a:pt x="2357050" y="1261012"/>
                  </a:lnTo>
                  <a:lnTo>
                    <a:pt x="2339546" y="1286970"/>
                  </a:lnTo>
                  <a:lnTo>
                    <a:pt x="2313588" y="1304474"/>
                  </a:lnTo>
                  <a:lnTo>
                    <a:pt x="2281808" y="1310893"/>
                  </a:lnTo>
                  <a:lnTo>
                    <a:pt x="81533" y="1310893"/>
                  </a:lnTo>
                  <a:lnTo>
                    <a:pt x="49774" y="1304474"/>
                  </a:lnTo>
                  <a:lnTo>
                    <a:pt x="23860" y="1286970"/>
                  </a:lnTo>
                  <a:lnTo>
                    <a:pt x="6399" y="1261012"/>
                  </a:lnTo>
                  <a:lnTo>
                    <a:pt x="0" y="1229232"/>
                  </a:lnTo>
                  <a:lnTo>
                    <a:pt x="0" y="81661"/>
                  </a:lnTo>
                  <a:close/>
                </a:path>
              </a:pathLst>
            </a:custGeom>
            <a:ln w="12700">
              <a:solidFill>
                <a:srgbClr val="C45723"/>
              </a:solidFill>
            </a:ln>
          </p:spPr>
          <p:txBody>
            <a:bodyPr wrap="square" lIns="0" tIns="0" rIns="0" bIns="0" rtlCol="0"/>
            <a:lstStyle/>
            <a:p>
              <a:endParaRPr/>
            </a:p>
          </p:txBody>
        </p:sp>
        <p:sp>
          <p:nvSpPr>
            <p:cNvPr id="39" name="object 39"/>
            <p:cNvSpPr/>
            <p:nvPr/>
          </p:nvSpPr>
          <p:spPr>
            <a:xfrm>
              <a:off x="6705345" y="1066291"/>
              <a:ext cx="1493520" cy="241300"/>
            </a:xfrm>
            <a:custGeom>
              <a:avLst/>
              <a:gdLst/>
              <a:ahLst/>
              <a:cxnLst/>
              <a:rect l="l" t="t" r="r" b="b"/>
              <a:pathLst>
                <a:path w="1493520" h="241300">
                  <a:moveTo>
                    <a:pt x="1372870" y="0"/>
                  </a:moveTo>
                  <a:lnTo>
                    <a:pt x="120396" y="0"/>
                  </a:lnTo>
                  <a:lnTo>
                    <a:pt x="73509" y="9453"/>
                  </a:lnTo>
                  <a:lnTo>
                    <a:pt x="35242" y="35242"/>
                  </a:lnTo>
                  <a:lnTo>
                    <a:pt x="9453" y="73509"/>
                  </a:lnTo>
                  <a:lnTo>
                    <a:pt x="0" y="120396"/>
                  </a:lnTo>
                  <a:lnTo>
                    <a:pt x="9453" y="167229"/>
                  </a:lnTo>
                  <a:lnTo>
                    <a:pt x="35242" y="205501"/>
                  </a:lnTo>
                  <a:lnTo>
                    <a:pt x="73509" y="231320"/>
                  </a:lnTo>
                  <a:lnTo>
                    <a:pt x="120396" y="240792"/>
                  </a:lnTo>
                  <a:lnTo>
                    <a:pt x="1372870" y="240792"/>
                  </a:lnTo>
                  <a:lnTo>
                    <a:pt x="1419703" y="231320"/>
                  </a:lnTo>
                  <a:lnTo>
                    <a:pt x="1457975" y="205501"/>
                  </a:lnTo>
                  <a:lnTo>
                    <a:pt x="1483794" y="167229"/>
                  </a:lnTo>
                  <a:lnTo>
                    <a:pt x="1493265" y="120396"/>
                  </a:lnTo>
                  <a:lnTo>
                    <a:pt x="1483794" y="73509"/>
                  </a:lnTo>
                  <a:lnTo>
                    <a:pt x="1457975" y="35242"/>
                  </a:lnTo>
                  <a:lnTo>
                    <a:pt x="1419703" y="9453"/>
                  </a:lnTo>
                  <a:lnTo>
                    <a:pt x="1372870" y="0"/>
                  </a:lnTo>
                  <a:close/>
                </a:path>
              </a:pathLst>
            </a:custGeom>
            <a:solidFill>
              <a:srgbClr val="FFF1CC"/>
            </a:solidFill>
          </p:spPr>
          <p:txBody>
            <a:bodyPr wrap="square" lIns="0" tIns="0" rIns="0" bIns="0" rtlCol="0"/>
            <a:lstStyle/>
            <a:p>
              <a:endParaRPr/>
            </a:p>
          </p:txBody>
        </p:sp>
      </p:grpSp>
      <p:sp>
        <p:nvSpPr>
          <p:cNvPr id="40" name="object 40"/>
          <p:cNvSpPr txBox="1"/>
          <p:nvPr/>
        </p:nvSpPr>
        <p:spPr>
          <a:xfrm>
            <a:off x="1449449" y="1062989"/>
            <a:ext cx="7259449" cy="228909"/>
          </a:xfrm>
          <a:prstGeom prst="rect">
            <a:avLst/>
          </a:prstGeom>
        </p:spPr>
        <p:txBody>
          <a:bodyPr vert="horz" wrap="square" lIns="0" tIns="13335" rIns="0" bIns="0" rtlCol="0">
            <a:spAutoFit/>
          </a:bodyPr>
          <a:lstStyle/>
          <a:p>
            <a:pPr marL="12700">
              <a:lnSpc>
                <a:spcPct val="100000"/>
              </a:lnSpc>
              <a:spcBef>
                <a:spcPts val="105"/>
              </a:spcBef>
              <a:tabLst>
                <a:tab pos="2750820" algn="l"/>
                <a:tab pos="5675630" algn="l"/>
              </a:tabLst>
            </a:pPr>
            <a:r>
              <a:rPr sz="1400" b="1" dirty="0">
                <a:latin typeface="Arial"/>
                <a:cs typeface="Arial"/>
              </a:rPr>
              <a:t>Sumatra	Kalimantan	Sulawesi</a:t>
            </a:r>
            <a:endParaRPr sz="1400">
              <a:latin typeface="Arial"/>
              <a:cs typeface="Arial"/>
            </a:endParaRPr>
          </a:p>
        </p:txBody>
      </p:sp>
      <p:grpSp>
        <p:nvGrpSpPr>
          <p:cNvPr id="41" name="object 41"/>
          <p:cNvGrpSpPr/>
          <p:nvPr/>
        </p:nvGrpSpPr>
        <p:grpSpPr>
          <a:xfrm>
            <a:off x="576668" y="4547996"/>
            <a:ext cx="2719932" cy="1464310"/>
            <a:chOff x="576668" y="4547996"/>
            <a:chExt cx="2376805" cy="1464310"/>
          </a:xfrm>
        </p:grpSpPr>
        <p:sp>
          <p:nvSpPr>
            <p:cNvPr id="42" name="object 42"/>
            <p:cNvSpPr/>
            <p:nvPr/>
          </p:nvSpPr>
          <p:spPr>
            <a:xfrm>
              <a:off x="583018" y="4694681"/>
              <a:ext cx="2364105" cy="1311275"/>
            </a:xfrm>
            <a:custGeom>
              <a:avLst/>
              <a:gdLst/>
              <a:ahLst/>
              <a:cxnLst/>
              <a:rect l="l" t="t" r="r" b="b"/>
              <a:pathLst>
                <a:path w="2364105" h="1311275">
                  <a:moveTo>
                    <a:pt x="0" y="81661"/>
                  </a:moveTo>
                  <a:lnTo>
                    <a:pt x="6415" y="49881"/>
                  </a:lnTo>
                  <a:lnTo>
                    <a:pt x="23910" y="23923"/>
                  </a:lnTo>
                  <a:lnTo>
                    <a:pt x="49859" y="6419"/>
                  </a:lnTo>
                  <a:lnTo>
                    <a:pt x="81635" y="0"/>
                  </a:lnTo>
                  <a:lnTo>
                    <a:pt x="2281847" y="0"/>
                  </a:lnTo>
                  <a:lnTo>
                    <a:pt x="2313626" y="6419"/>
                  </a:lnTo>
                  <a:lnTo>
                    <a:pt x="2339584" y="23923"/>
                  </a:lnTo>
                  <a:lnTo>
                    <a:pt x="2357088" y="49881"/>
                  </a:lnTo>
                  <a:lnTo>
                    <a:pt x="2363508" y="81661"/>
                  </a:lnTo>
                  <a:lnTo>
                    <a:pt x="2363508" y="1229321"/>
                  </a:lnTo>
                  <a:lnTo>
                    <a:pt x="2357088" y="1261095"/>
                  </a:lnTo>
                  <a:lnTo>
                    <a:pt x="2339584" y="1287040"/>
                  </a:lnTo>
                  <a:lnTo>
                    <a:pt x="2313626" y="1304531"/>
                  </a:lnTo>
                  <a:lnTo>
                    <a:pt x="2281847" y="1310944"/>
                  </a:lnTo>
                  <a:lnTo>
                    <a:pt x="81635" y="1310944"/>
                  </a:lnTo>
                  <a:lnTo>
                    <a:pt x="49859" y="1304531"/>
                  </a:lnTo>
                  <a:lnTo>
                    <a:pt x="23910" y="1287040"/>
                  </a:lnTo>
                  <a:lnTo>
                    <a:pt x="6415" y="1261095"/>
                  </a:lnTo>
                  <a:lnTo>
                    <a:pt x="0" y="1229321"/>
                  </a:lnTo>
                  <a:lnTo>
                    <a:pt x="0" y="81661"/>
                  </a:lnTo>
                  <a:close/>
                </a:path>
              </a:pathLst>
            </a:custGeom>
            <a:ln w="12700">
              <a:solidFill>
                <a:srgbClr val="C45723"/>
              </a:solidFill>
            </a:ln>
          </p:spPr>
          <p:txBody>
            <a:bodyPr wrap="square" lIns="0" tIns="0" rIns="0" bIns="0" rtlCol="0"/>
            <a:lstStyle/>
            <a:p>
              <a:endParaRPr/>
            </a:p>
          </p:txBody>
        </p:sp>
        <p:sp>
          <p:nvSpPr>
            <p:cNvPr id="43" name="object 43"/>
            <p:cNvSpPr/>
            <p:nvPr/>
          </p:nvSpPr>
          <p:spPr>
            <a:xfrm>
              <a:off x="1018120" y="4547996"/>
              <a:ext cx="1493520" cy="241300"/>
            </a:xfrm>
            <a:custGeom>
              <a:avLst/>
              <a:gdLst/>
              <a:ahLst/>
              <a:cxnLst/>
              <a:rect l="l" t="t" r="r" b="b"/>
              <a:pathLst>
                <a:path w="1493520" h="241300">
                  <a:moveTo>
                    <a:pt x="1372908" y="0"/>
                  </a:moveTo>
                  <a:lnTo>
                    <a:pt x="120396" y="0"/>
                  </a:lnTo>
                  <a:lnTo>
                    <a:pt x="73530" y="9453"/>
                  </a:lnTo>
                  <a:lnTo>
                    <a:pt x="35261" y="35242"/>
                  </a:lnTo>
                  <a:lnTo>
                    <a:pt x="9460" y="73509"/>
                  </a:lnTo>
                  <a:lnTo>
                    <a:pt x="0" y="120395"/>
                  </a:lnTo>
                  <a:lnTo>
                    <a:pt x="9460" y="167229"/>
                  </a:lnTo>
                  <a:lnTo>
                    <a:pt x="35261" y="205501"/>
                  </a:lnTo>
                  <a:lnTo>
                    <a:pt x="73530" y="231320"/>
                  </a:lnTo>
                  <a:lnTo>
                    <a:pt x="120396" y="240791"/>
                  </a:lnTo>
                  <a:lnTo>
                    <a:pt x="1372908" y="240791"/>
                  </a:lnTo>
                  <a:lnTo>
                    <a:pt x="1419741" y="231320"/>
                  </a:lnTo>
                  <a:lnTo>
                    <a:pt x="1458013" y="205501"/>
                  </a:lnTo>
                  <a:lnTo>
                    <a:pt x="1483832" y="167229"/>
                  </a:lnTo>
                  <a:lnTo>
                    <a:pt x="1493304" y="120395"/>
                  </a:lnTo>
                  <a:lnTo>
                    <a:pt x="1483832" y="73509"/>
                  </a:lnTo>
                  <a:lnTo>
                    <a:pt x="1458013" y="35242"/>
                  </a:lnTo>
                  <a:lnTo>
                    <a:pt x="1419741" y="9453"/>
                  </a:lnTo>
                  <a:lnTo>
                    <a:pt x="1372908" y="0"/>
                  </a:lnTo>
                  <a:close/>
                </a:path>
              </a:pathLst>
            </a:custGeom>
            <a:solidFill>
              <a:srgbClr val="FFF1CC"/>
            </a:solidFill>
          </p:spPr>
          <p:txBody>
            <a:bodyPr wrap="square" lIns="0" tIns="0" rIns="0" bIns="0" rtlCol="0"/>
            <a:lstStyle/>
            <a:p>
              <a:endParaRPr/>
            </a:p>
          </p:txBody>
        </p:sp>
      </p:grpSp>
      <p:sp>
        <p:nvSpPr>
          <p:cNvPr id="44" name="object 44"/>
          <p:cNvSpPr txBox="1"/>
          <p:nvPr/>
        </p:nvSpPr>
        <p:spPr>
          <a:xfrm>
            <a:off x="1568321" y="4545329"/>
            <a:ext cx="449083" cy="228268"/>
          </a:xfrm>
          <a:prstGeom prst="rect">
            <a:avLst/>
          </a:prstGeom>
        </p:spPr>
        <p:txBody>
          <a:bodyPr vert="horz" wrap="square" lIns="0" tIns="12700" rIns="0" bIns="0" rtlCol="0">
            <a:spAutoFit/>
          </a:bodyPr>
          <a:lstStyle/>
          <a:p>
            <a:pPr marL="12700">
              <a:lnSpc>
                <a:spcPct val="100000"/>
              </a:lnSpc>
              <a:spcBef>
                <a:spcPts val="100"/>
              </a:spcBef>
            </a:pPr>
            <a:r>
              <a:rPr sz="1400" b="1" dirty="0">
                <a:latin typeface="Arial"/>
                <a:cs typeface="Arial"/>
              </a:rPr>
              <a:t>Jawa</a:t>
            </a:r>
            <a:endParaRPr sz="1400">
              <a:latin typeface="Arial"/>
              <a:cs typeface="Arial"/>
            </a:endParaRPr>
          </a:p>
        </p:txBody>
      </p:sp>
      <p:grpSp>
        <p:nvGrpSpPr>
          <p:cNvPr id="45" name="object 45"/>
          <p:cNvGrpSpPr/>
          <p:nvPr/>
        </p:nvGrpSpPr>
        <p:grpSpPr>
          <a:xfrm>
            <a:off x="3420235" y="4547996"/>
            <a:ext cx="2719205" cy="1454785"/>
            <a:chOff x="3420236" y="4547996"/>
            <a:chExt cx="2376170" cy="1454785"/>
          </a:xfrm>
        </p:grpSpPr>
        <p:sp>
          <p:nvSpPr>
            <p:cNvPr id="46" name="object 46"/>
            <p:cNvSpPr/>
            <p:nvPr/>
          </p:nvSpPr>
          <p:spPr>
            <a:xfrm>
              <a:off x="3426586" y="4685029"/>
              <a:ext cx="2363470" cy="1311275"/>
            </a:xfrm>
            <a:custGeom>
              <a:avLst/>
              <a:gdLst/>
              <a:ahLst/>
              <a:cxnLst/>
              <a:rect l="l" t="t" r="r" b="b"/>
              <a:pathLst>
                <a:path w="2363470" h="1311275">
                  <a:moveTo>
                    <a:pt x="0" y="81661"/>
                  </a:moveTo>
                  <a:lnTo>
                    <a:pt x="6419" y="49881"/>
                  </a:lnTo>
                  <a:lnTo>
                    <a:pt x="23923" y="23923"/>
                  </a:lnTo>
                  <a:lnTo>
                    <a:pt x="49881" y="6419"/>
                  </a:lnTo>
                  <a:lnTo>
                    <a:pt x="81661" y="0"/>
                  </a:lnTo>
                  <a:lnTo>
                    <a:pt x="2281936" y="0"/>
                  </a:lnTo>
                  <a:lnTo>
                    <a:pt x="2313695" y="6419"/>
                  </a:lnTo>
                  <a:lnTo>
                    <a:pt x="2339609" y="23923"/>
                  </a:lnTo>
                  <a:lnTo>
                    <a:pt x="2357070" y="49881"/>
                  </a:lnTo>
                  <a:lnTo>
                    <a:pt x="2363470" y="81661"/>
                  </a:lnTo>
                  <a:lnTo>
                    <a:pt x="2363470" y="1229245"/>
                  </a:lnTo>
                  <a:lnTo>
                    <a:pt x="2357070" y="1261014"/>
                  </a:lnTo>
                  <a:lnTo>
                    <a:pt x="2339609" y="1286959"/>
                  </a:lnTo>
                  <a:lnTo>
                    <a:pt x="2313695" y="1304453"/>
                  </a:lnTo>
                  <a:lnTo>
                    <a:pt x="2281936" y="1310868"/>
                  </a:lnTo>
                  <a:lnTo>
                    <a:pt x="81661" y="1310868"/>
                  </a:lnTo>
                  <a:lnTo>
                    <a:pt x="49881" y="1304453"/>
                  </a:lnTo>
                  <a:lnTo>
                    <a:pt x="23923" y="1286959"/>
                  </a:lnTo>
                  <a:lnTo>
                    <a:pt x="6419" y="1261014"/>
                  </a:lnTo>
                  <a:lnTo>
                    <a:pt x="0" y="1229245"/>
                  </a:lnTo>
                  <a:lnTo>
                    <a:pt x="0" y="81661"/>
                  </a:lnTo>
                  <a:close/>
                </a:path>
              </a:pathLst>
            </a:custGeom>
            <a:ln w="12700">
              <a:solidFill>
                <a:srgbClr val="C45723"/>
              </a:solidFill>
            </a:ln>
          </p:spPr>
          <p:txBody>
            <a:bodyPr wrap="square" lIns="0" tIns="0" rIns="0" bIns="0" rtlCol="0"/>
            <a:lstStyle/>
            <a:p>
              <a:endParaRPr/>
            </a:p>
          </p:txBody>
        </p:sp>
        <p:sp>
          <p:nvSpPr>
            <p:cNvPr id="47" name="object 47"/>
            <p:cNvSpPr/>
            <p:nvPr/>
          </p:nvSpPr>
          <p:spPr>
            <a:xfrm>
              <a:off x="3861688" y="4547996"/>
              <a:ext cx="1493520" cy="241300"/>
            </a:xfrm>
            <a:custGeom>
              <a:avLst/>
              <a:gdLst/>
              <a:ahLst/>
              <a:cxnLst/>
              <a:rect l="l" t="t" r="r" b="b"/>
              <a:pathLst>
                <a:path w="1493520" h="241300">
                  <a:moveTo>
                    <a:pt x="1372870" y="0"/>
                  </a:moveTo>
                  <a:lnTo>
                    <a:pt x="120396" y="0"/>
                  </a:lnTo>
                  <a:lnTo>
                    <a:pt x="73562" y="9453"/>
                  </a:lnTo>
                  <a:lnTo>
                    <a:pt x="35290" y="35242"/>
                  </a:lnTo>
                  <a:lnTo>
                    <a:pt x="9471" y="73509"/>
                  </a:lnTo>
                  <a:lnTo>
                    <a:pt x="0" y="120395"/>
                  </a:lnTo>
                  <a:lnTo>
                    <a:pt x="9471" y="167229"/>
                  </a:lnTo>
                  <a:lnTo>
                    <a:pt x="35290" y="205501"/>
                  </a:lnTo>
                  <a:lnTo>
                    <a:pt x="73562" y="231320"/>
                  </a:lnTo>
                  <a:lnTo>
                    <a:pt x="120396" y="240791"/>
                  </a:lnTo>
                  <a:lnTo>
                    <a:pt x="1372870" y="240791"/>
                  </a:lnTo>
                  <a:lnTo>
                    <a:pt x="1419756" y="231320"/>
                  </a:lnTo>
                  <a:lnTo>
                    <a:pt x="1458023" y="205501"/>
                  </a:lnTo>
                  <a:lnTo>
                    <a:pt x="1483812" y="167229"/>
                  </a:lnTo>
                  <a:lnTo>
                    <a:pt x="1493265" y="120395"/>
                  </a:lnTo>
                  <a:lnTo>
                    <a:pt x="1483812" y="73509"/>
                  </a:lnTo>
                  <a:lnTo>
                    <a:pt x="1458023" y="35242"/>
                  </a:lnTo>
                  <a:lnTo>
                    <a:pt x="1419756" y="9453"/>
                  </a:lnTo>
                  <a:lnTo>
                    <a:pt x="1372870" y="0"/>
                  </a:lnTo>
                  <a:close/>
                </a:path>
              </a:pathLst>
            </a:custGeom>
            <a:solidFill>
              <a:srgbClr val="FFF1CC"/>
            </a:solidFill>
          </p:spPr>
          <p:txBody>
            <a:bodyPr wrap="square" lIns="0" tIns="0" rIns="0" bIns="0" rtlCol="0"/>
            <a:lstStyle/>
            <a:p>
              <a:endParaRPr/>
            </a:p>
          </p:txBody>
        </p:sp>
      </p:grpSp>
      <p:sp>
        <p:nvSpPr>
          <p:cNvPr id="48" name="object 48"/>
          <p:cNvSpPr txBox="1"/>
          <p:nvPr/>
        </p:nvSpPr>
        <p:spPr>
          <a:xfrm>
            <a:off x="4142359" y="4545329"/>
            <a:ext cx="1466049" cy="228268"/>
          </a:xfrm>
          <a:prstGeom prst="rect">
            <a:avLst/>
          </a:prstGeom>
        </p:spPr>
        <p:txBody>
          <a:bodyPr vert="horz" wrap="square" lIns="0" tIns="12700" rIns="0" bIns="0" rtlCol="0">
            <a:spAutoFit/>
          </a:bodyPr>
          <a:lstStyle/>
          <a:p>
            <a:pPr marL="12700">
              <a:lnSpc>
                <a:spcPct val="100000"/>
              </a:lnSpc>
              <a:spcBef>
                <a:spcPts val="100"/>
              </a:spcBef>
            </a:pPr>
            <a:r>
              <a:rPr sz="1400" b="1" dirty="0">
                <a:latin typeface="Arial"/>
                <a:cs typeface="Arial"/>
              </a:rPr>
              <a:t>Bali &amp; Nusra</a:t>
            </a:r>
            <a:endParaRPr sz="1400" dirty="0">
              <a:latin typeface="Arial"/>
              <a:cs typeface="Arial"/>
            </a:endParaRPr>
          </a:p>
        </p:txBody>
      </p:sp>
      <p:grpSp>
        <p:nvGrpSpPr>
          <p:cNvPr id="49" name="object 49"/>
          <p:cNvGrpSpPr/>
          <p:nvPr/>
        </p:nvGrpSpPr>
        <p:grpSpPr>
          <a:xfrm>
            <a:off x="6297294" y="4569586"/>
            <a:ext cx="2719205" cy="1444625"/>
            <a:chOff x="6297295" y="4569586"/>
            <a:chExt cx="2376170" cy="1444625"/>
          </a:xfrm>
        </p:grpSpPr>
        <p:sp>
          <p:nvSpPr>
            <p:cNvPr id="50" name="object 50"/>
            <p:cNvSpPr/>
            <p:nvPr/>
          </p:nvSpPr>
          <p:spPr>
            <a:xfrm>
              <a:off x="6303645" y="4696840"/>
              <a:ext cx="2363470" cy="1311275"/>
            </a:xfrm>
            <a:custGeom>
              <a:avLst/>
              <a:gdLst/>
              <a:ahLst/>
              <a:cxnLst/>
              <a:rect l="l" t="t" r="r" b="b"/>
              <a:pathLst>
                <a:path w="2363470" h="1311275">
                  <a:moveTo>
                    <a:pt x="0" y="81660"/>
                  </a:moveTo>
                  <a:lnTo>
                    <a:pt x="6419" y="49881"/>
                  </a:lnTo>
                  <a:lnTo>
                    <a:pt x="23923" y="23923"/>
                  </a:lnTo>
                  <a:lnTo>
                    <a:pt x="49881" y="6419"/>
                  </a:lnTo>
                  <a:lnTo>
                    <a:pt x="81660" y="0"/>
                  </a:lnTo>
                  <a:lnTo>
                    <a:pt x="2281808" y="0"/>
                  </a:lnTo>
                  <a:lnTo>
                    <a:pt x="2313588" y="6419"/>
                  </a:lnTo>
                  <a:lnTo>
                    <a:pt x="2339546" y="23923"/>
                  </a:lnTo>
                  <a:lnTo>
                    <a:pt x="2357050" y="49881"/>
                  </a:lnTo>
                  <a:lnTo>
                    <a:pt x="2363470" y="81660"/>
                  </a:lnTo>
                  <a:lnTo>
                    <a:pt x="2363470" y="1229309"/>
                  </a:lnTo>
                  <a:lnTo>
                    <a:pt x="2357050" y="1261084"/>
                  </a:lnTo>
                  <a:lnTo>
                    <a:pt x="2339546" y="1287033"/>
                  </a:lnTo>
                  <a:lnTo>
                    <a:pt x="2313588" y="1304529"/>
                  </a:lnTo>
                  <a:lnTo>
                    <a:pt x="2281808" y="1310944"/>
                  </a:lnTo>
                  <a:lnTo>
                    <a:pt x="81660" y="1310944"/>
                  </a:lnTo>
                  <a:lnTo>
                    <a:pt x="49881" y="1304529"/>
                  </a:lnTo>
                  <a:lnTo>
                    <a:pt x="23923" y="1287033"/>
                  </a:lnTo>
                  <a:lnTo>
                    <a:pt x="6419" y="1261084"/>
                  </a:lnTo>
                  <a:lnTo>
                    <a:pt x="0" y="1229309"/>
                  </a:lnTo>
                  <a:lnTo>
                    <a:pt x="0" y="81660"/>
                  </a:lnTo>
                  <a:close/>
                </a:path>
              </a:pathLst>
            </a:custGeom>
            <a:ln w="12700">
              <a:solidFill>
                <a:srgbClr val="C45723"/>
              </a:solidFill>
            </a:ln>
          </p:spPr>
          <p:txBody>
            <a:bodyPr wrap="square" lIns="0" tIns="0" rIns="0" bIns="0" rtlCol="0"/>
            <a:lstStyle/>
            <a:p>
              <a:endParaRPr/>
            </a:p>
          </p:txBody>
        </p:sp>
        <p:sp>
          <p:nvSpPr>
            <p:cNvPr id="51" name="object 51"/>
            <p:cNvSpPr/>
            <p:nvPr/>
          </p:nvSpPr>
          <p:spPr>
            <a:xfrm>
              <a:off x="6738747" y="4569586"/>
              <a:ext cx="1493520" cy="241300"/>
            </a:xfrm>
            <a:custGeom>
              <a:avLst/>
              <a:gdLst/>
              <a:ahLst/>
              <a:cxnLst/>
              <a:rect l="l" t="t" r="r" b="b"/>
              <a:pathLst>
                <a:path w="1493520" h="241300">
                  <a:moveTo>
                    <a:pt x="1372870" y="0"/>
                  </a:moveTo>
                  <a:lnTo>
                    <a:pt x="120396" y="0"/>
                  </a:lnTo>
                  <a:lnTo>
                    <a:pt x="73509" y="9453"/>
                  </a:lnTo>
                  <a:lnTo>
                    <a:pt x="35242" y="35242"/>
                  </a:lnTo>
                  <a:lnTo>
                    <a:pt x="9453" y="73509"/>
                  </a:lnTo>
                  <a:lnTo>
                    <a:pt x="0" y="120395"/>
                  </a:lnTo>
                  <a:lnTo>
                    <a:pt x="9453" y="167282"/>
                  </a:lnTo>
                  <a:lnTo>
                    <a:pt x="35242" y="205549"/>
                  </a:lnTo>
                  <a:lnTo>
                    <a:pt x="73509" y="231338"/>
                  </a:lnTo>
                  <a:lnTo>
                    <a:pt x="120396" y="240792"/>
                  </a:lnTo>
                  <a:lnTo>
                    <a:pt x="1372870" y="240792"/>
                  </a:lnTo>
                  <a:lnTo>
                    <a:pt x="1419756" y="231338"/>
                  </a:lnTo>
                  <a:lnTo>
                    <a:pt x="1458023" y="205549"/>
                  </a:lnTo>
                  <a:lnTo>
                    <a:pt x="1483812" y="167282"/>
                  </a:lnTo>
                  <a:lnTo>
                    <a:pt x="1493266" y="120395"/>
                  </a:lnTo>
                  <a:lnTo>
                    <a:pt x="1483812" y="73509"/>
                  </a:lnTo>
                  <a:lnTo>
                    <a:pt x="1458023" y="35242"/>
                  </a:lnTo>
                  <a:lnTo>
                    <a:pt x="1419756" y="9453"/>
                  </a:lnTo>
                  <a:lnTo>
                    <a:pt x="1372870" y="0"/>
                  </a:lnTo>
                  <a:close/>
                </a:path>
              </a:pathLst>
            </a:custGeom>
            <a:solidFill>
              <a:srgbClr val="FFF1CC"/>
            </a:solidFill>
          </p:spPr>
          <p:txBody>
            <a:bodyPr wrap="square" lIns="0" tIns="0" rIns="0" bIns="0" rtlCol="0"/>
            <a:lstStyle/>
            <a:p>
              <a:endParaRPr/>
            </a:p>
          </p:txBody>
        </p:sp>
      </p:grpSp>
      <p:sp>
        <p:nvSpPr>
          <p:cNvPr id="52" name="object 52"/>
          <p:cNvSpPr txBox="1"/>
          <p:nvPr/>
        </p:nvSpPr>
        <p:spPr>
          <a:xfrm>
            <a:off x="6879463" y="4566920"/>
            <a:ext cx="1388669" cy="228268"/>
          </a:xfrm>
          <a:prstGeom prst="rect">
            <a:avLst/>
          </a:prstGeom>
        </p:spPr>
        <p:txBody>
          <a:bodyPr vert="horz" wrap="square" lIns="0" tIns="12700" rIns="0" bIns="0" rtlCol="0">
            <a:spAutoFit/>
          </a:bodyPr>
          <a:lstStyle/>
          <a:p>
            <a:pPr marL="12700">
              <a:lnSpc>
                <a:spcPct val="100000"/>
              </a:lnSpc>
              <a:spcBef>
                <a:spcPts val="100"/>
              </a:spcBef>
            </a:pPr>
            <a:r>
              <a:rPr sz="1400" b="1" dirty="0">
                <a:latin typeface="Arial"/>
                <a:cs typeface="Arial"/>
              </a:rPr>
              <a:t>Maluku &amp; Papua</a:t>
            </a:r>
            <a:endParaRPr sz="1400">
              <a:latin typeface="Arial"/>
              <a:cs typeface="Arial"/>
            </a:endParaRPr>
          </a:p>
        </p:txBody>
      </p:sp>
      <p:pic>
        <p:nvPicPr>
          <p:cNvPr id="53" name="object 53"/>
          <p:cNvPicPr/>
          <p:nvPr/>
        </p:nvPicPr>
        <p:blipFill>
          <a:blip r:embed="rId3" cstate="print"/>
          <a:stretch>
            <a:fillRect/>
          </a:stretch>
        </p:blipFill>
        <p:spPr>
          <a:xfrm>
            <a:off x="9503583" y="4223300"/>
            <a:ext cx="2412055" cy="1879115"/>
          </a:xfrm>
          <a:prstGeom prst="rect">
            <a:avLst/>
          </a:prstGeom>
        </p:spPr>
      </p:pic>
      <p:grpSp>
        <p:nvGrpSpPr>
          <p:cNvPr id="141" name="Group 140">
            <a:extLst>
              <a:ext uri="{FF2B5EF4-FFF2-40B4-BE49-F238E27FC236}">
                <a16:creationId xmlns:a16="http://schemas.microsoft.com/office/drawing/2014/main" id="{C463DEC6-A8CD-4999-B225-02195954F35F}"/>
              </a:ext>
            </a:extLst>
          </p:cNvPr>
          <p:cNvGrpSpPr/>
          <p:nvPr/>
        </p:nvGrpSpPr>
        <p:grpSpPr>
          <a:xfrm>
            <a:off x="7315200" y="3145429"/>
            <a:ext cx="1955581" cy="937900"/>
            <a:chOff x="7188419" y="3096127"/>
            <a:chExt cx="1955581" cy="937900"/>
          </a:xfrm>
        </p:grpSpPr>
        <p:sp>
          <p:nvSpPr>
            <p:cNvPr id="54" name="object 54"/>
            <p:cNvSpPr/>
            <p:nvPr/>
          </p:nvSpPr>
          <p:spPr>
            <a:xfrm>
              <a:off x="7188419" y="3150742"/>
              <a:ext cx="1955581" cy="883285"/>
            </a:xfrm>
            <a:custGeom>
              <a:avLst/>
              <a:gdLst/>
              <a:ahLst/>
              <a:cxnLst/>
              <a:rect l="l" t="t" r="r" b="b"/>
              <a:pathLst>
                <a:path w="1681479" h="883285">
                  <a:moveTo>
                    <a:pt x="1605915" y="0"/>
                  </a:moveTo>
                  <a:lnTo>
                    <a:pt x="75311" y="0"/>
                  </a:lnTo>
                  <a:lnTo>
                    <a:pt x="46023" y="5929"/>
                  </a:lnTo>
                  <a:lnTo>
                    <a:pt x="22082" y="22098"/>
                  </a:lnTo>
                  <a:lnTo>
                    <a:pt x="5927" y="46077"/>
                  </a:lnTo>
                  <a:lnTo>
                    <a:pt x="0" y="75437"/>
                  </a:lnTo>
                  <a:lnTo>
                    <a:pt x="0" y="807719"/>
                  </a:lnTo>
                  <a:lnTo>
                    <a:pt x="5927" y="837060"/>
                  </a:lnTo>
                  <a:lnTo>
                    <a:pt x="22082" y="860996"/>
                  </a:lnTo>
                  <a:lnTo>
                    <a:pt x="46023" y="877121"/>
                  </a:lnTo>
                  <a:lnTo>
                    <a:pt x="75311" y="883030"/>
                  </a:lnTo>
                  <a:lnTo>
                    <a:pt x="1605915" y="883030"/>
                  </a:lnTo>
                  <a:lnTo>
                    <a:pt x="1635275" y="877121"/>
                  </a:lnTo>
                  <a:lnTo>
                    <a:pt x="1659255" y="860996"/>
                  </a:lnTo>
                  <a:lnTo>
                    <a:pt x="1675423" y="837060"/>
                  </a:lnTo>
                  <a:lnTo>
                    <a:pt x="1681352" y="807719"/>
                  </a:lnTo>
                  <a:lnTo>
                    <a:pt x="1681352" y="75437"/>
                  </a:lnTo>
                  <a:lnTo>
                    <a:pt x="1675423" y="46077"/>
                  </a:lnTo>
                  <a:lnTo>
                    <a:pt x="1659254" y="22098"/>
                  </a:lnTo>
                  <a:lnTo>
                    <a:pt x="1635275" y="5929"/>
                  </a:lnTo>
                  <a:lnTo>
                    <a:pt x="1605915" y="0"/>
                  </a:lnTo>
                  <a:close/>
                </a:path>
              </a:pathLst>
            </a:custGeom>
            <a:solidFill>
              <a:srgbClr val="FFFAED"/>
            </a:solidFill>
          </p:spPr>
          <p:txBody>
            <a:bodyPr wrap="square" lIns="0" tIns="0" rIns="0" bIns="0" rtlCol="0"/>
            <a:lstStyle/>
            <a:p>
              <a:endParaRPr dirty="0"/>
            </a:p>
          </p:txBody>
        </p:sp>
        <p:sp>
          <p:nvSpPr>
            <p:cNvPr id="55" name="object 55"/>
            <p:cNvSpPr txBox="1"/>
            <p:nvPr/>
          </p:nvSpPr>
          <p:spPr>
            <a:xfrm>
              <a:off x="7700065" y="3096127"/>
              <a:ext cx="1392452" cy="819455"/>
            </a:xfrm>
            <a:prstGeom prst="rect">
              <a:avLst/>
            </a:prstGeom>
          </p:spPr>
          <p:txBody>
            <a:bodyPr vert="horz" wrap="square" lIns="0" tIns="95250" rIns="0" bIns="0" rtlCol="0">
              <a:spAutoFit/>
            </a:bodyPr>
            <a:lstStyle/>
            <a:p>
              <a:pPr>
                <a:lnSpc>
                  <a:spcPct val="100000"/>
                </a:lnSpc>
                <a:spcBef>
                  <a:spcPts val="750"/>
                </a:spcBef>
              </a:pPr>
              <a:r>
                <a:rPr sz="1000" b="1" u="sng" dirty="0">
                  <a:uFill>
                    <a:solidFill>
                      <a:srgbClr val="000000"/>
                    </a:solidFill>
                  </a:uFill>
                  <a:latin typeface="Arial"/>
                  <a:cs typeface="Arial"/>
                </a:rPr>
                <a:t>Keterangan</a:t>
              </a:r>
              <a:endParaRPr sz="1000" dirty="0">
                <a:latin typeface="Arial"/>
                <a:cs typeface="Arial"/>
              </a:endParaRPr>
            </a:p>
            <a:p>
              <a:pPr>
                <a:lnSpc>
                  <a:spcPct val="100000"/>
                </a:lnSpc>
                <a:spcBef>
                  <a:spcPts val="595"/>
                </a:spcBef>
              </a:pPr>
              <a:r>
                <a:rPr sz="900" dirty="0">
                  <a:latin typeface="Tahoma"/>
                  <a:cs typeface="Tahoma"/>
                </a:rPr>
                <a:t>Distribusi PDB ADHB 2024</a:t>
              </a:r>
            </a:p>
            <a:p>
              <a:pPr marR="185420">
                <a:lnSpc>
                  <a:spcPct val="100000"/>
                </a:lnSpc>
                <a:spcBef>
                  <a:spcPts val="600"/>
                </a:spcBef>
              </a:pPr>
              <a:r>
                <a:rPr sz="900" dirty="0">
                  <a:latin typeface="Tahoma"/>
                  <a:cs typeface="Tahoma"/>
                </a:rPr>
                <a:t>Pertumbuhan Ekonomi Tahunan (%)</a:t>
              </a:r>
            </a:p>
          </p:txBody>
        </p:sp>
      </p:grpSp>
      <p:grpSp>
        <p:nvGrpSpPr>
          <p:cNvPr id="56" name="object 56"/>
          <p:cNvGrpSpPr/>
          <p:nvPr/>
        </p:nvGrpSpPr>
        <p:grpSpPr>
          <a:xfrm>
            <a:off x="705319" y="1554480"/>
            <a:ext cx="2408916" cy="394335"/>
            <a:chOff x="705319" y="1554480"/>
            <a:chExt cx="2105025" cy="394335"/>
          </a:xfrm>
        </p:grpSpPr>
        <p:sp>
          <p:nvSpPr>
            <p:cNvPr id="57" name="object 57"/>
            <p:cNvSpPr/>
            <p:nvPr/>
          </p:nvSpPr>
          <p:spPr>
            <a:xfrm>
              <a:off x="710082" y="1815084"/>
              <a:ext cx="2095500" cy="70485"/>
            </a:xfrm>
            <a:custGeom>
              <a:avLst/>
              <a:gdLst/>
              <a:ahLst/>
              <a:cxnLst/>
              <a:rect l="l" t="t" r="r" b="b"/>
              <a:pathLst>
                <a:path w="2095500" h="70485">
                  <a:moveTo>
                    <a:pt x="0" y="35051"/>
                  </a:moveTo>
                  <a:lnTo>
                    <a:pt x="2095474" y="35051"/>
                  </a:lnTo>
                </a:path>
                <a:path w="2095500" h="70485">
                  <a:moveTo>
                    <a:pt x="0" y="0"/>
                  </a:moveTo>
                  <a:lnTo>
                    <a:pt x="0" y="70230"/>
                  </a:lnTo>
                </a:path>
                <a:path w="2095500" h="70485">
                  <a:moveTo>
                    <a:pt x="419201" y="0"/>
                  </a:moveTo>
                  <a:lnTo>
                    <a:pt x="419201" y="70230"/>
                  </a:lnTo>
                </a:path>
                <a:path w="2095500" h="70485">
                  <a:moveTo>
                    <a:pt x="838301" y="0"/>
                  </a:moveTo>
                  <a:lnTo>
                    <a:pt x="838301" y="70230"/>
                  </a:lnTo>
                </a:path>
                <a:path w="2095500" h="70485">
                  <a:moveTo>
                    <a:pt x="1257401" y="0"/>
                  </a:moveTo>
                  <a:lnTo>
                    <a:pt x="1257401" y="70230"/>
                  </a:lnTo>
                </a:path>
                <a:path w="2095500" h="70485">
                  <a:moveTo>
                    <a:pt x="1676501" y="0"/>
                  </a:moveTo>
                  <a:lnTo>
                    <a:pt x="1676501" y="70230"/>
                  </a:lnTo>
                </a:path>
                <a:path w="2095500" h="70485">
                  <a:moveTo>
                    <a:pt x="2095474" y="0"/>
                  </a:moveTo>
                  <a:lnTo>
                    <a:pt x="2095474" y="70230"/>
                  </a:lnTo>
                </a:path>
              </a:pathLst>
            </a:custGeom>
            <a:ln w="9525">
              <a:solidFill>
                <a:srgbClr val="000000"/>
              </a:solidFill>
            </a:ln>
          </p:spPr>
          <p:txBody>
            <a:bodyPr wrap="square" lIns="0" tIns="0" rIns="0" bIns="0" rtlCol="0"/>
            <a:lstStyle/>
            <a:p>
              <a:endParaRPr/>
            </a:p>
          </p:txBody>
        </p:sp>
        <p:sp>
          <p:nvSpPr>
            <p:cNvPr id="58" name="object 58"/>
            <p:cNvSpPr/>
            <p:nvPr/>
          </p:nvSpPr>
          <p:spPr>
            <a:xfrm>
              <a:off x="919619" y="1590548"/>
              <a:ext cx="1676400" cy="326390"/>
            </a:xfrm>
            <a:custGeom>
              <a:avLst/>
              <a:gdLst/>
              <a:ahLst/>
              <a:cxnLst/>
              <a:rect l="l" t="t" r="r" b="b"/>
              <a:pathLst>
                <a:path w="1676400" h="326389">
                  <a:moveTo>
                    <a:pt x="0" y="326009"/>
                  </a:moveTo>
                  <a:lnTo>
                    <a:pt x="418452" y="84327"/>
                  </a:lnTo>
                  <a:lnTo>
                    <a:pt x="837552" y="0"/>
                  </a:lnTo>
                  <a:lnTo>
                    <a:pt x="1256652" y="507"/>
                  </a:lnTo>
                  <a:lnTo>
                    <a:pt x="1676387" y="12700"/>
                  </a:lnTo>
                </a:path>
              </a:pathLst>
            </a:custGeom>
            <a:ln w="19050">
              <a:solidFill>
                <a:srgbClr val="C45723"/>
              </a:solidFill>
            </a:ln>
          </p:spPr>
          <p:txBody>
            <a:bodyPr wrap="square" lIns="0" tIns="0" rIns="0" bIns="0" rtlCol="0"/>
            <a:lstStyle/>
            <a:p>
              <a:endParaRPr/>
            </a:p>
          </p:txBody>
        </p:sp>
        <p:pic>
          <p:nvPicPr>
            <p:cNvPr id="59" name="object 59"/>
            <p:cNvPicPr/>
            <p:nvPr/>
          </p:nvPicPr>
          <p:blipFill>
            <a:blip r:embed="rId4" cstate="print"/>
            <a:stretch>
              <a:fillRect/>
            </a:stretch>
          </p:blipFill>
          <p:spPr>
            <a:xfrm>
              <a:off x="883856" y="1880616"/>
              <a:ext cx="67818" cy="67818"/>
            </a:xfrm>
            <a:prstGeom prst="rect">
              <a:avLst/>
            </a:prstGeom>
          </p:spPr>
        </p:pic>
        <p:pic>
          <p:nvPicPr>
            <p:cNvPr id="60" name="object 60"/>
            <p:cNvPicPr/>
            <p:nvPr/>
          </p:nvPicPr>
          <p:blipFill>
            <a:blip r:embed="rId5" cstate="print"/>
            <a:stretch>
              <a:fillRect/>
            </a:stretch>
          </p:blipFill>
          <p:spPr>
            <a:xfrm>
              <a:off x="1303019" y="1638300"/>
              <a:ext cx="67818" cy="67817"/>
            </a:xfrm>
            <a:prstGeom prst="rect">
              <a:avLst/>
            </a:prstGeom>
          </p:spPr>
        </p:pic>
        <p:pic>
          <p:nvPicPr>
            <p:cNvPr id="61" name="object 61"/>
            <p:cNvPicPr/>
            <p:nvPr/>
          </p:nvPicPr>
          <p:blipFill>
            <a:blip r:embed="rId6" cstate="print"/>
            <a:stretch>
              <a:fillRect/>
            </a:stretch>
          </p:blipFill>
          <p:spPr>
            <a:xfrm>
              <a:off x="1722120" y="1554480"/>
              <a:ext cx="67818" cy="67818"/>
            </a:xfrm>
            <a:prstGeom prst="rect">
              <a:avLst/>
            </a:prstGeom>
          </p:spPr>
        </p:pic>
        <p:pic>
          <p:nvPicPr>
            <p:cNvPr id="62" name="object 62"/>
            <p:cNvPicPr/>
            <p:nvPr/>
          </p:nvPicPr>
          <p:blipFill>
            <a:blip r:embed="rId6" cstate="print"/>
            <a:stretch>
              <a:fillRect/>
            </a:stretch>
          </p:blipFill>
          <p:spPr>
            <a:xfrm>
              <a:off x="2141220" y="1554480"/>
              <a:ext cx="67818" cy="67818"/>
            </a:xfrm>
            <a:prstGeom prst="rect">
              <a:avLst/>
            </a:prstGeom>
          </p:spPr>
        </p:pic>
        <p:pic>
          <p:nvPicPr>
            <p:cNvPr id="63" name="object 63"/>
            <p:cNvPicPr/>
            <p:nvPr/>
          </p:nvPicPr>
          <p:blipFill>
            <a:blip r:embed="rId6" cstate="print"/>
            <a:stretch>
              <a:fillRect/>
            </a:stretch>
          </p:blipFill>
          <p:spPr>
            <a:xfrm>
              <a:off x="2560320" y="1568196"/>
              <a:ext cx="67818" cy="67817"/>
            </a:xfrm>
            <a:prstGeom prst="rect">
              <a:avLst/>
            </a:prstGeom>
          </p:spPr>
        </p:pic>
      </p:grpSp>
      <p:grpSp>
        <p:nvGrpSpPr>
          <p:cNvPr id="64" name="object 64"/>
          <p:cNvGrpSpPr/>
          <p:nvPr/>
        </p:nvGrpSpPr>
        <p:grpSpPr>
          <a:xfrm>
            <a:off x="723837" y="3437065"/>
            <a:ext cx="7005681" cy="2129091"/>
            <a:chOff x="723150" y="3437065"/>
            <a:chExt cx="6121895" cy="2129091"/>
          </a:xfrm>
        </p:grpSpPr>
        <p:pic>
          <p:nvPicPr>
            <p:cNvPr id="65" name="object 65"/>
            <p:cNvPicPr/>
            <p:nvPr/>
          </p:nvPicPr>
          <p:blipFill>
            <a:blip r:embed="rId7" cstate="print"/>
            <a:stretch>
              <a:fillRect/>
            </a:stretch>
          </p:blipFill>
          <p:spPr>
            <a:xfrm>
              <a:off x="6620891" y="3437065"/>
              <a:ext cx="224154" cy="226314"/>
            </a:xfrm>
            <a:prstGeom prst="rect">
              <a:avLst/>
            </a:prstGeom>
          </p:spPr>
        </p:pic>
        <p:pic>
          <p:nvPicPr>
            <p:cNvPr id="66" name="object 66"/>
            <p:cNvPicPr/>
            <p:nvPr/>
          </p:nvPicPr>
          <p:blipFill>
            <a:blip r:embed="rId8" cstate="print"/>
            <a:stretch>
              <a:fillRect/>
            </a:stretch>
          </p:blipFill>
          <p:spPr>
            <a:xfrm>
              <a:off x="6602839" y="3777869"/>
              <a:ext cx="217804" cy="104647"/>
            </a:xfrm>
            <a:prstGeom prst="rect">
              <a:avLst/>
            </a:prstGeom>
          </p:spPr>
        </p:pic>
        <p:sp>
          <p:nvSpPr>
            <p:cNvPr id="67" name="object 67"/>
            <p:cNvSpPr/>
            <p:nvPr/>
          </p:nvSpPr>
          <p:spPr>
            <a:xfrm>
              <a:off x="723150" y="5372226"/>
              <a:ext cx="2095500" cy="70485"/>
            </a:xfrm>
            <a:custGeom>
              <a:avLst/>
              <a:gdLst/>
              <a:ahLst/>
              <a:cxnLst/>
              <a:rect l="l" t="t" r="r" b="b"/>
              <a:pathLst>
                <a:path w="2095500" h="70485">
                  <a:moveTo>
                    <a:pt x="0" y="35179"/>
                  </a:moveTo>
                  <a:lnTo>
                    <a:pt x="2095487" y="35179"/>
                  </a:lnTo>
                </a:path>
                <a:path w="2095500" h="70485">
                  <a:moveTo>
                    <a:pt x="0" y="0"/>
                  </a:moveTo>
                  <a:lnTo>
                    <a:pt x="0" y="70231"/>
                  </a:lnTo>
                </a:path>
                <a:path w="2095500" h="70485">
                  <a:moveTo>
                    <a:pt x="418325" y="0"/>
                  </a:moveTo>
                  <a:lnTo>
                    <a:pt x="418325" y="70231"/>
                  </a:lnTo>
                </a:path>
                <a:path w="2095500" h="70485">
                  <a:moveTo>
                    <a:pt x="837425" y="0"/>
                  </a:moveTo>
                  <a:lnTo>
                    <a:pt x="837425" y="70231"/>
                  </a:lnTo>
                </a:path>
                <a:path w="2095500" h="70485">
                  <a:moveTo>
                    <a:pt x="1256525" y="0"/>
                  </a:moveTo>
                  <a:lnTo>
                    <a:pt x="1256525" y="70231"/>
                  </a:lnTo>
                </a:path>
                <a:path w="2095500" h="70485">
                  <a:moveTo>
                    <a:pt x="1675625" y="0"/>
                  </a:moveTo>
                  <a:lnTo>
                    <a:pt x="1675625" y="70231"/>
                  </a:lnTo>
                </a:path>
                <a:path w="2095500" h="70485">
                  <a:moveTo>
                    <a:pt x="2095487" y="0"/>
                  </a:moveTo>
                  <a:lnTo>
                    <a:pt x="2095487" y="70231"/>
                  </a:lnTo>
                </a:path>
              </a:pathLst>
            </a:custGeom>
            <a:ln w="9525">
              <a:solidFill>
                <a:srgbClr val="000000"/>
              </a:solidFill>
            </a:ln>
          </p:spPr>
          <p:txBody>
            <a:bodyPr wrap="square" lIns="0" tIns="0" rIns="0" bIns="0" rtlCol="0"/>
            <a:lstStyle/>
            <a:p>
              <a:endParaRPr/>
            </a:p>
          </p:txBody>
        </p:sp>
        <p:sp>
          <p:nvSpPr>
            <p:cNvPr id="68" name="object 68"/>
            <p:cNvSpPr/>
            <p:nvPr/>
          </p:nvSpPr>
          <p:spPr>
            <a:xfrm>
              <a:off x="932688" y="5140578"/>
              <a:ext cx="1676400" cy="393700"/>
            </a:xfrm>
            <a:custGeom>
              <a:avLst/>
              <a:gdLst/>
              <a:ahLst/>
              <a:cxnLst/>
              <a:rect l="l" t="t" r="r" b="b"/>
              <a:pathLst>
                <a:path w="1676400" h="393700">
                  <a:moveTo>
                    <a:pt x="0" y="393446"/>
                  </a:moveTo>
                  <a:lnTo>
                    <a:pt x="419100" y="82169"/>
                  </a:lnTo>
                  <a:lnTo>
                    <a:pt x="838200" y="0"/>
                  </a:lnTo>
                  <a:lnTo>
                    <a:pt x="1257300" y="18161"/>
                  </a:lnTo>
                  <a:lnTo>
                    <a:pt x="1676400" y="19685"/>
                  </a:lnTo>
                </a:path>
              </a:pathLst>
            </a:custGeom>
            <a:ln w="19050">
              <a:solidFill>
                <a:srgbClr val="C45723"/>
              </a:solidFill>
            </a:ln>
          </p:spPr>
          <p:txBody>
            <a:bodyPr wrap="square" lIns="0" tIns="0" rIns="0" bIns="0" rtlCol="0"/>
            <a:lstStyle/>
            <a:p>
              <a:endParaRPr/>
            </a:p>
          </p:txBody>
        </p:sp>
        <p:pic>
          <p:nvPicPr>
            <p:cNvPr id="69" name="object 69"/>
            <p:cNvPicPr/>
            <p:nvPr/>
          </p:nvPicPr>
          <p:blipFill>
            <a:blip r:embed="rId4" cstate="print"/>
            <a:stretch>
              <a:fillRect/>
            </a:stretch>
          </p:blipFill>
          <p:spPr>
            <a:xfrm>
              <a:off x="898448" y="5498338"/>
              <a:ext cx="67818" cy="67818"/>
            </a:xfrm>
            <a:prstGeom prst="rect">
              <a:avLst/>
            </a:prstGeom>
          </p:spPr>
        </p:pic>
        <p:pic>
          <p:nvPicPr>
            <p:cNvPr id="70" name="object 70"/>
            <p:cNvPicPr/>
            <p:nvPr/>
          </p:nvPicPr>
          <p:blipFill>
            <a:blip r:embed="rId9" cstate="print"/>
            <a:stretch>
              <a:fillRect/>
            </a:stretch>
          </p:blipFill>
          <p:spPr>
            <a:xfrm>
              <a:off x="1315974" y="5187441"/>
              <a:ext cx="67817" cy="67817"/>
            </a:xfrm>
            <a:prstGeom prst="rect">
              <a:avLst/>
            </a:prstGeom>
          </p:spPr>
        </p:pic>
        <p:pic>
          <p:nvPicPr>
            <p:cNvPr id="71" name="object 71"/>
            <p:cNvPicPr/>
            <p:nvPr/>
          </p:nvPicPr>
          <p:blipFill>
            <a:blip r:embed="rId9" cstate="print"/>
            <a:stretch>
              <a:fillRect/>
            </a:stretch>
          </p:blipFill>
          <p:spPr>
            <a:xfrm>
              <a:off x="1735074" y="5105145"/>
              <a:ext cx="67818" cy="67818"/>
            </a:xfrm>
            <a:prstGeom prst="rect">
              <a:avLst/>
            </a:prstGeom>
          </p:spPr>
        </p:pic>
        <p:pic>
          <p:nvPicPr>
            <p:cNvPr id="72" name="object 72"/>
            <p:cNvPicPr/>
            <p:nvPr/>
          </p:nvPicPr>
          <p:blipFill>
            <a:blip r:embed="rId10" cstate="print"/>
            <a:stretch>
              <a:fillRect/>
            </a:stretch>
          </p:blipFill>
          <p:spPr>
            <a:xfrm>
              <a:off x="2154174" y="5121909"/>
              <a:ext cx="67818" cy="67817"/>
            </a:xfrm>
            <a:prstGeom prst="rect">
              <a:avLst/>
            </a:prstGeom>
          </p:spPr>
        </p:pic>
        <p:pic>
          <p:nvPicPr>
            <p:cNvPr id="73" name="object 73"/>
            <p:cNvPicPr/>
            <p:nvPr/>
          </p:nvPicPr>
          <p:blipFill>
            <a:blip r:embed="rId9" cstate="print"/>
            <a:stretch>
              <a:fillRect/>
            </a:stretch>
          </p:blipFill>
          <p:spPr>
            <a:xfrm>
              <a:off x="2573274" y="5123433"/>
              <a:ext cx="67818" cy="67818"/>
            </a:xfrm>
            <a:prstGeom prst="rect">
              <a:avLst/>
            </a:prstGeom>
          </p:spPr>
        </p:pic>
      </p:grpSp>
      <p:sp>
        <p:nvSpPr>
          <p:cNvPr id="74" name="object 74"/>
          <p:cNvSpPr txBox="1"/>
          <p:nvPr/>
        </p:nvSpPr>
        <p:spPr>
          <a:xfrm>
            <a:off x="1210157" y="1470152"/>
            <a:ext cx="237622" cy="151323"/>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C45723"/>
                </a:solidFill>
                <a:latin typeface="Arial MT"/>
                <a:cs typeface="Arial MT"/>
              </a:rPr>
              <a:t>3,18</a:t>
            </a:r>
            <a:endParaRPr sz="900">
              <a:latin typeface="Arial MT"/>
              <a:cs typeface="Arial MT"/>
            </a:endParaRPr>
          </a:p>
        </p:txBody>
      </p:sp>
      <p:sp>
        <p:nvSpPr>
          <p:cNvPr id="75" name="object 75"/>
          <p:cNvSpPr txBox="1"/>
          <p:nvPr/>
        </p:nvSpPr>
        <p:spPr>
          <a:xfrm>
            <a:off x="1654555" y="1357121"/>
            <a:ext cx="717225" cy="151323"/>
          </a:xfrm>
          <a:prstGeom prst="rect">
            <a:avLst/>
          </a:prstGeom>
        </p:spPr>
        <p:txBody>
          <a:bodyPr vert="horz" wrap="square" lIns="0" tIns="12700" rIns="0" bIns="0" rtlCol="0">
            <a:spAutoFit/>
          </a:bodyPr>
          <a:lstStyle/>
          <a:p>
            <a:pPr marL="12700">
              <a:lnSpc>
                <a:spcPct val="100000"/>
              </a:lnSpc>
              <a:spcBef>
                <a:spcPts val="100"/>
              </a:spcBef>
              <a:tabLst>
                <a:tab pos="431165" algn="l"/>
              </a:tabLst>
            </a:pPr>
            <a:r>
              <a:rPr sz="900" dirty="0">
                <a:solidFill>
                  <a:srgbClr val="C45723"/>
                </a:solidFill>
                <a:latin typeface="Arial MT"/>
                <a:cs typeface="Arial MT"/>
              </a:rPr>
              <a:t>4,69	4,69</a:t>
            </a:r>
            <a:endParaRPr sz="900">
              <a:latin typeface="Arial MT"/>
              <a:cs typeface="Arial MT"/>
            </a:endParaRPr>
          </a:p>
        </p:txBody>
      </p:sp>
      <p:sp>
        <p:nvSpPr>
          <p:cNvPr id="76" name="object 76"/>
          <p:cNvSpPr txBox="1"/>
          <p:nvPr/>
        </p:nvSpPr>
        <p:spPr>
          <a:xfrm>
            <a:off x="2446400" y="1342072"/>
            <a:ext cx="342989" cy="179536"/>
          </a:xfrm>
          <a:prstGeom prst="rect">
            <a:avLst/>
          </a:prstGeom>
          <a:solidFill>
            <a:srgbClr val="C45723"/>
          </a:solidFill>
        </p:spPr>
        <p:txBody>
          <a:bodyPr vert="horz" wrap="square" lIns="0" tIns="10160" rIns="0" bIns="0" rtlCol="0">
            <a:spAutoFit/>
          </a:bodyPr>
          <a:lstStyle/>
          <a:p>
            <a:pPr marL="37465">
              <a:lnSpc>
                <a:spcPct val="100000"/>
              </a:lnSpc>
              <a:spcBef>
                <a:spcPts val="80"/>
              </a:spcBef>
            </a:pPr>
            <a:r>
              <a:rPr sz="1100" b="1" dirty="0">
                <a:solidFill>
                  <a:srgbClr val="FFFFFF"/>
                </a:solidFill>
                <a:latin typeface="Arial"/>
                <a:cs typeface="Arial"/>
              </a:rPr>
              <a:t>4,45</a:t>
            </a:r>
            <a:endParaRPr sz="1100">
              <a:latin typeface="Arial"/>
              <a:cs typeface="Arial"/>
            </a:endParaRPr>
          </a:p>
        </p:txBody>
      </p:sp>
      <p:grpSp>
        <p:nvGrpSpPr>
          <p:cNvPr id="77" name="object 77"/>
          <p:cNvGrpSpPr/>
          <p:nvPr/>
        </p:nvGrpSpPr>
        <p:grpSpPr>
          <a:xfrm>
            <a:off x="3524313" y="1568069"/>
            <a:ext cx="2408916" cy="461009"/>
            <a:chOff x="3524313" y="1568069"/>
            <a:chExt cx="2105025" cy="461009"/>
          </a:xfrm>
        </p:grpSpPr>
        <p:sp>
          <p:nvSpPr>
            <p:cNvPr id="78" name="object 78"/>
            <p:cNvSpPr/>
            <p:nvPr/>
          </p:nvSpPr>
          <p:spPr>
            <a:xfrm>
              <a:off x="3529076" y="1845818"/>
              <a:ext cx="2095500" cy="70485"/>
            </a:xfrm>
            <a:custGeom>
              <a:avLst/>
              <a:gdLst/>
              <a:ahLst/>
              <a:cxnLst/>
              <a:rect l="l" t="t" r="r" b="b"/>
              <a:pathLst>
                <a:path w="2095500" h="70485">
                  <a:moveTo>
                    <a:pt x="0" y="35052"/>
                  </a:moveTo>
                  <a:lnTo>
                    <a:pt x="2095373" y="35052"/>
                  </a:lnTo>
                </a:path>
                <a:path w="2095500" h="70485">
                  <a:moveTo>
                    <a:pt x="0" y="0"/>
                  </a:moveTo>
                  <a:lnTo>
                    <a:pt x="0" y="70231"/>
                  </a:lnTo>
                </a:path>
                <a:path w="2095500" h="70485">
                  <a:moveTo>
                    <a:pt x="419608" y="0"/>
                  </a:moveTo>
                  <a:lnTo>
                    <a:pt x="419608" y="70231"/>
                  </a:lnTo>
                </a:path>
                <a:path w="2095500" h="70485">
                  <a:moveTo>
                    <a:pt x="838708" y="0"/>
                  </a:moveTo>
                  <a:lnTo>
                    <a:pt x="838708" y="70231"/>
                  </a:lnTo>
                </a:path>
                <a:path w="2095500" h="70485">
                  <a:moveTo>
                    <a:pt x="1257808" y="0"/>
                  </a:moveTo>
                  <a:lnTo>
                    <a:pt x="1257808" y="70231"/>
                  </a:lnTo>
                </a:path>
                <a:path w="2095500" h="70485">
                  <a:moveTo>
                    <a:pt x="1676908" y="0"/>
                  </a:moveTo>
                  <a:lnTo>
                    <a:pt x="1676908" y="70231"/>
                  </a:lnTo>
                </a:path>
                <a:path w="2095500" h="70485">
                  <a:moveTo>
                    <a:pt x="2095373" y="0"/>
                  </a:moveTo>
                  <a:lnTo>
                    <a:pt x="2095373" y="70231"/>
                  </a:lnTo>
                </a:path>
              </a:pathLst>
            </a:custGeom>
            <a:ln w="9525">
              <a:solidFill>
                <a:srgbClr val="000000"/>
              </a:solidFill>
            </a:ln>
          </p:spPr>
          <p:txBody>
            <a:bodyPr wrap="square" lIns="0" tIns="0" rIns="0" bIns="0" rtlCol="0"/>
            <a:lstStyle/>
            <a:p>
              <a:endParaRPr/>
            </a:p>
          </p:txBody>
        </p:sp>
        <p:sp>
          <p:nvSpPr>
            <p:cNvPr id="79" name="object 79"/>
            <p:cNvSpPr/>
            <p:nvPr/>
          </p:nvSpPr>
          <p:spPr>
            <a:xfrm>
              <a:off x="3738626" y="1603502"/>
              <a:ext cx="1676400" cy="393065"/>
            </a:xfrm>
            <a:custGeom>
              <a:avLst/>
              <a:gdLst/>
              <a:ahLst/>
              <a:cxnLst/>
              <a:rect l="l" t="t" r="r" b="b"/>
              <a:pathLst>
                <a:path w="1676400" h="393064">
                  <a:moveTo>
                    <a:pt x="0" y="392938"/>
                  </a:moveTo>
                  <a:lnTo>
                    <a:pt x="418846" y="114046"/>
                  </a:lnTo>
                  <a:lnTo>
                    <a:pt x="837946" y="28701"/>
                  </a:lnTo>
                  <a:lnTo>
                    <a:pt x="1257046" y="4318"/>
                  </a:lnTo>
                  <a:lnTo>
                    <a:pt x="1676273" y="0"/>
                  </a:lnTo>
                </a:path>
              </a:pathLst>
            </a:custGeom>
            <a:ln w="19050">
              <a:solidFill>
                <a:srgbClr val="C45723"/>
              </a:solidFill>
            </a:ln>
          </p:spPr>
          <p:txBody>
            <a:bodyPr wrap="square" lIns="0" tIns="0" rIns="0" bIns="0" rtlCol="0"/>
            <a:lstStyle/>
            <a:p>
              <a:endParaRPr/>
            </a:p>
          </p:txBody>
        </p:sp>
        <p:pic>
          <p:nvPicPr>
            <p:cNvPr id="80" name="object 80"/>
            <p:cNvPicPr/>
            <p:nvPr/>
          </p:nvPicPr>
          <p:blipFill>
            <a:blip r:embed="rId4" cstate="print"/>
            <a:stretch>
              <a:fillRect/>
            </a:stretch>
          </p:blipFill>
          <p:spPr>
            <a:xfrm>
              <a:off x="3704336" y="1961261"/>
              <a:ext cx="67817" cy="67817"/>
            </a:xfrm>
            <a:prstGeom prst="rect">
              <a:avLst/>
            </a:prstGeom>
          </p:spPr>
        </p:pic>
        <p:pic>
          <p:nvPicPr>
            <p:cNvPr id="81" name="object 81"/>
            <p:cNvPicPr/>
            <p:nvPr/>
          </p:nvPicPr>
          <p:blipFill>
            <a:blip r:embed="rId4" cstate="print"/>
            <a:stretch>
              <a:fillRect/>
            </a:stretch>
          </p:blipFill>
          <p:spPr>
            <a:xfrm>
              <a:off x="4123436" y="1682369"/>
              <a:ext cx="67817" cy="67817"/>
            </a:xfrm>
            <a:prstGeom prst="rect">
              <a:avLst/>
            </a:prstGeom>
          </p:spPr>
        </p:pic>
        <p:pic>
          <p:nvPicPr>
            <p:cNvPr id="82" name="object 82"/>
            <p:cNvPicPr/>
            <p:nvPr/>
          </p:nvPicPr>
          <p:blipFill>
            <a:blip r:embed="rId11" cstate="print"/>
            <a:stretch>
              <a:fillRect/>
            </a:stretch>
          </p:blipFill>
          <p:spPr>
            <a:xfrm>
              <a:off x="4542536" y="1597025"/>
              <a:ext cx="67817" cy="67817"/>
            </a:xfrm>
            <a:prstGeom prst="rect">
              <a:avLst/>
            </a:prstGeom>
          </p:spPr>
        </p:pic>
        <p:pic>
          <p:nvPicPr>
            <p:cNvPr id="83" name="object 83"/>
            <p:cNvPicPr/>
            <p:nvPr/>
          </p:nvPicPr>
          <p:blipFill>
            <a:blip r:embed="rId4" cstate="print"/>
            <a:stretch>
              <a:fillRect/>
            </a:stretch>
          </p:blipFill>
          <p:spPr>
            <a:xfrm>
              <a:off x="4961636" y="1572641"/>
              <a:ext cx="67817" cy="67818"/>
            </a:xfrm>
            <a:prstGeom prst="rect">
              <a:avLst/>
            </a:prstGeom>
          </p:spPr>
        </p:pic>
        <p:pic>
          <p:nvPicPr>
            <p:cNvPr id="84" name="object 84"/>
            <p:cNvPicPr/>
            <p:nvPr/>
          </p:nvPicPr>
          <p:blipFill>
            <a:blip r:embed="rId4" cstate="print"/>
            <a:stretch>
              <a:fillRect/>
            </a:stretch>
          </p:blipFill>
          <p:spPr>
            <a:xfrm>
              <a:off x="5380736" y="1568069"/>
              <a:ext cx="67817" cy="67817"/>
            </a:xfrm>
            <a:prstGeom prst="rect">
              <a:avLst/>
            </a:prstGeom>
          </p:spPr>
        </p:pic>
      </p:grpSp>
      <p:sp>
        <p:nvSpPr>
          <p:cNvPr id="85" name="object 85"/>
          <p:cNvSpPr txBox="1"/>
          <p:nvPr/>
        </p:nvSpPr>
        <p:spPr>
          <a:xfrm>
            <a:off x="4029583" y="1514094"/>
            <a:ext cx="237622" cy="151323"/>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C45723"/>
                </a:solidFill>
                <a:latin typeface="Arial MT"/>
                <a:cs typeface="Arial MT"/>
              </a:rPr>
              <a:t>3,24</a:t>
            </a:r>
            <a:endParaRPr sz="900">
              <a:latin typeface="Arial MT"/>
              <a:cs typeface="Arial MT"/>
            </a:endParaRPr>
          </a:p>
        </p:txBody>
      </p:sp>
      <p:sp>
        <p:nvSpPr>
          <p:cNvPr id="86" name="object 86"/>
          <p:cNvSpPr txBox="1"/>
          <p:nvPr/>
        </p:nvSpPr>
        <p:spPr>
          <a:xfrm>
            <a:off x="4893055" y="1374394"/>
            <a:ext cx="237622" cy="151323"/>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C45723"/>
                </a:solidFill>
                <a:latin typeface="Arial MT"/>
                <a:cs typeface="Arial MT"/>
              </a:rPr>
              <a:t>5,43</a:t>
            </a:r>
            <a:endParaRPr sz="900">
              <a:latin typeface="Arial MT"/>
              <a:cs typeface="Arial MT"/>
            </a:endParaRPr>
          </a:p>
        </p:txBody>
      </p:sp>
      <p:sp>
        <p:nvSpPr>
          <p:cNvPr id="87" name="object 87"/>
          <p:cNvSpPr txBox="1"/>
          <p:nvPr/>
        </p:nvSpPr>
        <p:spPr>
          <a:xfrm>
            <a:off x="5265419" y="1341564"/>
            <a:ext cx="342989" cy="180178"/>
          </a:xfrm>
          <a:prstGeom prst="rect">
            <a:avLst/>
          </a:prstGeom>
          <a:solidFill>
            <a:srgbClr val="C45723"/>
          </a:solidFill>
        </p:spPr>
        <p:txBody>
          <a:bodyPr vert="horz" wrap="square" lIns="0" tIns="10795" rIns="0" bIns="0" rtlCol="0">
            <a:spAutoFit/>
          </a:bodyPr>
          <a:lstStyle/>
          <a:p>
            <a:pPr marL="38100">
              <a:lnSpc>
                <a:spcPct val="100000"/>
              </a:lnSpc>
              <a:spcBef>
                <a:spcPts val="85"/>
              </a:spcBef>
            </a:pPr>
            <a:r>
              <a:rPr sz="1100" b="1" dirty="0">
                <a:solidFill>
                  <a:srgbClr val="FFFFFF"/>
                </a:solidFill>
                <a:latin typeface="Arial"/>
                <a:cs typeface="Arial"/>
              </a:rPr>
              <a:t>5,52</a:t>
            </a:r>
            <a:endParaRPr sz="1100">
              <a:latin typeface="Arial"/>
              <a:cs typeface="Arial"/>
            </a:endParaRPr>
          </a:p>
        </p:txBody>
      </p:sp>
      <p:grpSp>
        <p:nvGrpSpPr>
          <p:cNvPr id="88" name="object 88"/>
          <p:cNvGrpSpPr/>
          <p:nvPr/>
        </p:nvGrpSpPr>
        <p:grpSpPr>
          <a:xfrm>
            <a:off x="6406324" y="1501647"/>
            <a:ext cx="2408916" cy="426084"/>
            <a:chOff x="6406324" y="1501647"/>
            <a:chExt cx="2105025" cy="426084"/>
          </a:xfrm>
        </p:grpSpPr>
        <p:sp>
          <p:nvSpPr>
            <p:cNvPr id="89" name="object 89"/>
            <p:cNvSpPr/>
            <p:nvPr/>
          </p:nvSpPr>
          <p:spPr>
            <a:xfrm>
              <a:off x="6411086" y="1857120"/>
              <a:ext cx="2095500" cy="70485"/>
            </a:xfrm>
            <a:custGeom>
              <a:avLst/>
              <a:gdLst/>
              <a:ahLst/>
              <a:cxnLst/>
              <a:rect l="l" t="t" r="r" b="b"/>
              <a:pathLst>
                <a:path w="2095500" h="70485">
                  <a:moveTo>
                    <a:pt x="0" y="35051"/>
                  </a:moveTo>
                  <a:lnTo>
                    <a:pt x="2095499" y="35051"/>
                  </a:lnTo>
                </a:path>
                <a:path w="2095500" h="70485">
                  <a:moveTo>
                    <a:pt x="0" y="0"/>
                  </a:moveTo>
                  <a:lnTo>
                    <a:pt x="0" y="70230"/>
                  </a:lnTo>
                </a:path>
                <a:path w="2095500" h="70485">
                  <a:moveTo>
                    <a:pt x="419481" y="0"/>
                  </a:moveTo>
                  <a:lnTo>
                    <a:pt x="419481" y="70230"/>
                  </a:lnTo>
                </a:path>
                <a:path w="2095500" h="70485">
                  <a:moveTo>
                    <a:pt x="838581" y="0"/>
                  </a:moveTo>
                  <a:lnTo>
                    <a:pt x="838581" y="70230"/>
                  </a:lnTo>
                </a:path>
                <a:path w="2095500" h="70485">
                  <a:moveTo>
                    <a:pt x="1257681" y="0"/>
                  </a:moveTo>
                  <a:lnTo>
                    <a:pt x="1257681" y="70230"/>
                  </a:lnTo>
                </a:path>
                <a:path w="2095500" h="70485">
                  <a:moveTo>
                    <a:pt x="1676781" y="0"/>
                  </a:moveTo>
                  <a:lnTo>
                    <a:pt x="1676781" y="70230"/>
                  </a:lnTo>
                </a:path>
                <a:path w="2095500" h="70485">
                  <a:moveTo>
                    <a:pt x="2095499" y="0"/>
                  </a:moveTo>
                  <a:lnTo>
                    <a:pt x="2095499" y="70230"/>
                  </a:lnTo>
                </a:path>
              </a:pathLst>
            </a:custGeom>
            <a:ln w="9525">
              <a:solidFill>
                <a:srgbClr val="000000"/>
              </a:solidFill>
            </a:ln>
          </p:spPr>
          <p:txBody>
            <a:bodyPr wrap="square" lIns="0" tIns="0" rIns="0" bIns="0" rtlCol="0"/>
            <a:lstStyle/>
            <a:p>
              <a:endParaRPr/>
            </a:p>
          </p:txBody>
        </p:sp>
        <p:sp>
          <p:nvSpPr>
            <p:cNvPr id="90" name="object 90"/>
            <p:cNvSpPr/>
            <p:nvPr/>
          </p:nvSpPr>
          <p:spPr>
            <a:xfrm>
              <a:off x="6620636" y="1536953"/>
              <a:ext cx="1676400" cy="344170"/>
            </a:xfrm>
            <a:custGeom>
              <a:avLst/>
              <a:gdLst/>
              <a:ahLst/>
              <a:cxnLst/>
              <a:rect l="l" t="t" r="r" b="b"/>
              <a:pathLst>
                <a:path w="1676400" h="344169">
                  <a:moveTo>
                    <a:pt x="0" y="343662"/>
                  </a:moveTo>
                  <a:lnTo>
                    <a:pt x="418719" y="70866"/>
                  </a:lnTo>
                  <a:lnTo>
                    <a:pt x="837819" y="0"/>
                  </a:lnTo>
                  <a:lnTo>
                    <a:pt x="1256919" y="35813"/>
                  </a:lnTo>
                  <a:lnTo>
                    <a:pt x="1676400" y="44958"/>
                  </a:lnTo>
                </a:path>
              </a:pathLst>
            </a:custGeom>
            <a:ln w="19049">
              <a:solidFill>
                <a:srgbClr val="C45723"/>
              </a:solidFill>
            </a:ln>
          </p:spPr>
          <p:txBody>
            <a:bodyPr wrap="square" lIns="0" tIns="0" rIns="0" bIns="0" rtlCol="0"/>
            <a:lstStyle/>
            <a:p>
              <a:endParaRPr/>
            </a:p>
          </p:txBody>
        </p:sp>
        <p:pic>
          <p:nvPicPr>
            <p:cNvPr id="91" name="object 91"/>
            <p:cNvPicPr/>
            <p:nvPr/>
          </p:nvPicPr>
          <p:blipFill>
            <a:blip r:embed="rId4" cstate="print"/>
            <a:stretch>
              <a:fillRect/>
            </a:stretch>
          </p:blipFill>
          <p:spPr>
            <a:xfrm>
              <a:off x="6584949" y="1846071"/>
              <a:ext cx="67818" cy="67817"/>
            </a:xfrm>
            <a:prstGeom prst="rect">
              <a:avLst/>
            </a:prstGeom>
          </p:spPr>
        </p:pic>
        <p:pic>
          <p:nvPicPr>
            <p:cNvPr id="92" name="object 92"/>
            <p:cNvPicPr/>
            <p:nvPr/>
          </p:nvPicPr>
          <p:blipFill>
            <a:blip r:embed="rId4" cstate="print"/>
            <a:stretch>
              <a:fillRect/>
            </a:stretch>
          </p:blipFill>
          <p:spPr>
            <a:xfrm>
              <a:off x="7004049" y="1571751"/>
              <a:ext cx="67818" cy="67818"/>
            </a:xfrm>
            <a:prstGeom prst="rect">
              <a:avLst/>
            </a:prstGeom>
          </p:spPr>
        </p:pic>
        <p:pic>
          <p:nvPicPr>
            <p:cNvPr id="93" name="object 93"/>
            <p:cNvPicPr/>
            <p:nvPr/>
          </p:nvPicPr>
          <p:blipFill>
            <a:blip r:embed="rId11" cstate="print"/>
            <a:stretch>
              <a:fillRect/>
            </a:stretch>
          </p:blipFill>
          <p:spPr>
            <a:xfrm>
              <a:off x="7423150" y="1501647"/>
              <a:ext cx="67818" cy="67817"/>
            </a:xfrm>
            <a:prstGeom prst="rect">
              <a:avLst/>
            </a:prstGeom>
          </p:spPr>
        </p:pic>
        <p:pic>
          <p:nvPicPr>
            <p:cNvPr id="94" name="object 94"/>
            <p:cNvPicPr/>
            <p:nvPr/>
          </p:nvPicPr>
          <p:blipFill>
            <a:blip r:embed="rId4" cstate="print"/>
            <a:stretch>
              <a:fillRect/>
            </a:stretch>
          </p:blipFill>
          <p:spPr>
            <a:xfrm>
              <a:off x="7842250" y="1536699"/>
              <a:ext cx="67818" cy="67817"/>
            </a:xfrm>
            <a:prstGeom prst="rect">
              <a:avLst/>
            </a:prstGeom>
          </p:spPr>
        </p:pic>
        <p:pic>
          <p:nvPicPr>
            <p:cNvPr id="95" name="object 95"/>
            <p:cNvPicPr/>
            <p:nvPr/>
          </p:nvPicPr>
          <p:blipFill>
            <a:blip r:embed="rId4" cstate="print"/>
            <a:stretch>
              <a:fillRect/>
            </a:stretch>
          </p:blipFill>
          <p:spPr>
            <a:xfrm>
              <a:off x="8261350" y="1545843"/>
              <a:ext cx="67818" cy="67817"/>
            </a:xfrm>
            <a:prstGeom prst="rect">
              <a:avLst/>
            </a:prstGeom>
          </p:spPr>
        </p:pic>
      </p:grpSp>
      <p:sp>
        <p:nvSpPr>
          <p:cNvPr id="96" name="object 96"/>
          <p:cNvSpPr txBox="1"/>
          <p:nvPr/>
        </p:nvSpPr>
        <p:spPr>
          <a:xfrm>
            <a:off x="6451853" y="1672590"/>
            <a:ext cx="237622" cy="151323"/>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C45723"/>
                </a:solidFill>
                <a:latin typeface="Arial MT"/>
                <a:cs typeface="Arial MT"/>
              </a:rPr>
              <a:t>0,23</a:t>
            </a:r>
            <a:endParaRPr sz="900">
              <a:latin typeface="Arial MT"/>
              <a:cs typeface="Arial MT"/>
            </a:endParaRPr>
          </a:p>
        </p:txBody>
      </p:sp>
      <p:sp>
        <p:nvSpPr>
          <p:cNvPr id="97" name="object 97"/>
          <p:cNvSpPr txBox="1"/>
          <p:nvPr/>
        </p:nvSpPr>
        <p:spPr>
          <a:xfrm>
            <a:off x="4473955" y="1403096"/>
            <a:ext cx="3028040" cy="151323"/>
          </a:xfrm>
          <a:prstGeom prst="rect">
            <a:avLst/>
          </a:prstGeom>
        </p:spPr>
        <p:txBody>
          <a:bodyPr vert="horz" wrap="square" lIns="0" tIns="12700" rIns="0" bIns="0" rtlCol="0">
            <a:spAutoFit/>
          </a:bodyPr>
          <a:lstStyle/>
          <a:p>
            <a:pPr marL="12700">
              <a:lnSpc>
                <a:spcPct val="100000"/>
              </a:lnSpc>
              <a:spcBef>
                <a:spcPts val="100"/>
              </a:spcBef>
              <a:tabLst>
                <a:tab pos="2450465" algn="l"/>
              </a:tabLst>
            </a:pPr>
            <a:r>
              <a:rPr sz="1350" baseline="3086" dirty="0">
                <a:solidFill>
                  <a:srgbClr val="C45723"/>
                </a:solidFill>
                <a:latin typeface="Arial MT"/>
                <a:cs typeface="Arial MT"/>
              </a:rPr>
              <a:t>4,94	</a:t>
            </a:r>
            <a:r>
              <a:rPr sz="900" dirty="0">
                <a:solidFill>
                  <a:srgbClr val="C45723"/>
                </a:solidFill>
                <a:latin typeface="Arial MT"/>
                <a:cs typeface="Arial MT"/>
              </a:rPr>
              <a:t>5,67</a:t>
            </a:r>
            <a:endParaRPr sz="900">
              <a:latin typeface="Arial MT"/>
              <a:cs typeface="Arial MT"/>
            </a:endParaRPr>
          </a:p>
        </p:txBody>
      </p:sp>
      <p:sp>
        <p:nvSpPr>
          <p:cNvPr id="98" name="object 98"/>
          <p:cNvSpPr txBox="1"/>
          <p:nvPr/>
        </p:nvSpPr>
        <p:spPr>
          <a:xfrm>
            <a:off x="7356475" y="1317497"/>
            <a:ext cx="237622" cy="151323"/>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C45723"/>
                </a:solidFill>
                <a:latin typeface="Arial MT"/>
                <a:cs typeface="Arial MT"/>
              </a:rPr>
              <a:t>7,07</a:t>
            </a:r>
            <a:endParaRPr sz="900">
              <a:latin typeface="Arial MT"/>
              <a:cs typeface="Arial MT"/>
            </a:endParaRPr>
          </a:p>
        </p:txBody>
      </p:sp>
      <p:sp>
        <p:nvSpPr>
          <p:cNvPr id="99" name="object 99"/>
          <p:cNvSpPr txBox="1"/>
          <p:nvPr/>
        </p:nvSpPr>
        <p:spPr>
          <a:xfrm>
            <a:off x="7775575" y="1338453"/>
            <a:ext cx="237622" cy="151323"/>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C45723"/>
                </a:solidFill>
                <a:latin typeface="Arial MT"/>
                <a:cs typeface="Arial MT"/>
              </a:rPr>
              <a:t>6,37</a:t>
            </a:r>
            <a:endParaRPr sz="900">
              <a:latin typeface="Arial MT"/>
              <a:cs typeface="Arial MT"/>
            </a:endParaRPr>
          </a:p>
        </p:txBody>
      </p:sp>
      <p:sp>
        <p:nvSpPr>
          <p:cNvPr id="100" name="object 100"/>
          <p:cNvSpPr txBox="1"/>
          <p:nvPr/>
        </p:nvSpPr>
        <p:spPr>
          <a:xfrm>
            <a:off x="8147430" y="1319720"/>
            <a:ext cx="342989" cy="179536"/>
          </a:xfrm>
          <a:prstGeom prst="rect">
            <a:avLst/>
          </a:prstGeom>
          <a:solidFill>
            <a:srgbClr val="C45723"/>
          </a:solidFill>
        </p:spPr>
        <p:txBody>
          <a:bodyPr vert="horz" wrap="square" lIns="0" tIns="10160" rIns="0" bIns="0" rtlCol="0">
            <a:spAutoFit/>
          </a:bodyPr>
          <a:lstStyle/>
          <a:p>
            <a:pPr marL="38100">
              <a:lnSpc>
                <a:spcPct val="100000"/>
              </a:lnSpc>
              <a:spcBef>
                <a:spcPts val="80"/>
              </a:spcBef>
            </a:pPr>
            <a:r>
              <a:rPr sz="1100" b="1" dirty="0">
                <a:solidFill>
                  <a:srgbClr val="FFFFFF"/>
                </a:solidFill>
                <a:latin typeface="Arial"/>
                <a:cs typeface="Arial"/>
              </a:rPr>
              <a:t>6,18</a:t>
            </a:r>
            <a:endParaRPr sz="1100">
              <a:latin typeface="Arial"/>
              <a:cs typeface="Arial"/>
            </a:endParaRPr>
          </a:p>
        </p:txBody>
      </p:sp>
      <p:sp>
        <p:nvSpPr>
          <p:cNvPr id="101" name="object 101"/>
          <p:cNvSpPr txBox="1"/>
          <p:nvPr/>
        </p:nvSpPr>
        <p:spPr>
          <a:xfrm>
            <a:off x="1223263" y="5020182"/>
            <a:ext cx="237622" cy="151323"/>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C45723"/>
                </a:solidFill>
                <a:latin typeface="Arial MT"/>
                <a:cs typeface="Arial MT"/>
              </a:rPr>
              <a:t>3,66</a:t>
            </a:r>
            <a:endParaRPr sz="900">
              <a:latin typeface="Arial MT"/>
              <a:cs typeface="Arial MT"/>
            </a:endParaRPr>
          </a:p>
        </p:txBody>
      </p:sp>
      <p:sp>
        <p:nvSpPr>
          <p:cNvPr id="102" name="object 102"/>
          <p:cNvSpPr txBox="1"/>
          <p:nvPr/>
        </p:nvSpPr>
        <p:spPr>
          <a:xfrm>
            <a:off x="1667636" y="4907660"/>
            <a:ext cx="237622" cy="151323"/>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C45723"/>
                </a:solidFill>
                <a:latin typeface="Arial MT"/>
                <a:cs typeface="Arial MT"/>
              </a:rPr>
              <a:t>5,31</a:t>
            </a:r>
            <a:endParaRPr sz="900">
              <a:latin typeface="Arial MT"/>
              <a:cs typeface="Arial MT"/>
            </a:endParaRPr>
          </a:p>
        </p:txBody>
      </p:sp>
      <p:sp>
        <p:nvSpPr>
          <p:cNvPr id="103" name="object 103"/>
          <p:cNvSpPr txBox="1"/>
          <p:nvPr/>
        </p:nvSpPr>
        <p:spPr>
          <a:xfrm>
            <a:off x="2086736" y="4925059"/>
            <a:ext cx="237622" cy="151323"/>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C45723"/>
                </a:solidFill>
                <a:latin typeface="Arial MT"/>
                <a:cs typeface="Arial MT"/>
              </a:rPr>
              <a:t>4,96</a:t>
            </a:r>
            <a:endParaRPr sz="900">
              <a:latin typeface="Arial MT"/>
              <a:cs typeface="Arial MT"/>
            </a:endParaRPr>
          </a:p>
        </p:txBody>
      </p:sp>
      <p:sp>
        <p:nvSpPr>
          <p:cNvPr id="104" name="object 104"/>
          <p:cNvSpPr txBox="1"/>
          <p:nvPr/>
        </p:nvSpPr>
        <p:spPr>
          <a:xfrm>
            <a:off x="2459481" y="4898199"/>
            <a:ext cx="342989" cy="180819"/>
          </a:xfrm>
          <a:prstGeom prst="rect">
            <a:avLst/>
          </a:prstGeom>
          <a:solidFill>
            <a:srgbClr val="C45723"/>
          </a:solidFill>
        </p:spPr>
        <p:txBody>
          <a:bodyPr vert="horz" wrap="square" lIns="0" tIns="11430" rIns="0" bIns="0" rtlCol="0">
            <a:spAutoFit/>
          </a:bodyPr>
          <a:lstStyle/>
          <a:p>
            <a:pPr marL="37465">
              <a:lnSpc>
                <a:spcPct val="100000"/>
              </a:lnSpc>
              <a:spcBef>
                <a:spcPts val="90"/>
              </a:spcBef>
            </a:pPr>
            <a:r>
              <a:rPr sz="1100" b="1" dirty="0">
                <a:solidFill>
                  <a:srgbClr val="FFFFFF"/>
                </a:solidFill>
                <a:latin typeface="Arial"/>
                <a:cs typeface="Arial"/>
              </a:rPr>
              <a:t>4,92</a:t>
            </a:r>
            <a:endParaRPr sz="1100">
              <a:latin typeface="Arial"/>
              <a:cs typeface="Arial"/>
            </a:endParaRPr>
          </a:p>
        </p:txBody>
      </p:sp>
      <p:grpSp>
        <p:nvGrpSpPr>
          <p:cNvPr id="105" name="object 105"/>
          <p:cNvGrpSpPr/>
          <p:nvPr/>
        </p:nvGrpSpPr>
        <p:grpSpPr>
          <a:xfrm>
            <a:off x="3526472" y="5112765"/>
            <a:ext cx="2505564" cy="539115"/>
            <a:chOff x="3526472" y="5112765"/>
            <a:chExt cx="2189480" cy="539115"/>
          </a:xfrm>
        </p:grpSpPr>
        <p:sp>
          <p:nvSpPr>
            <p:cNvPr id="106" name="object 106"/>
            <p:cNvSpPr/>
            <p:nvPr/>
          </p:nvSpPr>
          <p:spPr>
            <a:xfrm>
              <a:off x="3531234" y="5350763"/>
              <a:ext cx="2179955" cy="70485"/>
            </a:xfrm>
            <a:custGeom>
              <a:avLst/>
              <a:gdLst/>
              <a:ahLst/>
              <a:cxnLst/>
              <a:rect l="l" t="t" r="r" b="b"/>
              <a:pathLst>
                <a:path w="2179954" h="70485">
                  <a:moveTo>
                    <a:pt x="0" y="35179"/>
                  </a:moveTo>
                  <a:lnTo>
                    <a:pt x="2179828" y="35179"/>
                  </a:lnTo>
                </a:path>
                <a:path w="2179954" h="70485">
                  <a:moveTo>
                    <a:pt x="0" y="0"/>
                  </a:moveTo>
                  <a:lnTo>
                    <a:pt x="0" y="70231"/>
                  </a:lnTo>
                </a:path>
                <a:path w="2179954" h="70485">
                  <a:moveTo>
                    <a:pt x="435737" y="0"/>
                  </a:moveTo>
                  <a:lnTo>
                    <a:pt x="435737" y="70231"/>
                  </a:lnTo>
                </a:path>
                <a:path w="2179954" h="70485">
                  <a:moveTo>
                    <a:pt x="871601" y="0"/>
                  </a:moveTo>
                  <a:lnTo>
                    <a:pt x="871601" y="70231"/>
                  </a:lnTo>
                </a:path>
                <a:path w="2179954" h="70485">
                  <a:moveTo>
                    <a:pt x="1307464" y="0"/>
                  </a:moveTo>
                  <a:lnTo>
                    <a:pt x="1307464" y="70231"/>
                  </a:lnTo>
                </a:path>
                <a:path w="2179954" h="70485">
                  <a:moveTo>
                    <a:pt x="1743328" y="0"/>
                  </a:moveTo>
                  <a:lnTo>
                    <a:pt x="1743328" y="70231"/>
                  </a:lnTo>
                </a:path>
                <a:path w="2179954" h="70485">
                  <a:moveTo>
                    <a:pt x="2179828" y="0"/>
                  </a:moveTo>
                  <a:lnTo>
                    <a:pt x="2179828" y="70231"/>
                  </a:lnTo>
                </a:path>
              </a:pathLst>
            </a:custGeom>
            <a:ln w="9525">
              <a:solidFill>
                <a:srgbClr val="000000"/>
              </a:solidFill>
            </a:ln>
          </p:spPr>
          <p:txBody>
            <a:bodyPr wrap="square" lIns="0" tIns="0" rIns="0" bIns="0" rtlCol="0"/>
            <a:lstStyle/>
            <a:p>
              <a:endParaRPr/>
            </a:p>
          </p:txBody>
        </p:sp>
        <p:sp>
          <p:nvSpPr>
            <p:cNvPr id="107" name="object 107"/>
            <p:cNvSpPr/>
            <p:nvPr/>
          </p:nvSpPr>
          <p:spPr>
            <a:xfrm>
              <a:off x="3749166" y="5149214"/>
              <a:ext cx="1744345" cy="470534"/>
            </a:xfrm>
            <a:custGeom>
              <a:avLst/>
              <a:gdLst/>
              <a:ahLst/>
              <a:cxnLst/>
              <a:rect l="l" t="t" r="r" b="b"/>
              <a:pathLst>
                <a:path w="1744345" h="470535">
                  <a:moveTo>
                    <a:pt x="0" y="470192"/>
                  </a:moveTo>
                  <a:lnTo>
                    <a:pt x="435737" y="233553"/>
                  </a:lnTo>
                  <a:lnTo>
                    <a:pt x="871601" y="0"/>
                  </a:lnTo>
                  <a:lnTo>
                    <a:pt x="1307465" y="52197"/>
                  </a:lnTo>
                  <a:lnTo>
                    <a:pt x="1743964" y="1905"/>
                  </a:lnTo>
                </a:path>
              </a:pathLst>
            </a:custGeom>
            <a:ln w="19050">
              <a:solidFill>
                <a:srgbClr val="C45723"/>
              </a:solidFill>
            </a:ln>
          </p:spPr>
          <p:txBody>
            <a:bodyPr wrap="square" lIns="0" tIns="0" rIns="0" bIns="0" rtlCol="0"/>
            <a:lstStyle/>
            <a:p>
              <a:endParaRPr/>
            </a:p>
          </p:txBody>
        </p:sp>
        <p:pic>
          <p:nvPicPr>
            <p:cNvPr id="108" name="object 108"/>
            <p:cNvPicPr/>
            <p:nvPr/>
          </p:nvPicPr>
          <p:blipFill>
            <a:blip r:embed="rId11" cstate="print"/>
            <a:stretch>
              <a:fillRect/>
            </a:stretch>
          </p:blipFill>
          <p:spPr>
            <a:xfrm>
              <a:off x="3715003" y="5583694"/>
              <a:ext cx="67818" cy="67818"/>
            </a:xfrm>
            <a:prstGeom prst="rect">
              <a:avLst/>
            </a:prstGeom>
          </p:spPr>
        </p:pic>
        <p:pic>
          <p:nvPicPr>
            <p:cNvPr id="109" name="object 109"/>
            <p:cNvPicPr/>
            <p:nvPr/>
          </p:nvPicPr>
          <p:blipFill>
            <a:blip r:embed="rId4" cstate="print"/>
            <a:stretch>
              <a:fillRect/>
            </a:stretch>
          </p:blipFill>
          <p:spPr>
            <a:xfrm>
              <a:off x="4150867" y="5345937"/>
              <a:ext cx="67818" cy="67818"/>
            </a:xfrm>
            <a:prstGeom prst="rect">
              <a:avLst/>
            </a:prstGeom>
          </p:spPr>
        </p:pic>
        <p:pic>
          <p:nvPicPr>
            <p:cNvPr id="110" name="object 110"/>
            <p:cNvPicPr/>
            <p:nvPr/>
          </p:nvPicPr>
          <p:blipFill>
            <a:blip r:embed="rId4" cstate="print"/>
            <a:stretch>
              <a:fillRect/>
            </a:stretch>
          </p:blipFill>
          <p:spPr>
            <a:xfrm>
              <a:off x="4586731" y="5112765"/>
              <a:ext cx="67817" cy="67817"/>
            </a:xfrm>
            <a:prstGeom prst="rect">
              <a:avLst/>
            </a:prstGeom>
          </p:spPr>
        </p:pic>
        <p:pic>
          <p:nvPicPr>
            <p:cNvPr id="111" name="object 111"/>
            <p:cNvPicPr/>
            <p:nvPr/>
          </p:nvPicPr>
          <p:blipFill>
            <a:blip r:embed="rId11" cstate="print"/>
            <a:stretch>
              <a:fillRect/>
            </a:stretch>
          </p:blipFill>
          <p:spPr>
            <a:xfrm>
              <a:off x="5022595" y="5164581"/>
              <a:ext cx="67817" cy="67818"/>
            </a:xfrm>
            <a:prstGeom prst="rect">
              <a:avLst/>
            </a:prstGeom>
          </p:spPr>
        </p:pic>
        <p:pic>
          <p:nvPicPr>
            <p:cNvPr id="112" name="object 112"/>
            <p:cNvPicPr/>
            <p:nvPr/>
          </p:nvPicPr>
          <p:blipFill>
            <a:blip r:embed="rId4" cstate="print"/>
            <a:stretch>
              <a:fillRect/>
            </a:stretch>
          </p:blipFill>
          <p:spPr>
            <a:xfrm>
              <a:off x="5458459" y="5115813"/>
              <a:ext cx="67817" cy="67818"/>
            </a:xfrm>
            <a:prstGeom prst="rect">
              <a:avLst/>
            </a:prstGeom>
          </p:spPr>
        </p:pic>
      </p:grpSp>
      <p:sp>
        <p:nvSpPr>
          <p:cNvPr id="113" name="object 113"/>
          <p:cNvSpPr txBox="1"/>
          <p:nvPr/>
        </p:nvSpPr>
        <p:spPr>
          <a:xfrm>
            <a:off x="4048505" y="5172836"/>
            <a:ext cx="237622" cy="151323"/>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C45723"/>
                </a:solidFill>
                <a:latin typeface="Arial MT"/>
                <a:cs typeface="Arial MT"/>
              </a:rPr>
              <a:t>0,08</a:t>
            </a:r>
            <a:endParaRPr sz="900">
              <a:latin typeface="Arial MT"/>
              <a:cs typeface="Arial MT"/>
            </a:endParaRPr>
          </a:p>
        </p:txBody>
      </p:sp>
      <p:sp>
        <p:nvSpPr>
          <p:cNvPr id="114" name="object 114"/>
          <p:cNvSpPr txBox="1"/>
          <p:nvPr/>
        </p:nvSpPr>
        <p:spPr>
          <a:xfrm>
            <a:off x="4518786" y="4916170"/>
            <a:ext cx="237622" cy="151323"/>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C45723"/>
                </a:solidFill>
                <a:latin typeface="Arial MT"/>
                <a:cs typeface="Arial MT"/>
              </a:rPr>
              <a:t>5,09</a:t>
            </a:r>
            <a:endParaRPr sz="900">
              <a:latin typeface="Arial MT"/>
              <a:cs typeface="Arial MT"/>
            </a:endParaRPr>
          </a:p>
        </p:txBody>
      </p:sp>
      <p:sp>
        <p:nvSpPr>
          <p:cNvPr id="115" name="object 115"/>
          <p:cNvSpPr txBox="1"/>
          <p:nvPr/>
        </p:nvSpPr>
        <p:spPr>
          <a:xfrm>
            <a:off x="4954904" y="4967732"/>
            <a:ext cx="237622" cy="151323"/>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C45723"/>
                </a:solidFill>
                <a:latin typeface="Arial MT"/>
                <a:cs typeface="Arial MT"/>
              </a:rPr>
              <a:t>3,98</a:t>
            </a:r>
            <a:endParaRPr sz="900">
              <a:latin typeface="Arial MT"/>
              <a:cs typeface="Arial MT"/>
            </a:endParaRPr>
          </a:p>
        </p:txBody>
      </p:sp>
      <p:sp>
        <p:nvSpPr>
          <p:cNvPr id="116" name="object 116"/>
          <p:cNvSpPr txBox="1"/>
          <p:nvPr/>
        </p:nvSpPr>
        <p:spPr>
          <a:xfrm>
            <a:off x="5343524" y="4889563"/>
            <a:ext cx="342989" cy="180819"/>
          </a:xfrm>
          <a:prstGeom prst="rect">
            <a:avLst/>
          </a:prstGeom>
          <a:solidFill>
            <a:srgbClr val="C45723"/>
          </a:solidFill>
        </p:spPr>
        <p:txBody>
          <a:bodyPr vert="horz" wrap="square" lIns="0" tIns="11430" rIns="0" bIns="0" rtlCol="0">
            <a:spAutoFit/>
          </a:bodyPr>
          <a:lstStyle/>
          <a:p>
            <a:pPr marL="38100">
              <a:lnSpc>
                <a:spcPct val="100000"/>
              </a:lnSpc>
              <a:spcBef>
                <a:spcPts val="90"/>
              </a:spcBef>
            </a:pPr>
            <a:r>
              <a:rPr sz="1100" b="1" dirty="0">
                <a:solidFill>
                  <a:srgbClr val="FFFFFF"/>
                </a:solidFill>
                <a:latin typeface="Arial"/>
                <a:cs typeface="Arial"/>
              </a:rPr>
              <a:t>5,04</a:t>
            </a:r>
            <a:endParaRPr sz="1100">
              <a:latin typeface="Arial"/>
              <a:cs typeface="Arial"/>
            </a:endParaRPr>
          </a:p>
        </p:txBody>
      </p:sp>
      <p:grpSp>
        <p:nvGrpSpPr>
          <p:cNvPr id="117" name="object 117"/>
          <p:cNvGrpSpPr/>
          <p:nvPr/>
        </p:nvGrpSpPr>
        <p:grpSpPr>
          <a:xfrm>
            <a:off x="6366065" y="5009769"/>
            <a:ext cx="2590584" cy="452120"/>
            <a:chOff x="6366065" y="5009769"/>
            <a:chExt cx="2263775" cy="452120"/>
          </a:xfrm>
        </p:grpSpPr>
        <p:sp>
          <p:nvSpPr>
            <p:cNvPr id="118" name="object 118"/>
            <p:cNvSpPr/>
            <p:nvPr/>
          </p:nvSpPr>
          <p:spPr>
            <a:xfrm>
              <a:off x="6370828" y="5391658"/>
              <a:ext cx="2254250" cy="70485"/>
            </a:xfrm>
            <a:custGeom>
              <a:avLst/>
              <a:gdLst/>
              <a:ahLst/>
              <a:cxnLst/>
              <a:rect l="l" t="t" r="r" b="b"/>
              <a:pathLst>
                <a:path w="2254250" h="70485">
                  <a:moveTo>
                    <a:pt x="0" y="35051"/>
                  </a:moveTo>
                  <a:lnTo>
                    <a:pt x="2254250" y="35051"/>
                  </a:lnTo>
                </a:path>
                <a:path w="2254250" h="70485">
                  <a:moveTo>
                    <a:pt x="0" y="0"/>
                  </a:moveTo>
                  <a:lnTo>
                    <a:pt x="0" y="70230"/>
                  </a:lnTo>
                </a:path>
                <a:path w="2254250" h="70485">
                  <a:moveTo>
                    <a:pt x="450596" y="0"/>
                  </a:moveTo>
                  <a:lnTo>
                    <a:pt x="450596" y="70230"/>
                  </a:lnTo>
                </a:path>
                <a:path w="2254250" h="70485">
                  <a:moveTo>
                    <a:pt x="901700" y="0"/>
                  </a:moveTo>
                  <a:lnTo>
                    <a:pt x="901700" y="70230"/>
                  </a:lnTo>
                </a:path>
                <a:path w="2254250" h="70485">
                  <a:moveTo>
                    <a:pt x="1352803" y="0"/>
                  </a:moveTo>
                  <a:lnTo>
                    <a:pt x="1352803" y="70230"/>
                  </a:lnTo>
                </a:path>
                <a:path w="2254250" h="70485">
                  <a:moveTo>
                    <a:pt x="1803907" y="0"/>
                  </a:moveTo>
                  <a:lnTo>
                    <a:pt x="1803907" y="70230"/>
                  </a:lnTo>
                </a:path>
                <a:path w="2254250" h="70485">
                  <a:moveTo>
                    <a:pt x="2254250" y="0"/>
                  </a:moveTo>
                  <a:lnTo>
                    <a:pt x="2254250" y="70230"/>
                  </a:lnTo>
                </a:path>
              </a:pathLst>
            </a:custGeom>
            <a:ln w="9525">
              <a:solidFill>
                <a:srgbClr val="000000"/>
              </a:solidFill>
            </a:ln>
          </p:spPr>
          <p:txBody>
            <a:bodyPr wrap="square" lIns="0" tIns="0" rIns="0" bIns="0" rtlCol="0"/>
            <a:lstStyle/>
            <a:p>
              <a:endParaRPr/>
            </a:p>
          </p:txBody>
        </p:sp>
        <p:sp>
          <p:nvSpPr>
            <p:cNvPr id="119" name="object 119"/>
            <p:cNvSpPr/>
            <p:nvPr/>
          </p:nvSpPr>
          <p:spPr>
            <a:xfrm>
              <a:off x="6596253" y="5044821"/>
              <a:ext cx="1803400" cy="325120"/>
            </a:xfrm>
            <a:custGeom>
              <a:avLst/>
              <a:gdLst/>
              <a:ahLst/>
              <a:cxnLst/>
              <a:rect l="l" t="t" r="r" b="b"/>
              <a:pathLst>
                <a:path w="1803400" h="325120">
                  <a:moveTo>
                    <a:pt x="0" y="324738"/>
                  </a:moveTo>
                  <a:lnTo>
                    <a:pt x="450723" y="0"/>
                  </a:lnTo>
                  <a:lnTo>
                    <a:pt x="901826" y="57530"/>
                  </a:lnTo>
                  <a:lnTo>
                    <a:pt x="1352930" y="123062"/>
                  </a:lnTo>
                  <a:lnTo>
                    <a:pt x="1803400" y="89534"/>
                  </a:lnTo>
                </a:path>
              </a:pathLst>
            </a:custGeom>
            <a:ln w="19050">
              <a:solidFill>
                <a:srgbClr val="C45723"/>
              </a:solidFill>
            </a:ln>
          </p:spPr>
          <p:txBody>
            <a:bodyPr wrap="square" lIns="0" tIns="0" rIns="0" bIns="0" rtlCol="0"/>
            <a:lstStyle/>
            <a:p>
              <a:endParaRPr/>
            </a:p>
          </p:txBody>
        </p:sp>
        <p:pic>
          <p:nvPicPr>
            <p:cNvPr id="120" name="object 120"/>
            <p:cNvPicPr/>
            <p:nvPr/>
          </p:nvPicPr>
          <p:blipFill>
            <a:blip r:embed="rId4" cstate="print"/>
            <a:stretch>
              <a:fillRect/>
            </a:stretch>
          </p:blipFill>
          <p:spPr>
            <a:xfrm>
              <a:off x="6561963" y="5334381"/>
              <a:ext cx="67817" cy="67818"/>
            </a:xfrm>
            <a:prstGeom prst="rect">
              <a:avLst/>
            </a:prstGeom>
          </p:spPr>
        </p:pic>
        <p:pic>
          <p:nvPicPr>
            <p:cNvPr id="121" name="object 121"/>
            <p:cNvPicPr/>
            <p:nvPr/>
          </p:nvPicPr>
          <p:blipFill>
            <a:blip r:embed="rId4" cstate="print"/>
            <a:stretch>
              <a:fillRect/>
            </a:stretch>
          </p:blipFill>
          <p:spPr>
            <a:xfrm>
              <a:off x="7013067" y="5009769"/>
              <a:ext cx="67817" cy="67818"/>
            </a:xfrm>
            <a:prstGeom prst="rect">
              <a:avLst/>
            </a:prstGeom>
          </p:spPr>
        </p:pic>
        <p:pic>
          <p:nvPicPr>
            <p:cNvPr id="122" name="object 122"/>
            <p:cNvPicPr/>
            <p:nvPr/>
          </p:nvPicPr>
          <p:blipFill>
            <a:blip r:embed="rId4" cstate="print"/>
            <a:stretch>
              <a:fillRect/>
            </a:stretch>
          </p:blipFill>
          <p:spPr>
            <a:xfrm>
              <a:off x="7462647" y="5067681"/>
              <a:ext cx="67818" cy="67818"/>
            </a:xfrm>
            <a:prstGeom prst="rect">
              <a:avLst/>
            </a:prstGeom>
          </p:spPr>
        </p:pic>
        <p:pic>
          <p:nvPicPr>
            <p:cNvPr id="123" name="object 123"/>
            <p:cNvPicPr/>
            <p:nvPr/>
          </p:nvPicPr>
          <p:blipFill>
            <a:blip r:embed="rId4" cstate="print"/>
            <a:stretch>
              <a:fillRect/>
            </a:stretch>
          </p:blipFill>
          <p:spPr>
            <a:xfrm>
              <a:off x="7913751" y="5131689"/>
              <a:ext cx="67818" cy="67818"/>
            </a:xfrm>
            <a:prstGeom prst="rect">
              <a:avLst/>
            </a:prstGeom>
          </p:spPr>
        </p:pic>
        <p:pic>
          <p:nvPicPr>
            <p:cNvPr id="124" name="object 124"/>
            <p:cNvPicPr/>
            <p:nvPr/>
          </p:nvPicPr>
          <p:blipFill>
            <a:blip r:embed="rId9" cstate="print"/>
            <a:stretch>
              <a:fillRect/>
            </a:stretch>
          </p:blipFill>
          <p:spPr>
            <a:xfrm>
              <a:off x="8364855" y="5099685"/>
              <a:ext cx="67818" cy="67817"/>
            </a:xfrm>
            <a:prstGeom prst="rect">
              <a:avLst/>
            </a:prstGeom>
          </p:spPr>
        </p:pic>
      </p:grpSp>
      <p:sp>
        <p:nvSpPr>
          <p:cNvPr id="125" name="object 125"/>
          <p:cNvSpPr txBox="1"/>
          <p:nvPr/>
        </p:nvSpPr>
        <p:spPr>
          <a:xfrm>
            <a:off x="6409690" y="5176520"/>
            <a:ext cx="237622" cy="151323"/>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C45723"/>
                </a:solidFill>
                <a:latin typeface="Arial MT"/>
                <a:cs typeface="Arial MT"/>
              </a:rPr>
              <a:t>1,53</a:t>
            </a:r>
            <a:endParaRPr sz="900">
              <a:latin typeface="Arial MT"/>
              <a:cs typeface="Arial MT"/>
            </a:endParaRPr>
          </a:p>
        </p:txBody>
      </p:sp>
      <p:sp>
        <p:nvSpPr>
          <p:cNvPr id="126" name="object 126"/>
          <p:cNvSpPr txBox="1"/>
          <p:nvPr/>
        </p:nvSpPr>
        <p:spPr>
          <a:xfrm>
            <a:off x="6903211" y="4830571"/>
            <a:ext cx="296481" cy="289823"/>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C45723"/>
                </a:solidFill>
                <a:latin typeface="Arial MT"/>
                <a:cs typeface="Arial MT"/>
              </a:rPr>
              <a:t>10,22</a:t>
            </a:r>
            <a:endParaRPr sz="900">
              <a:latin typeface="Arial MT"/>
              <a:cs typeface="Arial MT"/>
            </a:endParaRPr>
          </a:p>
        </p:txBody>
      </p:sp>
      <p:sp>
        <p:nvSpPr>
          <p:cNvPr id="127" name="object 127"/>
          <p:cNvSpPr txBox="1"/>
          <p:nvPr/>
        </p:nvSpPr>
        <p:spPr>
          <a:xfrm>
            <a:off x="7395718" y="4869560"/>
            <a:ext cx="237622" cy="151323"/>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C45723"/>
                </a:solidFill>
                <a:latin typeface="Arial MT"/>
                <a:cs typeface="Arial MT"/>
              </a:rPr>
              <a:t>8,67</a:t>
            </a:r>
            <a:endParaRPr sz="900">
              <a:latin typeface="Arial MT"/>
              <a:cs typeface="Arial MT"/>
            </a:endParaRPr>
          </a:p>
        </p:txBody>
      </p:sp>
      <p:sp>
        <p:nvSpPr>
          <p:cNvPr id="128" name="object 128"/>
          <p:cNvSpPr txBox="1"/>
          <p:nvPr/>
        </p:nvSpPr>
        <p:spPr>
          <a:xfrm>
            <a:off x="7846821" y="4934457"/>
            <a:ext cx="237622" cy="151323"/>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C45723"/>
                </a:solidFill>
                <a:latin typeface="Arial MT"/>
                <a:cs typeface="Arial MT"/>
              </a:rPr>
              <a:t>6,94</a:t>
            </a:r>
            <a:endParaRPr sz="900">
              <a:latin typeface="Arial MT"/>
              <a:cs typeface="Arial MT"/>
            </a:endParaRPr>
          </a:p>
        </p:txBody>
      </p:sp>
      <p:sp>
        <p:nvSpPr>
          <p:cNvPr id="129" name="object 129"/>
          <p:cNvSpPr txBox="1"/>
          <p:nvPr/>
        </p:nvSpPr>
        <p:spPr>
          <a:xfrm>
            <a:off x="8250045" y="4872926"/>
            <a:ext cx="342989" cy="180819"/>
          </a:xfrm>
          <a:prstGeom prst="rect">
            <a:avLst/>
          </a:prstGeom>
          <a:solidFill>
            <a:srgbClr val="C45723"/>
          </a:solidFill>
        </p:spPr>
        <p:txBody>
          <a:bodyPr vert="horz" wrap="square" lIns="0" tIns="11430" rIns="0" bIns="0" rtlCol="0">
            <a:spAutoFit/>
          </a:bodyPr>
          <a:lstStyle/>
          <a:p>
            <a:pPr marL="38735">
              <a:lnSpc>
                <a:spcPct val="100000"/>
              </a:lnSpc>
              <a:spcBef>
                <a:spcPts val="90"/>
              </a:spcBef>
            </a:pPr>
            <a:r>
              <a:rPr sz="1100" b="1" dirty="0">
                <a:solidFill>
                  <a:srgbClr val="FFFFFF"/>
                </a:solidFill>
                <a:latin typeface="Arial"/>
                <a:cs typeface="Arial"/>
              </a:rPr>
              <a:t>7,81</a:t>
            </a:r>
            <a:endParaRPr sz="1100">
              <a:latin typeface="Arial"/>
              <a:cs typeface="Arial"/>
            </a:endParaRPr>
          </a:p>
        </p:txBody>
      </p:sp>
      <p:sp>
        <p:nvSpPr>
          <p:cNvPr id="130" name="object 130"/>
          <p:cNvSpPr txBox="1"/>
          <p:nvPr/>
        </p:nvSpPr>
        <p:spPr>
          <a:xfrm>
            <a:off x="7832852" y="5774842"/>
            <a:ext cx="268868"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Arial MT"/>
                <a:cs typeface="Arial MT"/>
              </a:rPr>
              <a:t>2023</a:t>
            </a:r>
            <a:endParaRPr sz="900">
              <a:latin typeface="Arial MT"/>
              <a:cs typeface="Arial MT"/>
            </a:endParaRPr>
          </a:p>
        </p:txBody>
      </p:sp>
      <p:sp>
        <p:nvSpPr>
          <p:cNvPr id="131" name="object 131"/>
          <p:cNvSpPr txBox="1"/>
          <p:nvPr/>
        </p:nvSpPr>
        <p:spPr>
          <a:xfrm>
            <a:off x="8283702" y="5774842"/>
            <a:ext cx="268868"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Arial MT"/>
                <a:cs typeface="Arial MT"/>
              </a:rPr>
              <a:t>2024</a:t>
            </a:r>
            <a:endParaRPr sz="900">
              <a:latin typeface="Arial MT"/>
              <a:cs typeface="Arial MT"/>
            </a:endParaRPr>
          </a:p>
        </p:txBody>
      </p:sp>
      <p:sp>
        <p:nvSpPr>
          <p:cNvPr id="132" name="object 132"/>
          <p:cNvSpPr txBox="1"/>
          <p:nvPr/>
        </p:nvSpPr>
        <p:spPr>
          <a:xfrm>
            <a:off x="583488" y="1949577"/>
            <a:ext cx="2437983" cy="1490152"/>
          </a:xfrm>
          <a:prstGeom prst="rect">
            <a:avLst/>
          </a:prstGeom>
        </p:spPr>
        <p:txBody>
          <a:bodyPr vert="horz" wrap="square" lIns="0" tIns="12700" rIns="0" bIns="0" rtlCol="0">
            <a:spAutoFit/>
          </a:bodyPr>
          <a:lstStyle/>
          <a:p>
            <a:pPr marL="217170">
              <a:lnSpc>
                <a:spcPct val="100000"/>
              </a:lnSpc>
              <a:spcBef>
                <a:spcPts val="100"/>
              </a:spcBef>
            </a:pPr>
            <a:r>
              <a:rPr sz="900" dirty="0">
                <a:solidFill>
                  <a:srgbClr val="C45723"/>
                </a:solidFill>
                <a:latin typeface="Arial MT"/>
                <a:cs typeface="Arial MT"/>
              </a:rPr>
              <a:t>-1,20</a:t>
            </a:r>
            <a:endParaRPr sz="900">
              <a:latin typeface="Arial MT"/>
              <a:cs typeface="Arial MT"/>
            </a:endParaRPr>
          </a:p>
          <a:p>
            <a:pPr>
              <a:lnSpc>
                <a:spcPct val="100000"/>
              </a:lnSpc>
              <a:spcBef>
                <a:spcPts val="240"/>
              </a:spcBef>
            </a:pPr>
            <a:endParaRPr sz="900">
              <a:latin typeface="Arial MT"/>
              <a:cs typeface="Arial MT"/>
            </a:endParaRPr>
          </a:p>
          <a:p>
            <a:pPr marL="231775">
              <a:lnSpc>
                <a:spcPct val="100000"/>
              </a:lnSpc>
              <a:tabLst>
                <a:tab pos="650875" algn="l"/>
                <a:tab pos="1069975" algn="l"/>
                <a:tab pos="1489075" algn="l"/>
                <a:tab pos="1908175" algn="l"/>
              </a:tabLst>
            </a:pPr>
            <a:r>
              <a:rPr sz="900" dirty="0">
                <a:latin typeface="Arial MT"/>
                <a:cs typeface="Arial MT"/>
              </a:rPr>
              <a:t>2020	2021	2022	2023	2024</a:t>
            </a:r>
            <a:endParaRPr sz="900">
              <a:latin typeface="Arial MT"/>
              <a:cs typeface="Arial MT"/>
            </a:endParaRPr>
          </a:p>
          <a:p>
            <a:pPr>
              <a:lnSpc>
                <a:spcPct val="100000"/>
              </a:lnSpc>
              <a:spcBef>
                <a:spcPts val="210"/>
              </a:spcBef>
            </a:pPr>
            <a:endParaRPr sz="900">
              <a:latin typeface="Arial MT"/>
              <a:cs typeface="Arial MT"/>
            </a:endParaRPr>
          </a:p>
          <a:p>
            <a:pPr marL="104139" indent="-91440">
              <a:lnSpc>
                <a:spcPct val="100000"/>
              </a:lnSpc>
              <a:buFont typeface="Arial MT"/>
              <a:buChar char="•"/>
              <a:tabLst>
                <a:tab pos="104139" algn="l"/>
              </a:tabLst>
            </a:pPr>
            <a:r>
              <a:rPr sz="1200" dirty="0">
                <a:latin typeface="Tahoma"/>
                <a:cs typeface="Tahoma"/>
              </a:rPr>
              <a:t>Industri Pengolahan</a:t>
            </a:r>
            <a:endParaRPr sz="1200">
              <a:latin typeface="Tahoma"/>
              <a:cs typeface="Tahoma"/>
            </a:endParaRPr>
          </a:p>
          <a:p>
            <a:pPr marL="104139" indent="-91440">
              <a:lnSpc>
                <a:spcPct val="100000"/>
              </a:lnSpc>
              <a:buFont typeface="Arial MT"/>
              <a:buChar char="•"/>
              <a:tabLst>
                <a:tab pos="104139" algn="l"/>
              </a:tabLst>
            </a:pPr>
            <a:r>
              <a:rPr sz="1200" dirty="0">
                <a:latin typeface="Tahoma"/>
                <a:cs typeface="Tahoma"/>
              </a:rPr>
              <a:t>Perdagangan</a:t>
            </a:r>
            <a:endParaRPr sz="1200">
              <a:latin typeface="Tahoma"/>
              <a:cs typeface="Tahoma"/>
            </a:endParaRPr>
          </a:p>
          <a:p>
            <a:pPr marL="104139" indent="-91440">
              <a:lnSpc>
                <a:spcPct val="100000"/>
              </a:lnSpc>
              <a:buFont typeface="Arial MT"/>
              <a:buChar char="•"/>
              <a:tabLst>
                <a:tab pos="104139" algn="l"/>
              </a:tabLst>
            </a:pPr>
            <a:r>
              <a:rPr sz="1200" dirty="0">
                <a:latin typeface="Tahoma"/>
                <a:cs typeface="Tahoma"/>
              </a:rPr>
              <a:t>Konstruksi</a:t>
            </a:r>
            <a:endParaRPr sz="1200">
              <a:latin typeface="Tahoma"/>
              <a:cs typeface="Tahoma"/>
            </a:endParaRPr>
          </a:p>
          <a:p>
            <a:pPr marL="934719">
              <a:lnSpc>
                <a:spcPct val="100000"/>
              </a:lnSpc>
              <a:spcBef>
                <a:spcPts val="840"/>
              </a:spcBef>
            </a:pPr>
            <a:r>
              <a:rPr sz="1400" b="1" dirty="0">
                <a:latin typeface="Arial"/>
                <a:cs typeface="Arial"/>
              </a:rPr>
              <a:t>22,12</a:t>
            </a:r>
            <a:r>
              <a:rPr sz="1100" b="1" dirty="0">
                <a:latin typeface="Arial"/>
                <a:cs typeface="Arial"/>
              </a:rPr>
              <a:t>%</a:t>
            </a:r>
            <a:endParaRPr sz="1100">
              <a:latin typeface="Arial"/>
              <a:cs typeface="Arial"/>
            </a:endParaRPr>
          </a:p>
        </p:txBody>
      </p:sp>
      <p:sp>
        <p:nvSpPr>
          <p:cNvPr id="133" name="object 133"/>
          <p:cNvSpPr txBox="1"/>
          <p:nvPr/>
        </p:nvSpPr>
        <p:spPr>
          <a:xfrm>
            <a:off x="583487" y="5502046"/>
            <a:ext cx="2453243" cy="1063753"/>
          </a:xfrm>
          <a:prstGeom prst="rect">
            <a:avLst/>
          </a:prstGeom>
        </p:spPr>
        <p:txBody>
          <a:bodyPr vert="horz" wrap="square" lIns="0" tIns="78105" rIns="0" bIns="0" rtlCol="0">
            <a:spAutoFit/>
          </a:bodyPr>
          <a:lstStyle/>
          <a:p>
            <a:pPr marL="230504">
              <a:lnSpc>
                <a:spcPct val="100000"/>
              </a:lnSpc>
              <a:spcBef>
                <a:spcPts val="615"/>
              </a:spcBef>
            </a:pPr>
            <a:r>
              <a:rPr sz="900" dirty="0">
                <a:solidFill>
                  <a:srgbClr val="C45723"/>
                </a:solidFill>
                <a:latin typeface="Arial MT"/>
                <a:cs typeface="Arial MT"/>
              </a:rPr>
              <a:t>-2,52</a:t>
            </a:r>
            <a:endParaRPr sz="900">
              <a:latin typeface="Arial MT"/>
              <a:cs typeface="Arial MT"/>
            </a:endParaRPr>
          </a:p>
          <a:p>
            <a:pPr marL="244475">
              <a:lnSpc>
                <a:spcPct val="100000"/>
              </a:lnSpc>
              <a:spcBef>
                <a:spcPts val="520"/>
              </a:spcBef>
              <a:tabLst>
                <a:tab pos="663575" algn="l"/>
                <a:tab pos="1083310" algn="l"/>
                <a:tab pos="1502410" algn="l"/>
                <a:tab pos="1921510" algn="l"/>
              </a:tabLst>
            </a:pPr>
            <a:r>
              <a:rPr sz="900" dirty="0">
                <a:latin typeface="Arial MT"/>
                <a:cs typeface="Arial MT"/>
              </a:rPr>
              <a:t>2020	2021	2022	2023	2024</a:t>
            </a:r>
            <a:endParaRPr sz="900">
              <a:latin typeface="Arial MT"/>
              <a:cs typeface="Arial MT"/>
            </a:endParaRPr>
          </a:p>
          <a:p>
            <a:pPr marL="104139" indent="-91440">
              <a:lnSpc>
                <a:spcPct val="100000"/>
              </a:lnSpc>
              <a:spcBef>
                <a:spcPts val="670"/>
              </a:spcBef>
              <a:buFont typeface="Arial MT"/>
              <a:buChar char="•"/>
              <a:tabLst>
                <a:tab pos="104139" algn="l"/>
              </a:tabLst>
            </a:pPr>
            <a:r>
              <a:rPr sz="1200" dirty="0">
                <a:latin typeface="Tahoma"/>
                <a:cs typeface="Tahoma"/>
              </a:rPr>
              <a:t>Industri Pengolahan</a:t>
            </a:r>
            <a:endParaRPr sz="1200">
              <a:latin typeface="Tahoma"/>
              <a:cs typeface="Tahoma"/>
            </a:endParaRPr>
          </a:p>
          <a:p>
            <a:pPr marL="104139" indent="-91440">
              <a:lnSpc>
                <a:spcPct val="100000"/>
              </a:lnSpc>
              <a:buFont typeface="Arial MT"/>
              <a:buChar char="•"/>
              <a:tabLst>
                <a:tab pos="104139" algn="l"/>
              </a:tabLst>
            </a:pPr>
            <a:r>
              <a:rPr sz="1200" dirty="0">
                <a:latin typeface="Tahoma"/>
                <a:cs typeface="Tahoma"/>
              </a:rPr>
              <a:t>Perdagangan</a:t>
            </a:r>
            <a:endParaRPr sz="1200">
              <a:latin typeface="Tahoma"/>
              <a:cs typeface="Tahoma"/>
            </a:endParaRPr>
          </a:p>
          <a:p>
            <a:pPr marL="104139" indent="-91440">
              <a:lnSpc>
                <a:spcPct val="100000"/>
              </a:lnSpc>
              <a:buFont typeface="Arial MT"/>
              <a:buChar char="•"/>
              <a:tabLst>
                <a:tab pos="104139" algn="l"/>
              </a:tabLst>
            </a:pPr>
            <a:r>
              <a:rPr sz="1200" dirty="0">
                <a:latin typeface="Tahoma"/>
                <a:cs typeface="Tahoma"/>
              </a:rPr>
              <a:t>Konstruksi</a:t>
            </a:r>
            <a:endParaRPr sz="1200">
              <a:latin typeface="Tahoma"/>
              <a:cs typeface="Tahoma"/>
            </a:endParaRPr>
          </a:p>
        </p:txBody>
      </p:sp>
      <p:sp>
        <p:nvSpPr>
          <p:cNvPr id="134" name="object 134"/>
          <p:cNvSpPr txBox="1"/>
          <p:nvPr/>
        </p:nvSpPr>
        <p:spPr>
          <a:xfrm>
            <a:off x="3441953" y="1951921"/>
            <a:ext cx="2393655" cy="1101584"/>
          </a:xfrm>
          <a:prstGeom prst="rect">
            <a:avLst/>
          </a:prstGeom>
        </p:spPr>
        <p:txBody>
          <a:bodyPr vert="horz" wrap="square" lIns="0" tIns="90170" rIns="0" bIns="0" rtlCol="0">
            <a:spAutoFit/>
          </a:bodyPr>
          <a:lstStyle/>
          <a:p>
            <a:pPr marL="178435">
              <a:lnSpc>
                <a:spcPct val="100000"/>
              </a:lnSpc>
              <a:spcBef>
                <a:spcPts val="710"/>
              </a:spcBef>
            </a:pPr>
            <a:r>
              <a:rPr sz="900" dirty="0">
                <a:solidFill>
                  <a:srgbClr val="C45723"/>
                </a:solidFill>
                <a:latin typeface="Arial MT"/>
                <a:cs typeface="Arial MT"/>
              </a:rPr>
              <a:t>-2,30</a:t>
            </a:r>
            <a:endParaRPr sz="900">
              <a:latin typeface="Arial MT"/>
              <a:cs typeface="Arial MT"/>
            </a:endParaRPr>
          </a:p>
          <a:p>
            <a:pPr marL="192405">
              <a:lnSpc>
                <a:spcPct val="100000"/>
              </a:lnSpc>
              <a:spcBef>
                <a:spcPts val="605"/>
              </a:spcBef>
              <a:tabLst>
                <a:tab pos="611505" algn="l"/>
                <a:tab pos="1030605" algn="l"/>
                <a:tab pos="1449705" algn="l"/>
                <a:tab pos="1868805" algn="l"/>
              </a:tabLst>
            </a:pPr>
            <a:r>
              <a:rPr sz="900" dirty="0">
                <a:latin typeface="Arial MT"/>
                <a:cs typeface="Arial MT"/>
              </a:rPr>
              <a:t>2020	2021	2022	2023	2024</a:t>
            </a:r>
            <a:endParaRPr sz="900">
              <a:latin typeface="Arial MT"/>
              <a:cs typeface="Arial MT"/>
            </a:endParaRPr>
          </a:p>
          <a:p>
            <a:pPr marL="104139" indent="-91440">
              <a:lnSpc>
                <a:spcPct val="100000"/>
              </a:lnSpc>
              <a:spcBef>
                <a:spcPts val="835"/>
              </a:spcBef>
              <a:buFont typeface="Arial MT"/>
              <a:buChar char="•"/>
              <a:tabLst>
                <a:tab pos="104139" algn="l"/>
              </a:tabLst>
            </a:pPr>
            <a:r>
              <a:rPr sz="1200" dirty="0">
                <a:latin typeface="Tahoma"/>
                <a:cs typeface="Tahoma"/>
              </a:rPr>
              <a:t>Pertambangan</a:t>
            </a:r>
            <a:endParaRPr sz="1200">
              <a:latin typeface="Tahoma"/>
              <a:cs typeface="Tahoma"/>
            </a:endParaRPr>
          </a:p>
          <a:p>
            <a:pPr marL="104139" indent="-91440">
              <a:lnSpc>
                <a:spcPct val="100000"/>
              </a:lnSpc>
              <a:buFont typeface="Arial MT"/>
              <a:buChar char="•"/>
              <a:tabLst>
                <a:tab pos="104139" algn="l"/>
              </a:tabLst>
            </a:pPr>
            <a:r>
              <a:rPr sz="1200" dirty="0">
                <a:latin typeface="Tahoma"/>
                <a:cs typeface="Tahoma"/>
              </a:rPr>
              <a:t>Konstruksi</a:t>
            </a:r>
            <a:endParaRPr sz="1200">
              <a:latin typeface="Tahoma"/>
              <a:cs typeface="Tahoma"/>
            </a:endParaRPr>
          </a:p>
          <a:p>
            <a:pPr marL="104139" indent="-91440">
              <a:lnSpc>
                <a:spcPct val="100000"/>
              </a:lnSpc>
              <a:buFont typeface="Arial MT"/>
              <a:buChar char="•"/>
              <a:tabLst>
                <a:tab pos="104139" algn="l"/>
              </a:tabLst>
            </a:pPr>
            <a:r>
              <a:rPr sz="1200" dirty="0">
                <a:latin typeface="Tahoma"/>
                <a:cs typeface="Tahoma"/>
              </a:rPr>
              <a:t>Perdagangan</a:t>
            </a:r>
            <a:endParaRPr sz="1200">
              <a:latin typeface="Tahoma"/>
              <a:cs typeface="Tahoma"/>
            </a:endParaRPr>
          </a:p>
        </p:txBody>
      </p:sp>
      <p:sp>
        <p:nvSpPr>
          <p:cNvPr id="135" name="object 135"/>
          <p:cNvSpPr txBox="1"/>
          <p:nvPr/>
        </p:nvSpPr>
        <p:spPr>
          <a:xfrm>
            <a:off x="6267068" y="2194909"/>
            <a:ext cx="2459057" cy="842538"/>
          </a:xfrm>
          <a:prstGeom prst="rect">
            <a:avLst/>
          </a:prstGeom>
        </p:spPr>
        <p:txBody>
          <a:bodyPr vert="horz" wrap="square" lIns="0" tIns="72390" rIns="0" bIns="0" rtlCol="0">
            <a:spAutoFit/>
          </a:bodyPr>
          <a:lstStyle/>
          <a:p>
            <a:pPr marL="249554">
              <a:lnSpc>
                <a:spcPct val="100000"/>
              </a:lnSpc>
              <a:spcBef>
                <a:spcPts val="570"/>
              </a:spcBef>
              <a:tabLst>
                <a:tab pos="668655" algn="l"/>
                <a:tab pos="1087755" algn="l"/>
                <a:tab pos="1507490" algn="l"/>
                <a:tab pos="1926589" algn="l"/>
              </a:tabLst>
            </a:pPr>
            <a:r>
              <a:rPr sz="900" dirty="0">
                <a:latin typeface="Arial MT"/>
                <a:cs typeface="Arial MT"/>
              </a:rPr>
              <a:t>2020	2021	2022	2023	2024</a:t>
            </a:r>
            <a:endParaRPr sz="900">
              <a:latin typeface="Arial MT"/>
              <a:cs typeface="Arial MT"/>
            </a:endParaRPr>
          </a:p>
          <a:p>
            <a:pPr marL="104139" indent="-91440">
              <a:lnSpc>
                <a:spcPct val="100000"/>
              </a:lnSpc>
              <a:spcBef>
                <a:spcPts val="635"/>
              </a:spcBef>
              <a:buFont typeface="Arial MT"/>
              <a:buChar char="•"/>
              <a:tabLst>
                <a:tab pos="104139" algn="l"/>
              </a:tabLst>
            </a:pPr>
            <a:r>
              <a:rPr sz="1200" dirty="0">
                <a:latin typeface="Tahoma"/>
                <a:cs typeface="Tahoma"/>
              </a:rPr>
              <a:t>Industri Pengolahan</a:t>
            </a:r>
            <a:endParaRPr sz="1200">
              <a:latin typeface="Tahoma"/>
              <a:cs typeface="Tahoma"/>
            </a:endParaRPr>
          </a:p>
          <a:p>
            <a:pPr marL="104139" indent="-91440">
              <a:lnSpc>
                <a:spcPct val="100000"/>
              </a:lnSpc>
              <a:buFont typeface="Arial MT"/>
              <a:buChar char="•"/>
              <a:tabLst>
                <a:tab pos="104139" algn="l"/>
              </a:tabLst>
            </a:pPr>
            <a:r>
              <a:rPr sz="1200" dirty="0">
                <a:latin typeface="Tahoma"/>
                <a:cs typeface="Tahoma"/>
              </a:rPr>
              <a:t>Pertanian</a:t>
            </a:r>
            <a:endParaRPr sz="1200">
              <a:latin typeface="Tahoma"/>
              <a:cs typeface="Tahoma"/>
            </a:endParaRPr>
          </a:p>
          <a:p>
            <a:pPr marL="104139" indent="-91440">
              <a:lnSpc>
                <a:spcPct val="100000"/>
              </a:lnSpc>
              <a:buFont typeface="Arial MT"/>
              <a:buChar char="•"/>
              <a:tabLst>
                <a:tab pos="104139" algn="l"/>
              </a:tabLst>
            </a:pPr>
            <a:r>
              <a:rPr sz="1200" dirty="0">
                <a:latin typeface="Tahoma"/>
                <a:cs typeface="Tahoma"/>
              </a:rPr>
              <a:t>Perdagangan</a:t>
            </a:r>
            <a:endParaRPr sz="1200">
              <a:latin typeface="Tahoma"/>
              <a:cs typeface="Tahoma"/>
            </a:endParaRPr>
          </a:p>
        </p:txBody>
      </p:sp>
      <p:sp>
        <p:nvSpPr>
          <p:cNvPr id="136" name="object 136"/>
          <p:cNvSpPr txBox="1"/>
          <p:nvPr/>
        </p:nvSpPr>
        <p:spPr>
          <a:xfrm>
            <a:off x="3435222" y="5638901"/>
            <a:ext cx="2490303" cy="927817"/>
          </a:xfrm>
          <a:prstGeom prst="rect">
            <a:avLst/>
          </a:prstGeom>
        </p:spPr>
        <p:txBody>
          <a:bodyPr vert="horz" wrap="square" lIns="0" tIns="32384" rIns="0" bIns="0" rtlCol="0">
            <a:spAutoFit/>
          </a:bodyPr>
          <a:lstStyle/>
          <a:p>
            <a:pPr marL="187325">
              <a:lnSpc>
                <a:spcPct val="100000"/>
              </a:lnSpc>
              <a:spcBef>
                <a:spcPts val="254"/>
              </a:spcBef>
            </a:pPr>
            <a:r>
              <a:rPr sz="900" dirty="0">
                <a:solidFill>
                  <a:srgbClr val="C45723"/>
                </a:solidFill>
                <a:latin typeface="Arial MT"/>
                <a:cs typeface="Arial MT"/>
              </a:rPr>
              <a:t>-5,02</a:t>
            </a:r>
            <a:endParaRPr sz="900">
              <a:latin typeface="Arial MT"/>
              <a:cs typeface="Arial MT"/>
            </a:endParaRPr>
          </a:p>
          <a:p>
            <a:pPr marL="210185">
              <a:lnSpc>
                <a:spcPct val="100000"/>
              </a:lnSpc>
              <a:spcBef>
                <a:spcPts val="160"/>
              </a:spcBef>
              <a:tabLst>
                <a:tab pos="645795" algn="l"/>
                <a:tab pos="1082040" algn="l"/>
                <a:tab pos="1518285" algn="l"/>
                <a:tab pos="1953895" algn="l"/>
              </a:tabLst>
            </a:pPr>
            <a:r>
              <a:rPr sz="900" dirty="0">
                <a:latin typeface="Arial MT"/>
                <a:cs typeface="Arial MT"/>
              </a:rPr>
              <a:t>2020	2021	2022	2023	2024</a:t>
            </a:r>
            <a:endParaRPr sz="900">
              <a:latin typeface="Arial MT"/>
              <a:cs typeface="Arial MT"/>
            </a:endParaRPr>
          </a:p>
          <a:p>
            <a:pPr marL="104139" indent="-91440">
              <a:lnSpc>
                <a:spcPct val="100000"/>
              </a:lnSpc>
              <a:spcBef>
                <a:spcPts val="280"/>
              </a:spcBef>
              <a:buFont typeface="Arial MT"/>
              <a:buChar char="•"/>
              <a:tabLst>
                <a:tab pos="104139" algn="l"/>
              </a:tabLst>
            </a:pPr>
            <a:r>
              <a:rPr sz="1200" dirty="0">
                <a:latin typeface="Tahoma"/>
                <a:cs typeface="Tahoma"/>
              </a:rPr>
              <a:t>Akomodasi &amp; Makan Minum</a:t>
            </a:r>
            <a:endParaRPr sz="1200">
              <a:latin typeface="Tahoma"/>
              <a:cs typeface="Tahoma"/>
            </a:endParaRPr>
          </a:p>
          <a:p>
            <a:pPr marL="104139" indent="-91440">
              <a:lnSpc>
                <a:spcPct val="100000"/>
              </a:lnSpc>
              <a:spcBef>
                <a:spcPts val="5"/>
              </a:spcBef>
              <a:buFont typeface="Arial MT"/>
              <a:buChar char="•"/>
              <a:tabLst>
                <a:tab pos="104139" algn="l"/>
              </a:tabLst>
            </a:pPr>
            <a:r>
              <a:rPr sz="1200" dirty="0">
                <a:latin typeface="Tahoma"/>
                <a:cs typeface="Tahoma"/>
              </a:rPr>
              <a:t>Pertambangan</a:t>
            </a:r>
            <a:endParaRPr sz="1200">
              <a:latin typeface="Tahoma"/>
              <a:cs typeface="Tahoma"/>
            </a:endParaRPr>
          </a:p>
          <a:p>
            <a:pPr marL="104139" indent="-91440">
              <a:lnSpc>
                <a:spcPct val="100000"/>
              </a:lnSpc>
              <a:buFont typeface="Arial MT"/>
              <a:buChar char="•"/>
              <a:tabLst>
                <a:tab pos="104139" algn="l"/>
              </a:tabLst>
            </a:pPr>
            <a:r>
              <a:rPr sz="1200" dirty="0">
                <a:latin typeface="Tahoma"/>
                <a:cs typeface="Tahoma"/>
              </a:rPr>
              <a:t>Perdagangan</a:t>
            </a:r>
            <a:endParaRPr sz="1200">
              <a:latin typeface="Tahoma"/>
              <a:cs typeface="Tahoma"/>
            </a:endParaRPr>
          </a:p>
        </p:txBody>
      </p:sp>
      <p:sp>
        <p:nvSpPr>
          <p:cNvPr id="137" name="object 137"/>
          <p:cNvSpPr txBox="1"/>
          <p:nvPr/>
        </p:nvSpPr>
        <p:spPr>
          <a:xfrm>
            <a:off x="6289294" y="5703290"/>
            <a:ext cx="1519470" cy="879728"/>
          </a:xfrm>
          <a:prstGeom prst="rect">
            <a:avLst/>
          </a:prstGeom>
        </p:spPr>
        <p:txBody>
          <a:bodyPr vert="horz" wrap="square" lIns="0" tIns="83820" rIns="0" bIns="0" rtlCol="0">
            <a:spAutoFit/>
          </a:bodyPr>
          <a:lstStyle/>
          <a:p>
            <a:pPr marL="203200">
              <a:lnSpc>
                <a:spcPct val="100000"/>
              </a:lnSpc>
              <a:spcBef>
                <a:spcPts val="660"/>
              </a:spcBef>
              <a:tabLst>
                <a:tab pos="654050" algn="l"/>
                <a:tab pos="1104900" algn="l"/>
              </a:tabLst>
            </a:pPr>
            <a:r>
              <a:rPr sz="900" dirty="0">
                <a:latin typeface="Arial MT"/>
                <a:cs typeface="Arial MT"/>
              </a:rPr>
              <a:t>2020	2021	2022</a:t>
            </a:r>
            <a:endParaRPr sz="900">
              <a:latin typeface="Arial MT"/>
              <a:cs typeface="Arial MT"/>
            </a:endParaRPr>
          </a:p>
          <a:p>
            <a:pPr marL="104139" indent="-91440">
              <a:lnSpc>
                <a:spcPct val="100000"/>
              </a:lnSpc>
              <a:spcBef>
                <a:spcPts val="755"/>
              </a:spcBef>
              <a:buFont typeface="Arial MT"/>
              <a:buChar char="•"/>
              <a:tabLst>
                <a:tab pos="104139" algn="l"/>
              </a:tabLst>
            </a:pPr>
            <a:r>
              <a:rPr sz="1200" dirty="0">
                <a:latin typeface="Tahoma"/>
                <a:cs typeface="Tahoma"/>
              </a:rPr>
              <a:t>Industri Pengolahan</a:t>
            </a:r>
            <a:endParaRPr sz="1200">
              <a:latin typeface="Tahoma"/>
              <a:cs typeface="Tahoma"/>
            </a:endParaRPr>
          </a:p>
          <a:p>
            <a:pPr marL="104139" indent="-91440">
              <a:lnSpc>
                <a:spcPct val="100000"/>
              </a:lnSpc>
              <a:buFont typeface="Arial MT"/>
              <a:buChar char="•"/>
              <a:tabLst>
                <a:tab pos="104139" algn="l"/>
              </a:tabLst>
            </a:pPr>
            <a:r>
              <a:rPr sz="1200" dirty="0">
                <a:latin typeface="Tahoma"/>
                <a:cs typeface="Tahoma"/>
              </a:rPr>
              <a:t>Pertambangan</a:t>
            </a:r>
            <a:endParaRPr sz="1200">
              <a:latin typeface="Tahoma"/>
              <a:cs typeface="Tahoma"/>
            </a:endParaRPr>
          </a:p>
          <a:p>
            <a:pPr marL="104139" indent="-91440">
              <a:lnSpc>
                <a:spcPct val="100000"/>
              </a:lnSpc>
              <a:buFont typeface="Arial MT"/>
              <a:buChar char="•"/>
              <a:tabLst>
                <a:tab pos="104139" algn="l"/>
              </a:tabLst>
            </a:pPr>
            <a:r>
              <a:rPr sz="1200" dirty="0">
                <a:latin typeface="Tahoma"/>
                <a:cs typeface="Tahoma"/>
              </a:rPr>
              <a:t>Perdagangan</a:t>
            </a:r>
            <a:endParaRPr sz="1200">
              <a:latin typeface="Tahoma"/>
              <a:cs typeface="Tahoma"/>
            </a:endParaRPr>
          </a:p>
        </p:txBody>
      </p:sp>
      <p:sp>
        <p:nvSpPr>
          <p:cNvPr id="138" name="object 138"/>
          <p:cNvSpPr txBox="1"/>
          <p:nvPr/>
        </p:nvSpPr>
        <p:spPr>
          <a:xfrm>
            <a:off x="276554" y="6617614"/>
            <a:ext cx="5229129"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Sumber</a:t>
            </a:r>
            <a:r>
              <a:rPr sz="1200" dirty="0">
                <a:latin typeface="Tahoma"/>
                <a:cs typeface="Tahoma"/>
              </a:rPr>
              <a:t>: Rilis Berita Resmi Statistik Badan Pusat Statistik (5 Februari 2025)</a:t>
            </a:r>
            <a:endParaRPr sz="1200">
              <a:latin typeface="Tahoma"/>
              <a:cs typeface="Tahom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89991" y="2347595"/>
            <a:ext cx="5713730" cy="400685"/>
          </a:xfrm>
          <a:custGeom>
            <a:avLst/>
            <a:gdLst/>
            <a:ahLst/>
            <a:cxnLst/>
            <a:rect l="l" t="t" r="r" b="b"/>
            <a:pathLst>
              <a:path w="5713730" h="400685">
                <a:moveTo>
                  <a:pt x="5646775" y="0"/>
                </a:moveTo>
                <a:lnTo>
                  <a:pt x="66713" y="0"/>
                </a:lnTo>
                <a:lnTo>
                  <a:pt x="40746" y="5238"/>
                </a:lnTo>
                <a:lnTo>
                  <a:pt x="19540" y="19526"/>
                </a:lnTo>
                <a:lnTo>
                  <a:pt x="5242" y="40719"/>
                </a:lnTo>
                <a:lnTo>
                  <a:pt x="0" y="66675"/>
                </a:lnTo>
                <a:lnTo>
                  <a:pt x="0" y="333501"/>
                </a:lnTo>
                <a:lnTo>
                  <a:pt x="5242" y="359457"/>
                </a:lnTo>
                <a:lnTo>
                  <a:pt x="19540" y="380650"/>
                </a:lnTo>
                <a:lnTo>
                  <a:pt x="40746" y="394938"/>
                </a:lnTo>
                <a:lnTo>
                  <a:pt x="66713" y="400176"/>
                </a:lnTo>
                <a:lnTo>
                  <a:pt x="5646775" y="400176"/>
                </a:lnTo>
                <a:lnTo>
                  <a:pt x="5672731" y="394938"/>
                </a:lnTo>
                <a:lnTo>
                  <a:pt x="5693924" y="380650"/>
                </a:lnTo>
                <a:lnTo>
                  <a:pt x="5708211" y="359457"/>
                </a:lnTo>
                <a:lnTo>
                  <a:pt x="5713450" y="333501"/>
                </a:lnTo>
                <a:lnTo>
                  <a:pt x="5713450" y="66675"/>
                </a:lnTo>
                <a:lnTo>
                  <a:pt x="5708211" y="40719"/>
                </a:lnTo>
                <a:lnTo>
                  <a:pt x="5693924" y="19526"/>
                </a:lnTo>
                <a:lnTo>
                  <a:pt x="5672731" y="5238"/>
                </a:lnTo>
                <a:lnTo>
                  <a:pt x="5646775" y="0"/>
                </a:lnTo>
                <a:close/>
              </a:path>
            </a:pathLst>
          </a:custGeom>
          <a:solidFill>
            <a:srgbClr val="1F4E79"/>
          </a:solidFill>
        </p:spPr>
        <p:txBody>
          <a:bodyPr wrap="square" lIns="0" tIns="0" rIns="0" bIns="0" rtlCol="0"/>
          <a:lstStyle/>
          <a:p>
            <a:endParaRPr/>
          </a:p>
        </p:txBody>
      </p:sp>
      <p:sp>
        <p:nvSpPr>
          <p:cNvPr id="3" name="object 3"/>
          <p:cNvSpPr txBox="1"/>
          <p:nvPr/>
        </p:nvSpPr>
        <p:spPr>
          <a:xfrm>
            <a:off x="1690497" y="2392171"/>
            <a:ext cx="3311525" cy="566822"/>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FFFFFF"/>
                </a:solidFill>
                <a:latin typeface="Arial"/>
                <a:cs typeface="Arial"/>
              </a:rPr>
              <a:t>Tingkat Pengangguran Terbuka (%)</a:t>
            </a:r>
            <a:endParaRPr sz="1800">
              <a:latin typeface="Arial"/>
              <a:cs typeface="Arial"/>
            </a:endParaRPr>
          </a:p>
        </p:txBody>
      </p:sp>
      <p:sp>
        <p:nvSpPr>
          <p:cNvPr id="4" name="object 4"/>
          <p:cNvSpPr txBox="1"/>
          <p:nvPr/>
        </p:nvSpPr>
        <p:spPr>
          <a:xfrm>
            <a:off x="552704" y="6340246"/>
            <a:ext cx="2170430" cy="166071"/>
          </a:xfrm>
          <a:prstGeom prst="rect">
            <a:avLst/>
          </a:prstGeom>
        </p:spPr>
        <p:txBody>
          <a:bodyPr vert="horz" wrap="square" lIns="0" tIns="12065" rIns="0" bIns="0" rtlCol="0">
            <a:spAutoFit/>
          </a:bodyPr>
          <a:lstStyle/>
          <a:p>
            <a:pPr marL="12700">
              <a:lnSpc>
                <a:spcPct val="100000"/>
              </a:lnSpc>
              <a:spcBef>
                <a:spcPts val="95"/>
              </a:spcBef>
            </a:pPr>
            <a:r>
              <a:rPr sz="1000" dirty="0">
                <a:solidFill>
                  <a:srgbClr val="252525"/>
                </a:solidFill>
                <a:latin typeface="Lucida Sans Unicode"/>
                <a:cs typeface="Lucida Sans Unicode"/>
              </a:rPr>
              <a:t>Sumber: BPS, data Agustus, diolah</a:t>
            </a:r>
            <a:endParaRPr sz="1000">
              <a:latin typeface="Lucida Sans Unicode"/>
              <a:cs typeface="Lucida Sans Unicode"/>
            </a:endParaRPr>
          </a:p>
        </p:txBody>
      </p:sp>
      <p:sp>
        <p:nvSpPr>
          <p:cNvPr id="5" name="object 5"/>
          <p:cNvSpPr txBox="1"/>
          <p:nvPr/>
        </p:nvSpPr>
        <p:spPr>
          <a:xfrm>
            <a:off x="7098030" y="5701301"/>
            <a:ext cx="4737756" cy="808555"/>
          </a:xfrm>
          <a:prstGeom prst="rect">
            <a:avLst/>
          </a:prstGeom>
        </p:spPr>
        <p:txBody>
          <a:bodyPr vert="horz" wrap="square" lIns="0" tIns="109855" rIns="0" bIns="0" rtlCol="0">
            <a:spAutoFit/>
          </a:bodyPr>
          <a:lstStyle/>
          <a:p>
            <a:pPr marL="172720">
              <a:lnSpc>
                <a:spcPct val="100000"/>
              </a:lnSpc>
              <a:spcBef>
                <a:spcPts val="865"/>
              </a:spcBef>
              <a:tabLst>
                <a:tab pos="975994" algn="l"/>
                <a:tab pos="1822450" algn="l"/>
                <a:tab pos="2625725" algn="l"/>
                <a:tab pos="3447415" algn="l"/>
              </a:tabLst>
            </a:pPr>
            <a:r>
              <a:rPr sz="1200" dirty="0">
                <a:latin typeface="Lucida Sans Unicode"/>
                <a:cs typeface="Lucida Sans Unicode"/>
              </a:rPr>
              <a:t>2019	2020	2021	2022	2023</a:t>
            </a:r>
          </a:p>
          <a:p>
            <a:pPr marL="12700">
              <a:lnSpc>
                <a:spcPct val="100000"/>
              </a:lnSpc>
              <a:spcBef>
                <a:spcPts val="630"/>
              </a:spcBef>
            </a:pPr>
            <a:r>
              <a:rPr sz="1000" dirty="0">
                <a:solidFill>
                  <a:srgbClr val="252525"/>
                </a:solidFill>
                <a:latin typeface="Lucida Sans Unicode"/>
                <a:cs typeface="Lucida Sans Unicode"/>
              </a:rPr>
              <a:t>Catatan: Tingkat kemiskinan per September 2024 adalah sebesar 8,57%</a:t>
            </a:r>
            <a:endParaRPr sz="1000" dirty="0">
              <a:latin typeface="Lucida Sans Unicode"/>
              <a:cs typeface="Lucida Sans Unicode"/>
            </a:endParaRPr>
          </a:p>
          <a:p>
            <a:pPr marL="12700">
              <a:lnSpc>
                <a:spcPct val="100000"/>
              </a:lnSpc>
              <a:spcBef>
                <a:spcPts val="1030"/>
              </a:spcBef>
            </a:pPr>
            <a:r>
              <a:rPr sz="1000" dirty="0">
                <a:solidFill>
                  <a:srgbClr val="252525"/>
                </a:solidFill>
                <a:latin typeface="Lucida Sans Unicode"/>
                <a:cs typeface="Lucida Sans Unicode"/>
              </a:rPr>
              <a:t>Sumber: BPS, data Maret, diolah</a:t>
            </a:r>
            <a:endParaRPr sz="1000" dirty="0">
              <a:latin typeface="Lucida Sans Unicode"/>
              <a:cs typeface="Lucida Sans Unicode"/>
            </a:endParaRPr>
          </a:p>
        </p:txBody>
      </p:sp>
      <p:sp>
        <p:nvSpPr>
          <p:cNvPr id="6" name="object 6"/>
          <p:cNvSpPr/>
          <p:nvPr/>
        </p:nvSpPr>
        <p:spPr>
          <a:xfrm>
            <a:off x="6808469" y="2341498"/>
            <a:ext cx="5205730" cy="400685"/>
          </a:xfrm>
          <a:custGeom>
            <a:avLst/>
            <a:gdLst/>
            <a:ahLst/>
            <a:cxnLst/>
            <a:rect l="l" t="t" r="r" b="b"/>
            <a:pathLst>
              <a:path w="5205730" h="400685">
                <a:moveTo>
                  <a:pt x="5139055" y="0"/>
                </a:moveTo>
                <a:lnTo>
                  <a:pt x="66675" y="0"/>
                </a:lnTo>
                <a:lnTo>
                  <a:pt x="40719" y="5238"/>
                </a:lnTo>
                <a:lnTo>
                  <a:pt x="19526" y="19526"/>
                </a:lnTo>
                <a:lnTo>
                  <a:pt x="5238" y="40719"/>
                </a:lnTo>
                <a:lnTo>
                  <a:pt x="0" y="66675"/>
                </a:lnTo>
                <a:lnTo>
                  <a:pt x="0" y="333501"/>
                </a:lnTo>
                <a:lnTo>
                  <a:pt x="5238" y="359531"/>
                </a:lnTo>
                <a:lnTo>
                  <a:pt x="19526" y="380761"/>
                </a:lnTo>
                <a:lnTo>
                  <a:pt x="40719" y="395063"/>
                </a:lnTo>
                <a:lnTo>
                  <a:pt x="66675" y="400303"/>
                </a:lnTo>
                <a:lnTo>
                  <a:pt x="5139055" y="400303"/>
                </a:lnTo>
                <a:lnTo>
                  <a:pt x="5165010" y="395063"/>
                </a:lnTo>
                <a:lnTo>
                  <a:pt x="5186203" y="380761"/>
                </a:lnTo>
                <a:lnTo>
                  <a:pt x="5200491" y="359531"/>
                </a:lnTo>
                <a:lnTo>
                  <a:pt x="5205730" y="333501"/>
                </a:lnTo>
                <a:lnTo>
                  <a:pt x="5205730" y="66675"/>
                </a:lnTo>
                <a:lnTo>
                  <a:pt x="5200491" y="40719"/>
                </a:lnTo>
                <a:lnTo>
                  <a:pt x="5186203" y="19526"/>
                </a:lnTo>
                <a:lnTo>
                  <a:pt x="5165010" y="5238"/>
                </a:lnTo>
                <a:lnTo>
                  <a:pt x="5139055" y="0"/>
                </a:lnTo>
                <a:close/>
              </a:path>
            </a:pathLst>
          </a:custGeom>
          <a:solidFill>
            <a:srgbClr val="1F4E79"/>
          </a:solidFill>
        </p:spPr>
        <p:txBody>
          <a:bodyPr wrap="square" lIns="0" tIns="0" rIns="0" bIns="0" rtlCol="0"/>
          <a:lstStyle/>
          <a:p>
            <a:endParaRPr/>
          </a:p>
        </p:txBody>
      </p:sp>
      <p:sp>
        <p:nvSpPr>
          <p:cNvPr id="7" name="object 7"/>
          <p:cNvSpPr txBox="1">
            <a:spLocks noGrp="1"/>
          </p:cNvSpPr>
          <p:nvPr>
            <p:ph type="title"/>
          </p:nvPr>
        </p:nvSpPr>
        <p:spPr>
          <a:xfrm>
            <a:off x="534110" y="169926"/>
            <a:ext cx="11014125" cy="997709"/>
          </a:xfrm>
          <a:prstGeom prst="rect">
            <a:avLst/>
          </a:prstGeom>
        </p:spPr>
        <p:txBody>
          <a:bodyPr vert="horz" wrap="square" lIns="0" tIns="12700" rIns="0" bIns="0" rtlCol="0">
            <a:spAutoFit/>
          </a:bodyPr>
          <a:lstStyle/>
          <a:p>
            <a:pPr marL="12700" marR="5080">
              <a:lnSpc>
                <a:spcPct val="100000"/>
              </a:lnSpc>
              <a:spcBef>
                <a:spcPts val="100"/>
              </a:spcBef>
            </a:pPr>
            <a:r>
              <a:rPr sz="3200" dirty="0"/>
              <a:t>PERTUMBUHAN EKONOMI BERKUALITAS, MAMPU MENURUNKAN PENGANGGURAN DAN KEMISKINAN</a:t>
            </a:r>
          </a:p>
        </p:txBody>
      </p:sp>
      <p:grpSp>
        <p:nvGrpSpPr>
          <p:cNvPr id="8" name="object 8"/>
          <p:cNvGrpSpPr/>
          <p:nvPr/>
        </p:nvGrpSpPr>
        <p:grpSpPr>
          <a:xfrm>
            <a:off x="7022718" y="3421824"/>
            <a:ext cx="4936490" cy="2253615"/>
            <a:chOff x="7022718" y="3421824"/>
            <a:chExt cx="4936490" cy="2253615"/>
          </a:xfrm>
        </p:grpSpPr>
        <p:sp>
          <p:nvSpPr>
            <p:cNvPr id="9" name="object 9"/>
            <p:cNvSpPr/>
            <p:nvPr/>
          </p:nvSpPr>
          <p:spPr>
            <a:xfrm>
              <a:off x="7171943" y="3438143"/>
              <a:ext cx="4638040" cy="2232660"/>
            </a:xfrm>
            <a:custGeom>
              <a:avLst/>
              <a:gdLst/>
              <a:ahLst/>
              <a:cxnLst/>
              <a:rect l="l" t="t" r="r" b="b"/>
              <a:pathLst>
                <a:path w="4638040" h="2232660">
                  <a:moveTo>
                    <a:pt x="524256" y="518160"/>
                  </a:moveTo>
                  <a:lnTo>
                    <a:pt x="0" y="518172"/>
                  </a:lnTo>
                  <a:lnTo>
                    <a:pt x="0" y="2232304"/>
                  </a:lnTo>
                  <a:lnTo>
                    <a:pt x="524256" y="2232304"/>
                  </a:lnTo>
                  <a:lnTo>
                    <a:pt x="524256" y="518160"/>
                  </a:lnTo>
                  <a:close/>
                </a:path>
                <a:path w="4638040" h="2232660">
                  <a:moveTo>
                    <a:pt x="1347216" y="256032"/>
                  </a:moveTo>
                  <a:lnTo>
                    <a:pt x="822960" y="256032"/>
                  </a:lnTo>
                  <a:lnTo>
                    <a:pt x="822960" y="2232304"/>
                  </a:lnTo>
                  <a:lnTo>
                    <a:pt x="1347216" y="2232317"/>
                  </a:lnTo>
                  <a:lnTo>
                    <a:pt x="1347216" y="256032"/>
                  </a:lnTo>
                  <a:close/>
                </a:path>
                <a:path w="4638040" h="2232660">
                  <a:moveTo>
                    <a:pt x="2170176" y="0"/>
                  </a:moveTo>
                  <a:lnTo>
                    <a:pt x="1645920" y="0"/>
                  </a:lnTo>
                  <a:lnTo>
                    <a:pt x="1645920" y="2232304"/>
                  </a:lnTo>
                  <a:lnTo>
                    <a:pt x="2170176" y="2232317"/>
                  </a:lnTo>
                  <a:lnTo>
                    <a:pt x="2170176" y="0"/>
                  </a:lnTo>
                  <a:close/>
                </a:path>
                <a:path w="4638040" h="2232660">
                  <a:moveTo>
                    <a:pt x="2993136" y="426720"/>
                  </a:moveTo>
                  <a:lnTo>
                    <a:pt x="2468880" y="426720"/>
                  </a:lnTo>
                  <a:lnTo>
                    <a:pt x="2468880" y="2232304"/>
                  </a:lnTo>
                  <a:lnTo>
                    <a:pt x="2993136" y="2232317"/>
                  </a:lnTo>
                  <a:lnTo>
                    <a:pt x="2993136" y="426720"/>
                  </a:lnTo>
                  <a:close/>
                </a:path>
                <a:path w="4638040" h="2232660">
                  <a:moveTo>
                    <a:pt x="3814572" y="554736"/>
                  </a:moveTo>
                  <a:lnTo>
                    <a:pt x="3291840" y="554748"/>
                  </a:lnTo>
                  <a:lnTo>
                    <a:pt x="3291840" y="2232304"/>
                  </a:lnTo>
                  <a:lnTo>
                    <a:pt x="3814572" y="2232304"/>
                  </a:lnTo>
                  <a:lnTo>
                    <a:pt x="3814572" y="554736"/>
                  </a:lnTo>
                  <a:close/>
                </a:path>
                <a:path w="4638040" h="2232660">
                  <a:moveTo>
                    <a:pt x="4637532" y="789432"/>
                  </a:moveTo>
                  <a:lnTo>
                    <a:pt x="4113276" y="789432"/>
                  </a:lnTo>
                  <a:lnTo>
                    <a:pt x="4113276" y="2232304"/>
                  </a:lnTo>
                  <a:lnTo>
                    <a:pt x="4637532" y="2232304"/>
                  </a:lnTo>
                  <a:lnTo>
                    <a:pt x="4637532" y="789432"/>
                  </a:lnTo>
                  <a:close/>
                </a:path>
              </a:pathLst>
            </a:custGeom>
            <a:solidFill>
              <a:srgbClr val="1F4E79"/>
            </a:solidFill>
          </p:spPr>
          <p:txBody>
            <a:bodyPr wrap="square" lIns="0" tIns="0" rIns="0" bIns="0" rtlCol="0"/>
            <a:lstStyle/>
            <a:p>
              <a:endParaRPr/>
            </a:p>
          </p:txBody>
        </p:sp>
        <p:sp>
          <p:nvSpPr>
            <p:cNvPr id="10" name="object 10"/>
            <p:cNvSpPr/>
            <p:nvPr/>
          </p:nvSpPr>
          <p:spPr>
            <a:xfrm>
              <a:off x="7022718" y="5670448"/>
              <a:ext cx="4936490" cy="0"/>
            </a:xfrm>
            <a:custGeom>
              <a:avLst/>
              <a:gdLst/>
              <a:ahLst/>
              <a:cxnLst/>
              <a:rect l="l" t="t" r="r" b="b"/>
              <a:pathLst>
                <a:path w="4936490">
                  <a:moveTo>
                    <a:pt x="0" y="0"/>
                  </a:moveTo>
                  <a:lnTo>
                    <a:pt x="4936489" y="0"/>
                  </a:lnTo>
                </a:path>
              </a:pathLst>
            </a:custGeom>
            <a:ln w="9525">
              <a:solidFill>
                <a:srgbClr val="D9D9D9"/>
              </a:solidFill>
            </a:ln>
          </p:spPr>
          <p:txBody>
            <a:bodyPr wrap="square" lIns="0" tIns="0" rIns="0" bIns="0" rtlCol="0"/>
            <a:lstStyle/>
            <a:p>
              <a:endParaRPr/>
            </a:p>
          </p:txBody>
        </p:sp>
        <p:sp>
          <p:nvSpPr>
            <p:cNvPr id="11" name="object 11"/>
            <p:cNvSpPr/>
            <p:nvPr/>
          </p:nvSpPr>
          <p:spPr>
            <a:xfrm>
              <a:off x="7434071" y="3436111"/>
              <a:ext cx="4114165" cy="1327785"/>
            </a:xfrm>
            <a:custGeom>
              <a:avLst/>
              <a:gdLst/>
              <a:ahLst/>
              <a:cxnLst/>
              <a:rect l="l" t="t" r="r" b="b"/>
              <a:pathLst>
                <a:path w="4114165" h="1327785">
                  <a:moveTo>
                    <a:pt x="0" y="1327404"/>
                  </a:moveTo>
                  <a:lnTo>
                    <a:pt x="822959" y="619251"/>
                  </a:lnTo>
                  <a:lnTo>
                    <a:pt x="1645920" y="0"/>
                  </a:lnTo>
                  <a:lnTo>
                    <a:pt x="2468879" y="762507"/>
                  </a:lnTo>
                  <a:lnTo>
                    <a:pt x="3290316" y="907288"/>
                  </a:lnTo>
                  <a:lnTo>
                    <a:pt x="4113783" y="1283715"/>
                  </a:lnTo>
                </a:path>
              </a:pathLst>
            </a:custGeom>
            <a:ln w="28575">
              <a:solidFill>
                <a:srgbClr val="000000"/>
              </a:solidFill>
            </a:ln>
          </p:spPr>
          <p:txBody>
            <a:bodyPr wrap="square" lIns="0" tIns="0" rIns="0" bIns="0" rtlCol="0"/>
            <a:lstStyle/>
            <a:p>
              <a:endParaRPr/>
            </a:p>
          </p:txBody>
        </p:sp>
      </p:grpSp>
      <p:sp>
        <p:nvSpPr>
          <p:cNvPr id="12" name="object 12"/>
          <p:cNvSpPr txBox="1"/>
          <p:nvPr/>
        </p:nvSpPr>
        <p:spPr>
          <a:xfrm>
            <a:off x="7162056" y="3646987"/>
            <a:ext cx="544032" cy="182101"/>
          </a:xfrm>
          <a:prstGeom prst="rect">
            <a:avLst/>
          </a:prstGeom>
        </p:spPr>
        <p:txBody>
          <a:bodyPr vert="horz" wrap="square" lIns="0" tIns="12700" rIns="0" bIns="0" rtlCol="0">
            <a:spAutoFit/>
          </a:bodyPr>
          <a:lstStyle/>
          <a:p>
            <a:pPr marL="12700">
              <a:lnSpc>
                <a:spcPct val="100000"/>
              </a:lnSpc>
              <a:spcBef>
                <a:spcPts val="100"/>
              </a:spcBef>
            </a:pPr>
            <a:r>
              <a:rPr sz="1100" dirty="0">
                <a:latin typeface="Arial Black"/>
                <a:cs typeface="Arial Black"/>
              </a:rPr>
              <a:t>9,41%</a:t>
            </a:r>
            <a:endParaRPr sz="1100">
              <a:latin typeface="Arial Black"/>
              <a:cs typeface="Arial Black"/>
            </a:endParaRPr>
          </a:p>
        </p:txBody>
      </p:sp>
      <p:sp>
        <p:nvSpPr>
          <p:cNvPr id="13" name="object 13"/>
          <p:cNvSpPr txBox="1"/>
          <p:nvPr/>
        </p:nvSpPr>
        <p:spPr>
          <a:xfrm>
            <a:off x="7973200" y="3383750"/>
            <a:ext cx="567792" cy="182742"/>
          </a:xfrm>
          <a:prstGeom prst="rect">
            <a:avLst/>
          </a:prstGeom>
        </p:spPr>
        <p:txBody>
          <a:bodyPr vert="horz" wrap="square" lIns="0" tIns="13335" rIns="0" bIns="0" rtlCol="0">
            <a:spAutoFit/>
          </a:bodyPr>
          <a:lstStyle/>
          <a:p>
            <a:pPr marL="12700">
              <a:lnSpc>
                <a:spcPct val="100000"/>
              </a:lnSpc>
              <a:spcBef>
                <a:spcPts val="105"/>
              </a:spcBef>
            </a:pPr>
            <a:r>
              <a:rPr sz="1100" dirty="0">
                <a:latin typeface="Arial Black"/>
                <a:cs typeface="Arial Black"/>
              </a:rPr>
              <a:t>9,78%</a:t>
            </a:r>
            <a:endParaRPr sz="1100">
              <a:latin typeface="Arial Black"/>
              <a:cs typeface="Arial Black"/>
            </a:endParaRPr>
          </a:p>
        </p:txBody>
      </p:sp>
      <p:sp>
        <p:nvSpPr>
          <p:cNvPr id="14" name="object 14"/>
          <p:cNvSpPr txBox="1"/>
          <p:nvPr/>
        </p:nvSpPr>
        <p:spPr>
          <a:xfrm>
            <a:off x="9606772" y="3554531"/>
            <a:ext cx="594012" cy="182101"/>
          </a:xfrm>
          <a:prstGeom prst="rect">
            <a:avLst/>
          </a:prstGeom>
        </p:spPr>
        <p:txBody>
          <a:bodyPr vert="horz" wrap="square" lIns="0" tIns="12700" rIns="0" bIns="0" rtlCol="0">
            <a:spAutoFit/>
          </a:bodyPr>
          <a:lstStyle/>
          <a:p>
            <a:pPr marL="12700">
              <a:lnSpc>
                <a:spcPct val="100000"/>
              </a:lnSpc>
              <a:spcBef>
                <a:spcPts val="100"/>
              </a:spcBef>
            </a:pPr>
            <a:r>
              <a:rPr sz="1100" dirty="0">
                <a:latin typeface="Arial Black"/>
                <a:cs typeface="Arial Black"/>
              </a:rPr>
              <a:t>9,54%</a:t>
            </a:r>
            <a:endParaRPr sz="1100">
              <a:latin typeface="Arial Black"/>
              <a:cs typeface="Arial Black"/>
            </a:endParaRPr>
          </a:p>
        </p:txBody>
      </p:sp>
      <p:sp>
        <p:nvSpPr>
          <p:cNvPr id="15" name="object 15"/>
          <p:cNvSpPr txBox="1"/>
          <p:nvPr/>
        </p:nvSpPr>
        <p:spPr>
          <a:xfrm>
            <a:off x="10435962" y="3682548"/>
            <a:ext cx="579264" cy="182101"/>
          </a:xfrm>
          <a:prstGeom prst="rect">
            <a:avLst/>
          </a:prstGeom>
        </p:spPr>
        <p:txBody>
          <a:bodyPr vert="horz" wrap="square" lIns="0" tIns="12700" rIns="0" bIns="0" rtlCol="0">
            <a:spAutoFit/>
          </a:bodyPr>
          <a:lstStyle/>
          <a:p>
            <a:pPr marL="12700">
              <a:lnSpc>
                <a:spcPct val="100000"/>
              </a:lnSpc>
              <a:spcBef>
                <a:spcPts val="100"/>
              </a:spcBef>
            </a:pPr>
            <a:r>
              <a:rPr sz="1100" dirty="0">
                <a:latin typeface="Arial Black"/>
                <a:cs typeface="Arial Black"/>
              </a:rPr>
              <a:t>9,36%</a:t>
            </a:r>
            <a:endParaRPr sz="1100">
              <a:latin typeface="Arial Black"/>
              <a:cs typeface="Arial Black"/>
            </a:endParaRPr>
          </a:p>
        </p:txBody>
      </p:sp>
      <p:sp>
        <p:nvSpPr>
          <p:cNvPr id="16" name="object 16"/>
          <p:cNvSpPr txBox="1"/>
          <p:nvPr/>
        </p:nvSpPr>
        <p:spPr>
          <a:xfrm>
            <a:off x="11258646" y="3917243"/>
            <a:ext cx="581720" cy="182101"/>
          </a:xfrm>
          <a:prstGeom prst="rect">
            <a:avLst/>
          </a:prstGeom>
        </p:spPr>
        <p:txBody>
          <a:bodyPr vert="horz" wrap="square" lIns="0" tIns="12700" rIns="0" bIns="0" rtlCol="0">
            <a:spAutoFit/>
          </a:bodyPr>
          <a:lstStyle/>
          <a:p>
            <a:pPr marL="12700">
              <a:lnSpc>
                <a:spcPct val="100000"/>
              </a:lnSpc>
              <a:spcBef>
                <a:spcPts val="100"/>
              </a:spcBef>
            </a:pPr>
            <a:r>
              <a:rPr sz="1100" dirty="0">
                <a:latin typeface="Arial Black"/>
                <a:cs typeface="Arial Black"/>
              </a:rPr>
              <a:t>9,03%</a:t>
            </a:r>
            <a:endParaRPr sz="1100">
              <a:latin typeface="Arial Black"/>
              <a:cs typeface="Arial Black"/>
            </a:endParaRPr>
          </a:p>
        </p:txBody>
      </p:sp>
      <p:sp>
        <p:nvSpPr>
          <p:cNvPr id="17" name="object 17"/>
          <p:cNvSpPr txBox="1"/>
          <p:nvPr/>
        </p:nvSpPr>
        <p:spPr>
          <a:xfrm>
            <a:off x="7154117" y="4778365"/>
            <a:ext cx="560418" cy="209673"/>
          </a:xfrm>
          <a:prstGeom prst="rect">
            <a:avLst/>
          </a:prstGeom>
          <a:solidFill>
            <a:srgbClr val="000000"/>
          </a:solidFill>
        </p:spPr>
        <p:txBody>
          <a:bodyPr vert="horz" wrap="square" lIns="0" tIns="40005" rIns="0" bIns="0" rtlCol="0">
            <a:spAutoFit/>
          </a:bodyPr>
          <a:lstStyle/>
          <a:p>
            <a:pPr marL="36830">
              <a:lnSpc>
                <a:spcPct val="100000"/>
              </a:lnSpc>
              <a:spcBef>
                <a:spcPts val="315"/>
              </a:spcBef>
            </a:pPr>
            <a:r>
              <a:rPr sz="1100" dirty="0">
                <a:solidFill>
                  <a:srgbClr val="FFFFFF"/>
                </a:solidFill>
                <a:latin typeface="Arial Black"/>
                <a:cs typeface="Arial Black"/>
              </a:rPr>
              <a:t>25,14</a:t>
            </a:r>
            <a:endParaRPr sz="1100">
              <a:latin typeface="Arial Black"/>
              <a:cs typeface="Arial Black"/>
            </a:endParaRPr>
          </a:p>
        </p:txBody>
      </p:sp>
      <p:sp>
        <p:nvSpPr>
          <p:cNvPr id="18" name="object 18"/>
          <p:cNvSpPr txBox="1"/>
          <p:nvPr/>
        </p:nvSpPr>
        <p:spPr>
          <a:xfrm>
            <a:off x="7960437" y="4095036"/>
            <a:ext cx="593188" cy="209673"/>
          </a:xfrm>
          <a:prstGeom prst="rect">
            <a:avLst/>
          </a:prstGeom>
          <a:solidFill>
            <a:srgbClr val="000000"/>
          </a:solidFill>
        </p:spPr>
        <p:txBody>
          <a:bodyPr vert="horz" wrap="square" lIns="0" tIns="40005" rIns="0" bIns="0" rtlCol="0">
            <a:spAutoFit/>
          </a:bodyPr>
          <a:lstStyle/>
          <a:p>
            <a:pPr marL="37465">
              <a:lnSpc>
                <a:spcPct val="100000"/>
              </a:lnSpc>
              <a:spcBef>
                <a:spcPts val="315"/>
              </a:spcBef>
            </a:pPr>
            <a:r>
              <a:rPr sz="1100" dirty="0">
                <a:solidFill>
                  <a:srgbClr val="FFFFFF"/>
                </a:solidFill>
                <a:latin typeface="Arial Black"/>
                <a:cs typeface="Arial Black"/>
              </a:rPr>
              <a:t>26,42</a:t>
            </a:r>
            <a:endParaRPr sz="1100">
              <a:latin typeface="Arial Black"/>
              <a:cs typeface="Arial Black"/>
            </a:endParaRPr>
          </a:p>
        </p:txBody>
      </p:sp>
      <p:sp>
        <p:nvSpPr>
          <p:cNvPr id="19" name="object 19"/>
          <p:cNvSpPr txBox="1"/>
          <p:nvPr/>
        </p:nvSpPr>
        <p:spPr>
          <a:xfrm>
            <a:off x="8785253" y="3450961"/>
            <a:ext cx="589096" cy="209673"/>
          </a:xfrm>
          <a:prstGeom prst="rect">
            <a:avLst/>
          </a:prstGeom>
          <a:solidFill>
            <a:srgbClr val="000000"/>
          </a:solidFill>
        </p:spPr>
        <p:txBody>
          <a:bodyPr vert="horz" wrap="square" lIns="0" tIns="40005" rIns="0" bIns="0" rtlCol="0">
            <a:spAutoFit/>
          </a:bodyPr>
          <a:lstStyle/>
          <a:p>
            <a:pPr marL="37465">
              <a:lnSpc>
                <a:spcPct val="100000"/>
              </a:lnSpc>
              <a:spcBef>
                <a:spcPts val="315"/>
              </a:spcBef>
            </a:pPr>
            <a:r>
              <a:rPr sz="1100" dirty="0">
                <a:solidFill>
                  <a:srgbClr val="FFFFFF"/>
                </a:solidFill>
                <a:latin typeface="Arial Black"/>
                <a:cs typeface="Arial Black"/>
              </a:rPr>
              <a:t>27,54</a:t>
            </a:r>
            <a:endParaRPr sz="1100">
              <a:latin typeface="Arial Black"/>
              <a:cs typeface="Arial Black"/>
            </a:endParaRPr>
          </a:p>
        </p:txBody>
      </p:sp>
      <p:sp>
        <p:nvSpPr>
          <p:cNvPr id="20" name="object 20"/>
          <p:cNvSpPr txBox="1"/>
          <p:nvPr/>
        </p:nvSpPr>
        <p:spPr>
          <a:xfrm>
            <a:off x="9627150" y="4214232"/>
            <a:ext cx="550586" cy="209673"/>
          </a:xfrm>
          <a:prstGeom prst="rect">
            <a:avLst/>
          </a:prstGeom>
          <a:solidFill>
            <a:srgbClr val="000000"/>
          </a:solidFill>
        </p:spPr>
        <p:txBody>
          <a:bodyPr vert="horz" wrap="square" lIns="0" tIns="40005" rIns="0" bIns="0" rtlCol="0">
            <a:spAutoFit/>
          </a:bodyPr>
          <a:lstStyle/>
          <a:p>
            <a:pPr marL="36830">
              <a:lnSpc>
                <a:spcPct val="100000"/>
              </a:lnSpc>
              <a:spcBef>
                <a:spcPts val="315"/>
              </a:spcBef>
            </a:pPr>
            <a:r>
              <a:rPr sz="1100" dirty="0">
                <a:solidFill>
                  <a:srgbClr val="FFFFFF"/>
                </a:solidFill>
                <a:latin typeface="Arial Black"/>
                <a:cs typeface="Arial Black"/>
              </a:rPr>
              <a:t>26,16</a:t>
            </a:r>
            <a:endParaRPr sz="1100">
              <a:latin typeface="Arial Black"/>
              <a:cs typeface="Arial Black"/>
            </a:endParaRPr>
          </a:p>
        </p:txBody>
      </p:sp>
      <p:sp>
        <p:nvSpPr>
          <p:cNvPr id="21" name="object 21"/>
          <p:cNvSpPr txBox="1"/>
          <p:nvPr/>
        </p:nvSpPr>
        <p:spPr>
          <a:xfrm>
            <a:off x="10484616" y="4382565"/>
            <a:ext cx="480942" cy="209673"/>
          </a:xfrm>
          <a:prstGeom prst="rect">
            <a:avLst/>
          </a:prstGeom>
          <a:solidFill>
            <a:srgbClr val="000000"/>
          </a:solidFill>
        </p:spPr>
        <p:txBody>
          <a:bodyPr vert="horz" wrap="square" lIns="0" tIns="40005" rIns="0" bIns="0" rtlCol="0">
            <a:spAutoFit/>
          </a:bodyPr>
          <a:lstStyle/>
          <a:p>
            <a:pPr marL="37465">
              <a:lnSpc>
                <a:spcPct val="100000"/>
              </a:lnSpc>
              <a:spcBef>
                <a:spcPts val="315"/>
              </a:spcBef>
            </a:pPr>
            <a:r>
              <a:rPr sz="1100" dirty="0">
                <a:solidFill>
                  <a:srgbClr val="FFFFFF"/>
                </a:solidFill>
                <a:latin typeface="Arial Black"/>
                <a:cs typeface="Arial Black"/>
              </a:rPr>
              <a:t>25,9</a:t>
            </a:r>
            <a:endParaRPr sz="1100">
              <a:latin typeface="Arial Black"/>
              <a:cs typeface="Arial Black"/>
            </a:endParaRPr>
          </a:p>
        </p:txBody>
      </p:sp>
      <p:sp>
        <p:nvSpPr>
          <p:cNvPr id="22" name="object 22"/>
          <p:cNvSpPr txBox="1"/>
          <p:nvPr/>
        </p:nvSpPr>
        <p:spPr>
          <a:xfrm>
            <a:off x="11259800" y="4734042"/>
            <a:ext cx="575986" cy="209673"/>
          </a:xfrm>
          <a:prstGeom prst="rect">
            <a:avLst/>
          </a:prstGeom>
          <a:solidFill>
            <a:srgbClr val="000000"/>
          </a:solidFill>
        </p:spPr>
        <p:txBody>
          <a:bodyPr vert="horz" wrap="square" lIns="0" tIns="40005" rIns="0" bIns="0" rtlCol="0">
            <a:spAutoFit/>
          </a:bodyPr>
          <a:lstStyle/>
          <a:p>
            <a:pPr marL="38100">
              <a:lnSpc>
                <a:spcPct val="100000"/>
              </a:lnSpc>
              <a:spcBef>
                <a:spcPts val="315"/>
              </a:spcBef>
            </a:pPr>
            <a:r>
              <a:rPr sz="1100" dirty="0">
                <a:solidFill>
                  <a:srgbClr val="FFFFFF"/>
                </a:solidFill>
                <a:latin typeface="Arial Black"/>
                <a:cs typeface="Arial Black"/>
              </a:rPr>
              <a:t>25,22</a:t>
            </a:r>
            <a:endParaRPr sz="1100">
              <a:latin typeface="Arial Black"/>
              <a:cs typeface="Arial Black"/>
            </a:endParaRPr>
          </a:p>
        </p:txBody>
      </p:sp>
      <p:sp>
        <p:nvSpPr>
          <p:cNvPr id="23" name="object 23"/>
          <p:cNvSpPr txBox="1"/>
          <p:nvPr/>
        </p:nvSpPr>
        <p:spPr>
          <a:xfrm>
            <a:off x="11353291" y="5798616"/>
            <a:ext cx="421639"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Lucida Sans Unicode"/>
                <a:cs typeface="Lucida Sans Unicode"/>
              </a:rPr>
              <a:t>2024</a:t>
            </a:r>
          </a:p>
        </p:txBody>
      </p:sp>
      <p:sp>
        <p:nvSpPr>
          <p:cNvPr id="24" name="object 24"/>
          <p:cNvSpPr/>
          <p:nvPr/>
        </p:nvSpPr>
        <p:spPr>
          <a:xfrm>
            <a:off x="7355882" y="2947293"/>
            <a:ext cx="314620" cy="110610"/>
          </a:xfrm>
          <a:custGeom>
            <a:avLst/>
            <a:gdLst/>
            <a:ahLst/>
            <a:cxnLst/>
            <a:rect l="l" t="t" r="r" b="b"/>
            <a:pathLst>
              <a:path w="243840" h="85725">
                <a:moveTo>
                  <a:pt x="243840" y="0"/>
                </a:moveTo>
                <a:lnTo>
                  <a:pt x="0" y="0"/>
                </a:lnTo>
                <a:lnTo>
                  <a:pt x="0" y="85725"/>
                </a:lnTo>
                <a:lnTo>
                  <a:pt x="243840" y="85725"/>
                </a:lnTo>
                <a:lnTo>
                  <a:pt x="243840" y="0"/>
                </a:lnTo>
                <a:close/>
              </a:path>
            </a:pathLst>
          </a:custGeom>
          <a:solidFill>
            <a:srgbClr val="1F4E79"/>
          </a:solidFill>
        </p:spPr>
        <p:txBody>
          <a:bodyPr wrap="square" lIns="0" tIns="0" rIns="0" bIns="0" rtlCol="0"/>
          <a:lstStyle/>
          <a:p>
            <a:endParaRPr/>
          </a:p>
        </p:txBody>
      </p:sp>
      <p:sp>
        <p:nvSpPr>
          <p:cNvPr id="25" name="object 25"/>
          <p:cNvSpPr/>
          <p:nvPr/>
        </p:nvSpPr>
        <p:spPr>
          <a:xfrm>
            <a:off x="9231506" y="3002660"/>
            <a:ext cx="298190" cy="0"/>
          </a:xfrm>
          <a:custGeom>
            <a:avLst/>
            <a:gdLst/>
            <a:ahLst/>
            <a:cxnLst/>
            <a:rect l="l" t="t" r="r" b="b"/>
            <a:pathLst>
              <a:path w="243840">
                <a:moveTo>
                  <a:pt x="0" y="0"/>
                </a:moveTo>
                <a:lnTo>
                  <a:pt x="243840" y="0"/>
                </a:lnTo>
              </a:path>
            </a:pathLst>
          </a:custGeom>
          <a:ln w="28575">
            <a:solidFill>
              <a:srgbClr val="000000"/>
            </a:solidFill>
          </a:ln>
        </p:spPr>
        <p:txBody>
          <a:bodyPr wrap="square" lIns="0" tIns="0" rIns="0" bIns="0" rtlCol="0"/>
          <a:lstStyle/>
          <a:p>
            <a:endParaRPr/>
          </a:p>
        </p:txBody>
      </p:sp>
      <p:sp>
        <p:nvSpPr>
          <p:cNvPr id="26" name="object 26"/>
          <p:cNvSpPr txBox="1"/>
          <p:nvPr/>
        </p:nvSpPr>
        <p:spPr>
          <a:xfrm>
            <a:off x="7649082" y="2385771"/>
            <a:ext cx="4310126" cy="986790"/>
          </a:xfrm>
          <a:prstGeom prst="rect">
            <a:avLst/>
          </a:prstGeom>
        </p:spPr>
        <p:txBody>
          <a:bodyPr vert="horz" wrap="square" lIns="0" tIns="12700" rIns="0" bIns="0" rtlCol="0">
            <a:spAutoFit/>
          </a:bodyPr>
          <a:lstStyle/>
          <a:p>
            <a:pPr marL="653415">
              <a:lnSpc>
                <a:spcPct val="100000"/>
              </a:lnSpc>
              <a:spcBef>
                <a:spcPts val="100"/>
              </a:spcBef>
            </a:pPr>
            <a:r>
              <a:rPr sz="1800" b="1" dirty="0">
                <a:solidFill>
                  <a:srgbClr val="FFFFFF"/>
                </a:solidFill>
                <a:latin typeface="Arial"/>
                <a:cs typeface="Arial"/>
              </a:rPr>
              <a:t>Tingkat Kemiskinan (%)</a:t>
            </a:r>
            <a:endParaRPr sz="1800" dirty="0">
              <a:latin typeface="Arial"/>
              <a:cs typeface="Arial"/>
            </a:endParaRPr>
          </a:p>
          <a:p>
            <a:pPr marL="12700">
              <a:lnSpc>
                <a:spcPct val="100000"/>
              </a:lnSpc>
              <a:spcBef>
                <a:spcPts val="1880"/>
              </a:spcBef>
              <a:tabLst>
                <a:tab pos="1880235" algn="l"/>
              </a:tabLst>
            </a:pPr>
            <a:r>
              <a:rPr sz="1000" dirty="0">
                <a:latin typeface="Lucida Sans Unicode"/>
                <a:cs typeface="Lucida Sans Unicode"/>
              </a:rPr>
              <a:t>Tingkat Kemiskinan	Jumlah Orang Miskin (juta-rhs)</a:t>
            </a:r>
          </a:p>
          <a:p>
            <a:pPr marL="1203325">
              <a:lnSpc>
                <a:spcPct val="100000"/>
              </a:lnSpc>
              <a:spcBef>
                <a:spcPts val="1005"/>
              </a:spcBef>
            </a:pPr>
            <a:r>
              <a:rPr sz="1100" dirty="0">
                <a:latin typeface="Arial Black"/>
                <a:cs typeface="Arial Black"/>
              </a:rPr>
              <a:t>10,14%</a:t>
            </a:r>
          </a:p>
        </p:txBody>
      </p:sp>
      <p:sp>
        <p:nvSpPr>
          <p:cNvPr id="27" name="object 27"/>
          <p:cNvSpPr txBox="1"/>
          <p:nvPr/>
        </p:nvSpPr>
        <p:spPr>
          <a:xfrm>
            <a:off x="534111" y="1441450"/>
            <a:ext cx="5191760" cy="574040"/>
          </a:xfrm>
          <a:prstGeom prst="rect">
            <a:avLst/>
          </a:prstGeom>
        </p:spPr>
        <p:txBody>
          <a:bodyPr vert="horz" wrap="square" lIns="0" tIns="12700" rIns="0" bIns="0" rtlCol="0">
            <a:spAutoFit/>
          </a:bodyPr>
          <a:lstStyle/>
          <a:p>
            <a:pPr marL="12700" marR="5080">
              <a:lnSpc>
                <a:spcPct val="100000"/>
              </a:lnSpc>
              <a:spcBef>
                <a:spcPts val="100"/>
              </a:spcBef>
            </a:pPr>
            <a:r>
              <a:rPr sz="1800" dirty="0">
                <a:solidFill>
                  <a:srgbClr val="252525"/>
                </a:solidFill>
                <a:latin typeface="Arial MT"/>
                <a:cs typeface="Arial MT"/>
              </a:rPr>
              <a:t>Penurunan tingkat pengangguran terbuka didorong oleh penciptaan lapangan kerja yang tinggi</a:t>
            </a:r>
            <a:endParaRPr sz="1800">
              <a:latin typeface="Arial MT"/>
              <a:cs typeface="Arial MT"/>
            </a:endParaRPr>
          </a:p>
        </p:txBody>
      </p:sp>
      <p:sp>
        <p:nvSpPr>
          <p:cNvPr id="28" name="object 28"/>
          <p:cNvSpPr txBox="1"/>
          <p:nvPr/>
        </p:nvSpPr>
        <p:spPr>
          <a:xfrm>
            <a:off x="6827011" y="1428750"/>
            <a:ext cx="4955540" cy="574675"/>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252525"/>
                </a:solidFill>
                <a:latin typeface="Arial MT"/>
                <a:cs typeface="Arial MT"/>
              </a:rPr>
              <a:t>Tingkat kemiskinan berhasil diturunkan didukung</a:t>
            </a:r>
            <a:endParaRPr sz="1800">
              <a:latin typeface="Arial MT"/>
              <a:cs typeface="Arial MT"/>
            </a:endParaRPr>
          </a:p>
          <a:p>
            <a:pPr marL="12700">
              <a:lnSpc>
                <a:spcPct val="100000"/>
              </a:lnSpc>
            </a:pPr>
            <a:r>
              <a:rPr sz="1800" dirty="0">
                <a:solidFill>
                  <a:srgbClr val="252525"/>
                </a:solidFill>
                <a:latin typeface="Arial MT"/>
                <a:cs typeface="Arial MT"/>
              </a:rPr>
              <a:t>penguatan program perlinsos</a:t>
            </a:r>
            <a:endParaRPr sz="1800">
              <a:latin typeface="Arial MT"/>
              <a:cs typeface="Arial MT"/>
            </a:endParaRPr>
          </a:p>
        </p:txBody>
      </p:sp>
      <p:grpSp>
        <p:nvGrpSpPr>
          <p:cNvPr id="29" name="object 29"/>
          <p:cNvGrpSpPr/>
          <p:nvPr/>
        </p:nvGrpSpPr>
        <p:grpSpPr>
          <a:xfrm>
            <a:off x="792543" y="3527107"/>
            <a:ext cx="4994910" cy="2209165"/>
            <a:chOff x="792543" y="3527107"/>
            <a:chExt cx="4994910" cy="2209165"/>
          </a:xfrm>
        </p:grpSpPr>
        <p:sp>
          <p:nvSpPr>
            <p:cNvPr id="30" name="object 30"/>
            <p:cNvSpPr/>
            <p:nvPr/>
          </p:nvSpPr>
          <p:spPr>
            <a:xfrm>
              <a:off x="915924" y="3750563"/>
              <a:ext cx="4747260" cy="1981200"/>
            </a:xfrm>
            <a:custGeom>
              <a:avLst/>
              <a:gdLst/>
              <a:ahLst/>
              <a:cxnLst/>
              <a:rect l="l" t="t" r="r" b="b"/>
              <a:pathLst>
                <a:path w="4747260" h="1981200">
                  <a:moveTo>
                    <a:pt x="592836" y="541020"/>
                  </a:moveTo>
                  <a:lnTo>
                    <a:pt x="0" y="541020"/>
                  </a:lnTo>
                  <a:lnTo>
                    <a:pt x="0" y="1980615"/>
                  </a:lnTo>
                  <a:lnTo>
                    <a:pt x="592836" y="1980615"/>
                  </a:lnTo>
                  <a:lnTo>
                    <a:pt x="592836" y="541020"/>
                  </a:lnTo>
                  <a:close/>
                </a:path>
                <a:path w="4747260" h="1981200">
                  <a:moveTo>
                    <a:pt x="1424940" y="0"/>
                  </a:moveTo>
                  <a:lnTo>
                    <a:pt x="830580" y="0"/>
                  </a:lnTo>
                  <a:lnTo>
                    <a:pt x="830580" y="1980615"/>
                  </a:lnTo>
                  <a:lnTo>
                    <a:pt x="1424940" y="1980615"/>
                  </a:lnTo>
                  <a:lnTo>
                    <a:pt x="1424940" y="0"/>
                  </a:lnTo>
                  <a:close/>
                </a:path>
                <a:path w="4747260" h="1981200">
                  <a:moveTo>
                    <a:pt x="2255520" y="135636"/>
                  </a:moveTo>
                  <a:lnTo>
                    <a:pt x="1661160" y="135636"/>
                  </a:lnTo>
                  <a:lnTo>
                    <a:pt x="1661160" y="1980615"/>
                  </a:lnTo>
                  <a:lnTo>
                    <a:pt x="2255520" y="1980615"/>
                  </a:lnTo>
                  <a:lnTo>
                    <a:pt x="2255520" y="135636"/>
                  </a:lnTo>
                  <a:close/>
                </a:path>
                <a:path w="4747260" h="1981200">
                  <a:moveTo>
                    <a:pt x="3086100" y="272796"/>
                  </a:moveTo>
                  <a:lnTo>
                    <a:pt x="2493264" y="272796"/>
                  </a:lnTo>
                  <a:lnTo>
                    <a:pt x="2493264" y="1980615"/>
                  </a:lnTo>
                  <a:lnTo>
                    <a:pt x="3086100" y="1980615"/>
                  </a:lnTo>
                  <a:lnTo>
                    <a:pt x="3086100" y="272796"/>
                  </a:lnTo>
                  <a:close/>
                </a:path>
                <a:path w="4747260" h="1981200">
                  <a:moveTo>
                    <a:pt x="3916680" y="388620"/>
                  </a:moveTo>
                  <a:lnTo>
                    <a:pt x="3323844" y="388620"/>
                  </a:lnTo>
                  <a:lnTo>
                    <a:pt x="3323844" y="1980615"/>
                  </a:lnTo>
                  <a:lnTo>
                    <a:pt x="3916680" y="1980615"/>
                  </a:lnTo>
                  <a:lnTo>
                    <a:pt x="3916680" y="388620"/>
                  </a:lnTo>
                  <a:close/>
                </a:path>
                <a:path w="4747260" h="1981200">
                  <a:moveTo>
                    <a:pt x="4747260" y="466344"/>
                  </a:moveTo>
                  <a:lnTo>
                    <a:pt x="4154424" y="466344"/>
                  </a:lnTo>
                  <a:lnTo>
                    <a:pt x="4154424" y="1980615"/>
                  </a:lnTo>
                  <a:lnTo>
                    <a:pt x="4747260" y="1980615"/>
                  </a:lnTo>
                  <a:lnTo>
                    <a:pt x="4747260" y="466344"/>
                  </a:lnTo>
                  <a:close/>
                </a:path>
              </a:pathLst>
            </a:custGeom>
            <a:solidFill>
              <a:srgbClr val="1F4E79"/>
            </a:solidFill>
          </p:spPr>
          <p:txBody>
            <a:bodyPr wrap="square" lIns="0" tIns="0" rIns="0" bIns="0" rtlCol="0"/>
            <a:lstStyle/>
            <a:p>
              <a:endParaRPr/>
            </a:p>
          </p:txBody>
        </p:sp>
        <p:sp>
          <p:nvSpPr>
            <p:cNvPr id="31" name="object 31"/>
            <p:cNvSpPr/>
            <p:nvPr/>
          </p:nvSpPr>
          <p:spPr>
            <a:xfrm>
              <a:off x="797305" y="5731179"/>
              <a:ext cx="4985385" cy="0"/>
            </a:xfrm>
            <a:custGeom>
              <a:avLst/>
              <a:gdLst/>
              <a:ahLst/>
              <a:cxnLst/>
              <a:rect l="l" t="t" r="r" b="b"/>
              <a:pathLst>
                <a:path w="4985385">
                  <a:moveTo>
                    <a:pt x="0" y="0"/>
                  </a:moveTo>
                  <a:lnTo>
                    <a:pt x="4985131" y="0"/>
                  </a:lnTo>
                </a:path>
              </a:pathLst>
            </a:custGeom>
            <a:ln w="9525">
              <a:solidFill>
                <a:srgbClr val="D9D9D9"/>
              </a:solidFill>
            </a:ln>
          </p:spPr>
          <p:txBody>
            <a:bodyPr wrap="square" lIns="0" tIns="0" rIns="0" bIns="0" rtlCol="0"/>
            <a:lstStyle/>
            <a:p>
              <a:endParaRPr/>
            </a:p>
          </p:txBody>
        </p:sp>
        <p:sp>
          <p:nvSpPr>
            <p:cNvPr id="32" name="object 32"/>
            <p:cNvSpPr/>
            <p:nvPr/>
          </p:nvSpPr>
          <p:spPr>
            <a:xfrm>
              <a:off x="1212735" y="3581527"/>
              <a:ext cx="4154804" cy="657225"/>
            </a:xfrm>
            <a:custGeom>
              <a:avLst/>
              <a:gdLst/>
              <a:ahLst/>
              <a:cxnLst/>
              <a:rect l="l" t="t" r="r" b="b"/>
              <a:pathLst>
                <a:path w="4154804" h="657225">
                  <a:moveTo>
                    <a:pt x="0" y="559181"/>
                  </a:moveTo>
                  <a:lnTo>
                    <a:pt x="830948" y="0"/>
                  </a:lnTo>
                  <a:lnTo>
                    <a:pt x="1661528" y="176656"/>
                  </a:lnTo>
                  <a:lnTo>
                    <a:pt x="2492108" y="367156"/>
                  </a:lnTo>
                  <a:lnTo>
                    <a:pt x="3324212" y="531749"/>
                  </a:lnTo>
                  <a:lnTo>
                    <a:pt x="4154284" y="656717"/>
                  </a:lnTo>
                </a:path>
              </a:pathLst>
            </a:custGeom>
            <a:ln w="28575">
              <a:solidFill>
                <a:srgbClr val="000000"/>
              </a:solidFill>
            </a:ln>
          </p:spPr>
          <p:txBody>
            <a:bodyPr wrap="square" lIns="0" tIns="0" rIns="0" bIns="0" rtlCol="0"/>
            <a:lstStyle/>
            <a:p>
              <a:endParaRPr/>
            </a:p>
          </p:txBody>
        </p:sp>
        <p:pic>
          <p:nvPicPr>
            <p:cNvPr id="33" name="object 33"/>
            <p:cNvPicPr/>
            <p:nvPr/>
          </p:nvPicPr>
          <p:blipFill>
            <a:blip r:embed="rId2" cstate="print"/>
            <a:stretch>
              <a:fillRect/>
            </a:stretch>
          </p:blipFill>
          <p:spPr>
            <a:xfrm>
              <a:off x="1157973" y="4086415"/>
              <a:ext cx="111632" cy="111633"/>
            </a:xfrm>
            <a:prstGeom prst="rect">
              <a:avLst/>
            </a:prstGeom>
          </p:spPr>
        </p:pic>
        <p:pic>
          <p:nvPicPr>
            <p:cNvPr id="34" name="object 34"/>
            <p:cNvPicPr/>
            <p:nvPr/>
          </p:nvPicPr>
          <p:blipFill>
            <a:blip r:embed="rId3" cstate="print"/>
            <a:stretch>
              <a:fillRect/>
            </a:stretch>
          </p:blipFill>
          <p:spPr>
            <a:xfrm>
              <a:off x="1988502" y="3527107"/>
              <a:ext cx="111633" cy="111632"/>
            </a:xfrm>
            <a:prstGeom prst="rect">
              <a:avLst/>
            </a:prstGeom>
          </p:spPr>
        </p:pic>
        <p:pic>
          <p:nvPicPr>
            <p:cNvPr id="35" name="object 35"/>
            <p:cNvPicPr/>
            <p:nvPr/>
          </p:nvPicPr>
          <p:blipFill>
            <a:blip r:embed="rId3" cstate="print"/>
            <a:stretch>
              <a:fillRect/>
            </a:stretch>
          </p:blipFill>
          <p:spPr>
            <a:xfrm>
              <a:off x="2819082" y="3703891"/>
              <a:ext cx="111632" cy="111632"/>
            </a:xfrm>
            <a:prstGeom prst="rect">
              <a:avLst/>
            </a:prstGeom>
          </p:spPr>
        </p:pic>
        <p:pic>
          <p:nvPicPr>
            <p:cNvPr id="36" name="object 36"/>
            <p:cNvPicPr/>
            <p:nvPr/>
          </p:nvPicPr>
          <p:blipFill>
            <a:blip r:embed="rId2" cstate="print"/>
            <a:stretch>
              <a:fillRect/>
            </a:stretch>
          </p:blipFill>
          <p:spPr>
            <a:xfrm>
              <a:off x="3649662" y="3894391"/>
              <a:ext cx="111633" cy="111632"/>
            </a:xfrm>
            <a:prstGeom prst="rect">
              <a:avLst/>
            </a:prstGeom>
          </p:spPr>
        </p:pic>
        <p:pic>
          <p:nvPicPr>
            <p:cNvPr id="37" name="object 37"/>
            <p:cNvPicPr/>
            <p:nvPr/>
          </p:nvPicPr>
          <p:blipFill>
            <a:blip r:embed="rId4" cstate="print"/>
            <a:stretch>
              <a:fillRect/>
            </a:stretch>
          </p:blipFill>
          <p:spPr>
            <a:xfrm>
              <a:off x="4481766" y="4058983"/>
              <a:ext cx="111633" cy="111633"/>
            </a:xfrm>
            <a:prstGeom prst="rect">
              <a:avLst/>
            </a:prstGeom>
          </p:spPr>
        </p:pic>
        <p:pic>
          <p:nvPicPr>
            <p:cNvPr id="38" name="object 38"/>
            <p:cNvPicPr/>
            <p:nvPr/>
          </p:nvPicPr>
          <p:blipFill>
            <a:blip r:embed="rId2" cstate="print"/>
            <a:stretch>
              <a:fillRect/>
            </a:stretch>
          </p:blipFill>
          <p:spPr>
            <a:xfrm>
              <a:off x="5312346" y="4183951"/>
              <a:ext cx="111632" cy="111633"/>
            </a:xfrm>
            <a:prstGeom prst="rect">
              <a:avLst/>
            </a:prstGeom>
          </p:spPr>
        </p:pic>
      </p:grpSp>
      <p:sp>
        <p:nvSpPr>
          <p:cNvPr id="39" name="object 39"/>
          <p:cNvSpPr txBox="1"/>
          <p:nvPr/>
        </p:nvSpPr>
        <p:spPr>
          <a:xfrm>
            <a:off x="1056876" y="5450259"/>
            <a:ext cx="445704"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FFFFFF"/>
                </a:solidFill>
                <a:latin typeface="Arial Black"/>
                <a:cs typeface="Arial Black"/>
              </a:rPr>
              <a:t>7,10</a:t>
            </a:r>
            <a:endParaRPr sz="1100" dirty="0">
              <a:latin typeface="Arial Black"/>
              <a:cs typeface="Arial Black"/>
            </a:endParaRPr>
          </a:p>
        </p:txBody>
      </p:sp>
      <p:sp>
        <p:nvSpPr>
          <p:cNvPr id="40" name="object 40"/>
          <p:cNvSpPr txBox="1"/>
          <p:nvPr/>
        </p:nvSpPr>
        <p:spPr>
          <a:xfrm>
            <a:off x="1873578" y="5450258"/>
            <a:ext cx="473562"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FFFFFF"/>
                </a:solidFill>
                <a:latin typeface="Arial Black"/>
                <a:cs typeface="Arial Black"/>
              </a:rPr>
              <a:t>9,77</a:t>
            </a:r>
            <a:endParaRPr sz="1100">
              <a:latin typeface="Arial Black"/>
              <a:cs typeface="Arial Black"/>
            </a:endParaRPr>
          </a:p>
        </p:txBody>
      </p:sp>
      <p:sp>
        <p:nvSpPr>
          <p:cNvPr id="41" name="object 41"/>
          <p:cNvSpPr txBox="1"/>
          <p:nvPr/>
        </p:nvSpPr>
        <p:spPr>
          <a:xfrm>
            <a:off x="2709080" y="5450259"/>
            <a:ext cx="464608"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FFFFFF"/>
                </a:solidFill>
                <a:latin typeface="Arial Black"/>
                <a:cs typeface="Arial Black"/>
              </a:rPr>
              <a:t>9,10</a:t>
            </a:r>
            <a:endParaRPr sz="1100">
              <a:latin typeface="Arial Black"/>
              <a:cs typeface="Arial Black"/>
            </a:endParaRPr>
          </a:p>
        </p:txBody>
      </p:sp>
      <p:sp>
        <p:nvSpPr>
          <p:cNvPr id="42" name="object 42"/>
          <p:cNvSpPr txBox="1"/>
          <p:nvPr/>
        </p:nvSpPr>
        <p:spPr>
          <a:xfrm>
            <a:off x="3509326" y="5450260"/>
            <a:ext cx="52629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FFFFFF"/>
                </a:solidFill>
                <a:latin typeface="Arial Black"/>
                <a:cs typeface="Arial Black"/>
              </a:rPr>
              <a:t>8,43</a:t>
            </a:r>
            <a:endParaRPr sz="1100">
              <a:latin typeface="Arial Black"/>
              <a:cs typeface="Arial Black"/>
            </a:endParaRPr>
          </a:p>
        </p:txBody>
      </p:sp>
      <p:sp>
        <p:nvSpPr>
          <p:cNvPr id="43" name="object 43"/>
          <p:cNvSpPr txBox="1"/>
          <p:nvPr/>
        </p:nvSpPr>
        <p:spPr>
          <a:xfrm>
            <a:off x="4352225" y="5450259"/>
            <a:ext cx="502414"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FFFFFF"/>
                </a:solidFill>
                <a:latin typeface="Arial Black"/>
                <a:cs typeface="Arial Black"/>
              </a:rPr>
              <a:t>7,86</a:t>
            </a:r>
            <a:endParaRPr sz="1100">
              <a:latin typeface="Arial Black"/>
              <a:cs typeface="Arial Black"/>
            </a:endParaRPr>
          </a:p>
        </p:txBody>
      </p:sp>
      <p:sp>
        <p:nvSpPr>
          <p:cNvPr id="44" name="object 44"/>
          <p:cNvSpPr txBox="1"/>
          <p:nvPr/>
        </p:nvSpPr>
        <p:spPr>
          <a:xfrm>
            <a:off x="5192395" y="5450259"/>
            <a:ext cx="484506"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FFFFFF"/>
                </a:solidFill>
                <a:latin typeface="Arial Black"/>
                <a:cs typeface="Arial Black"/>
              </a:rPr>
              <a:t>7,47</a:t>
            </a:r>
            <a:endParaRPr sz="1100">
              <a:latin typeface="Arial Black"/>
              <a:cs typeface="Arial Black"/>
            </a:endParaRPr>
          </a:p>
        </p:txBody>
      </p:sp>
      <p:sp>
        <p:nvSpPr>
          <p:cNvPr id="45" name="object 45"/>
          <p:cNvSpPr txBox="1"/>
          <p:nvPr/>
        </p:nvSpPr>
        <p:spPr>
          <a:xfrm>
            <a:off x="1011215" y="3831462"/>
            <a:ext cx="376718" cy="182101"/>
          </a:xfrm>
          <a:prstGeom prst="rect">
            <a:avLst/>
          </a:prstGeom>
        </p:spPr>
        <p:txBody>
          <a:bodyPr vert="horz" wrap="square" lIns="0" tIns="12700" rIns="0" bIns="0" rtlCol="0">
            <a:spAutoFit/>
          </a:bodyPr>
          <a:lstStyle/>
          <a:p>
            <a:pPr marL="12700">
              <a:lnSpc>
                <a:spcPct val="100000"/>
              </a:lnSpc>
              <a:spcBef>
                <a:spcPts val="100"/>
              </a:spcBef>
            </a:pPr>
            <a:r>
              <a:rPr sz="1100" dirty="0">
                <a:latin typeface="Arial Black"/>
                <a:cs typeface="Arial Black"/>
              </a:rPr>
              <a:t>5,23</a:t>
            </a:r>
          </a:p>
        </p:txBody>
      </p:sp>
      <p:sp>
        <p:nvSpPr>
          <p:cNvPr id="46" name="object 46"/>
          <p:cNvSpPr txBox="1"/>
          <p:nvPr/>
        </p:nvSpPr>
        <p:spPr>
          <a:xfrm>
            <a:off x="3551301" y="3639691"/>
            <a:ext cx="434468" cy="182101"/>
          </a:xfrm>
          <a:prstGeom prst="rect">
            <a:avLst/>
          </a:prstGeom>
        </p:spPr>
        <p:txBody>
          <a:bodyPr vert="horz" wrap="square" lIns="0" tIns="12700" rIns="0" bIns="0" rtlCol="0">
            <a:spAutoFit/>
          </a:bodyPr>
          <a:lstStyle/>
          <a:p>
            <a:pPr marL="12700">
              <a:lnSpc>
                <a:spcPct val="100000"/>
              </a:lnSpc>
              <a:spcBef>
                <a:spcPts val="100"/>
              </a:spcBef>
            </a:pPr>
            <a:r>
              <a:rPr sz="1100" dirty="0">
                <a:latin typeface="Arial Black"/>
                <a:cs typeface="Arial Black"/>
              </a:rPr>
              <a:t>5,86</a:t>
            </a:r>
          </a:p>
        </p:txBody>
      </p:sp>
      <p:sp>
        <p:nvSpPr>
          <p:cNvPr id="47" name="object 47"/>
          <p:cNvSpPr txBox="1"/>
          <p:nvPr/>
        </p:nvSpPr>
        <p:spPr>
          <a:xfrm>
            <a:off x="4389882" y="3804029"/>
            <a:ext cx="376718" cy="182101"/>
          </a:xfrm>
          <a:prstGeom prst="rect">
            <a:avLst/>
          </a:prstGeom>
        </p:spPr>
        <p:txBody>
          <a:bodyPr vert="horz" wrap="square" lIns="0" tIns="12700" rIns="0" bIns="0" rtlCol="0">
            <a:spAutoFit/>
          </a:bodyPr>
          <a:lstStyle/>
          <a:p>
            <a:pPr marL="12700">
              <a:lnSpc>
                <a:spcPct val="100000"/>
              </a:lnSpc>
              <a:spcBef>
                <a:spcPts val="100"/>
              </a:spcBef>
            </a:pPr>
            <a:r>
              <a:rPr sz="1100" dirty="0">
                <a:latin typeface="Arial Black"/>
                <a:cs typeface="Arial Black"/>
              </a:rPr>
              <a:t>5,32</a:t>
            </a:r>
          </a:p>
        </p:txBody>
      </p:sp>
      <p:sp>
        <p:nvSpPr>
          <p:cNvPr id="48" name="object 48"/>
          <p:cNvSpPr/>
          <p:nvPr/>
        </p:nvSpPr>
        <p:spPr>
          <a:xfrm>
            <a:off x="5192395" y="3901694"/>
            <a:ext cx="349250" cy="247650"/>
          </a:xfrm>
          <a:custGeom>
            <a:avLst/>
            <a:gdLst/>
            <a:ahLst/>
            <a:cxnLst/>
            <a:rect l="l" t="t" r="r" b="b"/>
            <a:pathLst>
              <a:path w="349250" h="247650">
                <a:moveTo>
                  <a:pt x="349250" y="0"/>
                </a:moveTo>
                <a:lnTo>
                  <a:pt x="0" y="0"/>
                </a:lnTo>
                <a:lnTo>
                  <a:pt x="0" y="247649"/>
                </a:lnTo>
                <a:lnTo>
                  <a:pt x="349250" y="247649"/>
                </a:lnTo>
                <a:lnTo>
                  <a:pt x="349250" y="0"/>
                </a:lnTo>
                <a:close/>
              </a:path>
            </a:pathLst>
          </a:custGeom>
          <a:solidFill>
            <a:srgbClr val="F4B083"/>
          </a:solidFill>
        </p:spPr>
        <p:txBody>
          <a:bodyPr wrap="square" lIns="0" tIns="0" rIns="0" bIns="0" rtlCol="0"/>
          <a:lstStyle/>
          <a:p>
            <a:endParaRPr/>
          </a:p>
        </p:txBody>
      </p:sp>
      <p:sp>
        <p:nvSpPr>
          <p:cNvPr id="49" name="object 49"/>
          <p:cNvSpPr txBox="1"/>
          <p:nvPr/>
        </p:nvSpPr>
        <p:spPr>
          <a:xfrm>
            <a:off x="5217667" y="3928617"/>
            <a:ext cx="348032" cy="182101"/>
          </a:xfrm>
          <a:prstGeom prst="rect">
            <a:avLst/>
          </a:prstGeom>
        </p:spPr>
        <p:txBody>
          <a:bodyPr vert="horz" wrap="square" lIns="0" tIns="12700" rIns="0" bIns="0" rtlCol="0">
            <a:spAutoFit/>
          </a:bodyPr>
          <a:lstStyle/>
          <a:p>
            <a:pPr marL="12700">
              <a:lnSpc>
                <a:spcPct val="100000"/>
              </a:lnSpc>
              <a:spcBef>
                <a:spcPts val="100"/>
              </a:spcBef>
            </a:pPr>
            <a:r>
              <a:rPr sz="1100" dirty="0">
                <a:latin typeface="Arial Black"/>
                <a:cs typeface="Arial Black"/>
              </a:rPr>
              <a:t>4,91</a:t>
            </a:r>
          </a:p>
        </p:txBody>
      </p:sp>
      <p:sp>
        <p:nvSpPr>
          <p:cNvPr id="50" name="object 50"/>
          <p:cNvSpPr txBox="1"/>
          <p:nvPr/>
        </p:nvSpPr>
        <p:spPr>
          <a:xfrm>
            <a:off x="1591817" y="2919222"/>
            <a:ext cx="2529205" cy="723265"/>
          </a:xfrm>
          <a:prstGeom prst="rect">
            <a:avLst/>
          </a:prstGeom>
        </p:spPr>
        <p:txBody>
          <a:bodyPr vert="horz" wrap="square" lIns="0" tIns="13335" rIns="0" bIns="0" rtlCol="0">
            <a:spAutoFit/>
          </a:bodyPr>
          <a:lstStyle/>
          <a:p>
            <a:pPr algn="ctr">
              <a:lnSpc>
                <a:spcPct val="100000"/>
              </a:lnSpc>
              <a:spcBef>
                <a:spcPts val="105"/>
              </a:spcBef>
            </a:pPr>
            <a:r>
              <a:rPr sz="1100" dirty="0">
                <a:latin typeface="Lucida Sans Unicode"/>
                <a:cs typeface="Lucida Sans Unicode"/>
              </a:rPr>
              <a:t>Jumlah Pengangguran (juta orang)</a:t>
            </a:r>
            <a:endParaRPr sz="1100">
              <a:latin typeface="Lucida Sans Unicode"/>
              <a:cs typeface="Lucida Sans Unicode"/>
            </a:endParaRPr>
          </a:p>
          <a:p>
            <a:pPr marR="1589405" algn="ctr">
              <a:lnSpc>
                <a:spcPct val="100000"/>
              </a:lnSpc>
              <a:spcBef>
                <a:spcPts val="1455"/>
              </a:spcBef>
            </a:pPr>
            <a:r>
              <a:rPr sz="1100" dirty="0">
                <a:latin typeface="Arial Black"/>
                <a:cs typeface="Arial Black"/>
              </a:rPr>
              <a:t>7,07</a:t>
            </a:r>
            <a:endParaRPr sz="1100">
              <a:latin typeface="Arial Black"/>
              <a:cs typeface="Arial Black"/>
            </a:endParaRPr>
          </a:p>
          <a:p>
            <a:pPr marL="62865" algn="ctr">
              <a:lnSpc>
                <a:spcPct val="100000"/>
              </a:lnSpc>
              <a:spcBef>
                <a:spcPts val="70"/>
              </a:spcBef>
            </a:pPr>
            <a:r>
              <a:rPr sz="1100" dirty="0">
                <a:latin typeface="Arial Black"/>
                <a:cs typeface="Arial Black"/>
              </a:rPr>
              <a:t>6,49</a:t>
            </a:r>
            <a:endParaRPr sz="1100">
              <a:latin typeface="Arial Black"/>
              <a:cs typeface="Arial Black"/>
            </a:endParaRPr>
          </a:p>
        </p:txBody>
      </p:sp>
      <p:sp>
        <p:nvSpPr>
          <p:cNvPr id="51" name="object 51"/>
          <p:cNvSpPr txBox="1"/>
          <p:nvPr/>
        </p:nvSpPr>
        <p:spPr>
          <a:xfrm>
            <a:off x="1011214" y="5832317"/>
            <a:ext cx="402864"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Lucida Sans Unicode"/>
                <a:cs typeface="Lucida Sans Unicode"/>
              </a:rPr>
              <a:t>2019</a:t>
            </a:r>
            <a:endParaRPr sz="1200">
              <a:latin typeface="Lucida Sans Unicode"/>
              <a:cs typeface="Lucida Sans Unicode"/>
            </a:endParaRPr>
          </a:p>
        </p:txBody>
      </p:sp>
      <p:sp>
        <p:nvSpPr>
          <p:cNvPr id="52" name="object 52"/>
          <p:cNvSpPr txBox="1"/>
          <p:nvPr/>
        </p:nvSpPr>
        <p:spPr>
          <a:xfrm>
            <a:off x="1820171" y="5832317"/>
            <a:ext cx="447788"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Lucida Sans Unicode"/>
                <a:cs typeface="Lucida Sans Unicode"/>
              </a:rPr>
              <a:t>2020</a:t>
            </a:r>
            <a:endParaRPr sz="1200">
              <a:latin typeface="Lucida Sans Unicode"/>
              <a:cs typeface="Lucida Sans Unicode"/>
            </a:endParaRPr>
          </a:p>
        </p:txBody>
      </p:sp>
      <p:sp>
        <p:nvSpPr>
          <p:cNvPr id="53" name="object 53"/>
          <p:cNvSpPr txBox="1"/>
          <p:nvPr/>
        </p:nvSpPr>
        <p:spPr>
          <a:xfrm>
            <a:off x="2677814" y="5832316"/>
            <a:ext cx="447788"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Lucida Sans Unicode"/>
                <a:cs typeface="Lucida Sans Unicode"/>
              </a:rPr>
              <a:t>2021</a:t>
            </a:r>
          </a:p>
        </p:txBody>
      </p:sp>
      <p:sp>
        <p:nvSpPr>
          <p:cNvPr id="54" name="object 54"/>
          <p:cNvSpPr txBox="1"/>
          <p:nvPr/>
        </p:nvSpPr>
        <p:spPr>
          <a:xfrm>
            <a:off x="3486739" y="5832316"/>
            <a:ext cx="438368"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Lucida Sans Unicode"/>
                <a:cs typeface="Lucida Sans Unicode"/>
              </a:rPr>
              <a:t>2022</a:t>
            </a:r>
            <a:endParaRPr sz="1200">
              <a:latin typeface="Lucida Sans Unicode"/>
              <a:cs typeface="Lucida Sans Unicode"/>
            </a:endParaRPr>
          </a:p>
        </p:txBody>
      </p:sp>
      <p:sp>
        <p:nvSpPr>
          <p:cNvPr id="55" name="object 55"/>
          <p:cNvSpPr txBox="1"/>
          <p:nvPr/>
        </p:nvSpPr>
        <p:spPr>
          <a:xfrm>
            <a:off x="4316505" y="5832316"/>
            <a:ext cx="441266"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Lucida Sans Unicode"/>
                <a:cs typeface="Lucida Sans Unicode"/>
              </a:rPr>
              <a:t>2023</a:t>
            </a:r>
            <a:endParaRPr sz="1200">
              <a:latin typeface="Lucida Sans Unicode"/>
              <a:cs typeface="Lucida Sans Unicode"/>
            </a:endParaRPr>
          </a:p>
        </p:txBody>
      </p:sp>
      <p:sp>
        <p:nvSpPr>
          <p:cNvPr id="56" name="object 56"/>
          <p:cNvSpPr txBox="1"/>
          <p:nvPr/>
        </p:nvSpPr>
        <p:spPr>
          <a:xfrm>
            <a:off x="5144015" y="5832317"/>
            <a:ext cx="447788"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Lucida Sans Unicode"/>
                <a:cs typeface="Lucida Sans Unicode"/>
              </a:rPr>
              <a:t>2024</a:t>
            </a:r>
            <a:endParaRPr sz="1200">
              <a:latin typeface="Lucida Sans Unicode"/>
              <a:cs typeface="Lucida Sans Unicode"/>
            </a:endParaRPr>
          </a:p>
        </p:txBody>
      </p:sp>
      <p:sp>
        <p:nvSpPr>
          <p:cNvPr id="57" name="object 57"/>
          <p:cNvSpPr/>
          <p:nvPr/>
        </p:nvSpPr>
        <p:spPr>
          <a:xfrm>
            <a:off x="1334642" y="2986468"/>
            <a:ext cx="243840" cy="94615"/>
          </a:xfrm>
          <a:custGeom>
            <a:avLst/>
            <a:gdLst/>
            <a:ahLst/>
            <a:cxnLst/>
            <a:rect l="l" t="t" r="r" b="b"/>
            <a:pathLst>
              <a:path w="243840" h="94614">
                <a:moveTo>
                  <a:pt x="243840" y="0"/>
                </a:moveTo>
                <a:lnTo>
                  <a:pt x="0" y="0"/>
                </a:lnTo>
                <a:lnTo>
                  <a:pt x="0" y="94297"/>
                </a:lnTo>
                <a:lnTo>
                  <a:pt x="243840" y="94297"/>
                </a:lnTo>
                <a:lnTo>
                  <a:pt x="243840" y="0"/>
                </a:lnTo>
                <a:close/>
              </a:path>
            </a:pathLst>
          </a:custGeom>
          <a:solidFill>
            <a:srgbClr val="1F4E79"/>
          </a:solidFill>
        </p:spPr>
        <p:txBody>
          <a:bodyPr wrap="square" lIns="0" tIns="0" rIns="0" bIns="0" rtlCol="0"/>
          <a:lstStyle/>
          <a:p>
            <a:endParaRPr/>
          </a:p>
        </p:txBody>
      </p:sp>
      <p:pic>
        <p:nvPicPr>
          <p:cNvPr id="58" name="object 58"/>
          <p:cNvPicPr/>
          <p:nvPr/>
        </p:nvPicPr>
        <p:blipFill>
          <a:blip r:embed="rId5" cstate="print"/>
          <a:stretch>
            <a:fillRect/>
          </a:stretch>
        </p:blipFill>
        <p:spPr>
          <a:xfrm>
            <a:off x="4383278" y="2989897"/>
            <a:ext cx="243839" cy="85725"/>
          </a:xfrm>
          <a:prstGeom prst="rect">
            <a:avLst/>
          </a:prstGeom>
        </p:spPr>
      </p:pic>
      <p:sp>
        <p:nvSpPr>
          <p:cNvPr id="59" name="object 59"/>
          <p:cNvSpPr txBox="1"/>
          <p:nvPr/>
        </p:nvSpPr>
        <p:spPr>
          <a:xfrm>
            <a:off x="4640707" y="2919222"/>
            <a:ext cx="527685" cy="182742"/>
          </a:xfrm>
          <a:prstGeom prst="rect">
            <a:avLst/>
          </a:prstGeom>
        </p:spPr>
        <p:txBody>
          <a:bodyPr vert="horz" wrap="square" lIns="0" tIns="13335" rIns="0" bIns="0" rtlCol="0">
            <a:spAutoFit/>
          </a:bodyPr>
          <a:lstStyle/>
          <a:p>
            <a:pPr marL="12700">
              <a:lnSpc>
                <a:spcPct val="100000"/>
              </a:lnSpc>
              <a:spcBef>
                <a:spcPts val="105"/>
              </a:spcBef>
            </a:pPr>
            <a:r>
              <a:rPr sz="1100" dirty="0">
                <a:latin typeface="Lucida Sans Unicode"/>
                <a:cs typeface="Lucida Sans Unicode"/>
              </a:rPr>
              <a:t>TPT (%)</a:t>
            </a:r>
            <a:endParaRPr sz="1100">
              <a:latin typeface="Lucida Sans Unicode"/>
              <a:cs typeface="Lucida Sans Unicode"/>
            </a:endParaRPr>
          </a:p>
        </p:txBody>
      </p:sp>
      <p:sp>
        <p:nvSpPr>
          <p:cNvPr id="60" name="object 60"/>
          <p:cNvSpPr txBox="1">
            <a:spLocks noGrp="1"/>
          </p:cNvSpPr>
          <p:nvPr>
            <p:ph type="sldNum" sz="quarter" idx="7"/>
          </p:nvPr>
        </p:nvSpPr>
        <p:spPr>
          <a:xfrm>
            <a:off x="11767439" y="6505836"/>
            <a:ext cx="411607" cy="215444"/>
          </a:xfrm>
          <a:prstGeom prst="rect">
            <a:avLst/>
          </a:prstGeom>
        </p:spPr>
        <p:txBody>
          <a:bodyPr vert="horz" wrap="square" lIns="0" tIns="0" rIns="0" bIns="0" rtlCol="0">
            <a:spAutoFit/>
          </a:bodyPr>
          <a:lstStyle/>
          <a:p>
            <a:pPr marL="38100">
              <a:lnSpc>
                <a:spcPct val="100000"/>
              </a:lnSpc>
            </a:pPr>
            <a:fld id="{81D60167-4931-47E6-BA6A-407CBD079E47}" type="slidenum">
              <a:rPr sz="1400" dirty="0"/>
              <a:t>9</a:t>
            </a:fld>
            <a:endParaRPr sz="140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121</TotalTime>
  <Words>5004</Words>
  <Application>Microsoft Office PowerPoint</Application>
  <PresentationFormat>Layar Lebar</PresentationFormat>
  <Paragraphs>1376</Paragraphs>
  <Slides>38</Slides>
  <Notes>0</Notes>
  <HiddenSlides>0</HiddenSlides>
  <MMClips>0</MMClips>
  <ScaleCrop>false</ScaleCrop>
  <HeadingPairs>
    <vt:vector size="4" baseType="variant">
      <vt:variant>
        <vt:lpstr>Tema</vt:lpstr>
      </vt:variant>
      <vt:variant>
        <vt:i4>1</vt:i4>
      </vt:variant>
      <vt:variant>
        <vt:lpstr>Judul Slide</vt:lpstr>
      </vt:variant>
      <vt:variant>
        <vt:i4>38</vt:i4>
      </vt:variant>
    </vt:vector>
  </HeadingPairs>
  <TitlesOfParts>
    <vt:vector size="39" baseType="lpstr">
      <vt:lpstr>Office Theme</vt:lpstr>
      <vt:lpstr>Kebijakan keuangan negara dan pertumbuhan ekonomi</vt:lpstr>
      <vt:lpstr>Presentasi PowerPoint</vt:lpstr>
      <vt:lpstr>APBN dan Perekonomian</vt:lpstr>
      <vt:lpstr>INDONESIA LAHIR: CITA-CITA MULIA LINTAS GENERASI</vt:lpstr>
      <vt:lpstr>UNTUK MENCAPAI VISI INDONESIA EMAS 2045 BUTUH AKSELERASI PERTUMBUHAN 6-8 PERSEN PER TAHUN</vt:lpstr>
      <vt:lpstr>PEREKONOMIAN &amp; PERTUMBUHAN EKONOMI</vt:lpstr>
      <vt:lpstr>DISTRIBUSI DAN PERTUMBUHAN PDB 2024:</vt:lpstr>
      <vt:lpstr>PASCA 2020 TUMBUH POSITIF DI SEMUA WILAYAH</vt:lpstr>
      <vt:lpstr>PERTUMBUHAN EKONOMI BERKUALITAS, MAMPU MENURUNKAN PENGANGGURAN DAN KEMISKINAN</vt:lpstr>
      <vt:lpstr>INFLASI NASIONAL DALAM TREN MENURUN MENUNJUKKAN STABILITAS HARGA</vt:lpstr>
      <vt:lpstr>PEMERINTAH DAERAH BERPERAN PENTING MENJAGA KESTABILAN HARGA DAN TINGKAT INFLASI</vt:lpstr>
      <vt:lpstr>APBN DAN PEREKONOMIAN APBN adalah instrumen untuk mencapai tujuan negara dan sekaligus alat untuk mengelola ekonomi</vt:lpstr>
      <vt:lpstr>PENYUSUNAN APBN MEMPERTIMBANGKAN ASESMEN PERUBAHAN LINGKUNGAN GLOBAL, ASUMSI DASAR DAN TARGET PEMBANGUNAN</vt:lpstr>
      <vt:lpstr>APBN 2025: Defisit 2,53% PDB</vt:lpstr>
      <vt:lpstr>TRANSFER KE DAERAH SEBAGAI INSTRUMEN UTAMA DESFIS untuk mendorong belanja daerah yang efektif &amp; efisien untuk akselerasi pertumbuhan ekonomi dan kesejahteraan</vt:lpstr>
      <vt:lpstr>Sinergi APBN dan APBD untuk kesejahteraan rakyat</vt:lpstr>
      <vt:lpstr>HUBUNGAN KEUANGAN PUSAT-DAERAH (APBN DAN APBD) SINERGIS MENINGKATKAN KESEJAHTERAAN MASYARAKAT</vt:lpstr>
      <vt:lpstr>CONTOH PENDANAAN PUSAT-DAERAH</vt:lpstr>
      <vt:lpstr>PROGRAM UNGGULAN (QUICK WIN) PADA APBN TA 2025</vt:lpstr>
      <vt:lpstr>MENJAGA KEBERLANJUTAN ANGGARAN PRIORITAS 2025 MENDUKUNG AGENDA PEMBANGUNAN : MAKAN BERGIZI GRATIS</vt:lpstr>
      <vt:lpstr>UPAYA PERCEPATAN PERLUASAN MANFAAT MBG UNTUK SDM UNGGUL</vt:lpstr>
      <vt:lpstr>MENJAGA KEBERLANJUTAN ANGGARAN PRIORITAS 2025 UNTUK MENDUKUNG AGENDA PEMBANGUNAN : KETAHANAN PANGAN</vt:lpstr>
      <vt:lpstr>PASCA PANDEMI, PERTUMBUHAN PULIH CEPAT DI SELURUH WILAYAH,</vt:lpstr>
      <vt:lpstr>TRANSFER KE DAERAH EFEKTIF: ketimpangan antardaerah turun dan kemandirian desa meningkat</vt:lpstr>
      <vt:lpstr>Skema pembiayaan inovatif untuk akselerasi pembangunan daerah</vt:lpstr>
      <vt:lpstr>KEBIJAKAN DESENTRALISASI FISKAL TERUS DIARAHKAN UNTUK MENINGKATKAN KUALITAS LAYANAN &amp; AKSELERASI PERTUMBUHAN</vt:lpstr>
      <vt:lpstr>SKEMA INNOVATIVE FINANCING YANG PRUDENT UNTUK AKSELERASI PEMBANGUNAN</vt:lpstr>
      <vt:lpstr>DUKUNGAN PEMERINTAH DALAM PEMBIAYAAN INFRASTRUKTUR DAERAH MELALUI PINJAMAN DAERAH PT SARANA MULTI INFRASTRUKTUR (PT SMI)</vt:lpstr>
      <vt:lpstr>DUKUNGAN PEMERINTAH DALAM PEMBIAYAAN INFRASTRUKTUR DAERAH MELALUI KPDBU PT PENJAMINAN INFRASTRUKTUR INDONESIA (PT PII)</vt:lpstr>
      <vt:lpstr>Arahan Presiden dan tindak lanjut APBN 2025</vt:lpstr>
      <vt:lpstr>PENCADANGAN TRANSFER KE DAERAH &amp; EFISIENSI APBD (INPRES 1/2025)</vt:lpstr>
      <vt:lpstr>KEMENKEU HADIR DI DAERAH SEBAGAI REGIONAL CHIEF ECONOMIST (RCE) Dalam rangka sinergi kebijakan Pemerintah Pusat dan Pemerintah Daerah, RCE menjadi mitra strategis bagi pemda untuk memberikan rekomendasi kebijakan kewilayahan dalam peningkatan perekonomian daerah</vt:lpstr>
      <vt:lpstr>RCE MERUPAKAN MITRA PEMDA UNTUK MEMBANGUN DAERAH</vt:lpstr>
      <vt:lpstr>PERAN KUNCI KEPALA DAERAH DALAM PEMBANGUNAN</vt:lpstr>
      <vt:lpstr>Terima kasih</vt:lpstr>
      <vt:lpstr>Presentasi PowerPoint</vt:lpstr>
      <vt:lpstr>SINERGI PUSAT &amp; DAERAH: PENCIPTAAN LAPANGAN KERJA YANG TINGGI UNTUK AKSELERASI PENURUNAN PENGANGGURAN</vt:lpstr>
      <vt:lpstr>SINERGI PUSAT &amp; DAERAH: PENGUATAN PROGRAM PERLINSOS SEBAGAI KATALIS PENURUNAN KEMISKINAN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Muhammad Hijrah</dc:creator>
  <cp:lastModifiedBy>arjunasulistiyono18@gmail.com</cp:lastModifiedBy>
  <cp:revision>57</cp:revision>
  <dcterms:created xsi:type="dcterms:W3CDTF">2025-02-24T06:42:29Z</dcterms:created>
  <dcterms:modified xsi:type="dcterms:W3CDTF">2025-02-25T07:28:53Z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2025-02-23T00:00:00Z</vt:filetime>
  </property>
  <property fmtid="{D5CDD505-2E9C-101B-9397-08002B2CF9AE}" pid="3" name="Creator">
    <vt:lpwstr>Microsoft® PowerPoint® 2019</vt:lpwstr>
  </property>
  <property fmtid="{D5CDD505-2E9C-101B-9397-08002B2CF9AE}" pid="4" name="LastSaved">
    <vt:filetime>2025-02-24T00:00:00Z</vt:filetime>
  </property>
  <property fmtid="{D5CDD505-2E9C-101B-9397-08002B2CF9AE}" pid="5" name="Producer">
    <vt:lpwstr>Microsoft® PowerPoint® 2019</vt:lpwstr>
  </property>
</Properties>
</file>